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theme/theme6.xml" ContentType="application/vnd.openxmlformats-officedocument.theme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5" r:id="rId5"/>
    <p:sldMasterId id="2147483686" r:id="rId6"/>
    <p:sldMasterId id="2147483687" r:id="rId7"/>
    <p:sldMasterId id="2147483688" r:id="rId8"/>
    <p:sldMasterId id="2147483689" r:id="rId9"/>
    <p:sldMasterId id="2147483690" r:id="rId10"/>
    <p:sldMasterId id="2147483691" r:id="rId11"/>
    <p:sldMasterId id="2147483692" r:id="rId12"/>
    <p:sldMasterId id="2147483695" r:id="rId13"/>
  </p:sldMasterIdLst>
  <p:notesMasterIdLst>
    <p:notesMasterId r:id="rId27"/>
  </p:notesMasterIdLst>
  <p:sldIdLst>
    <p:sldId id="256" r:id="rId14"/>
    <p:sldId id="273" r:id="rId15"/>
    <p:sldId id="274" r:id="rId16"/>
    <p:sldId id="277" r:id="rId17"/>
    <p:sldId id="275" r:id="rId18"/>
    <p:sldId id="278" r:id="rId19"/>
    <p:sldId id="279" r:id="rId20"/>
    <p:sldId id="276" r:id="rId21"/>
    <p:sldId id="280" r:id="rId22"/>
    <p:sldId id="388" r:id="rId23"/>
    <p:sldId id="389" r:id="rId24"/>
    <p:sldId id="390" r:id="rId25"/>
    <p:sldId id="282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99B9"/>
    <a:srgbClr val="C4CEDA"/>
    <a:srgbClr val="B9EAF5"/>
    <a:srgbClr val="FFD6D6"/>
    <a:srgbClr val="415266"/>
    <a:srgbClr val="8E8E8E"/>
    <a:srgbClr val="EE7777"/>
    <a:srgbClr val="FF9E9D"/>
    <a:srgbClr val="D7E5EC"/>
    <a:srgbClr val="F2F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457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0007F-40A9-DD4C-9016-BFFCD7C4614A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5A2D4-DA03-A346-AB9D-D8E312507C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238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B5A2D4-DA03-A346-AB9D-D8E312507C9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2404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nl-NL"/>
            </a:b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B5A2D4-DA03-A346-AB9D-D8E312507C94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798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nl-NL"/>
            </a:b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B5A2D4-DA03-A346-AB9D-D8E312507C94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691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nl-NL"/>
            </a:b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B5A2D4-DA03-A346-AB9D-D8E312507C94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4892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_Afbeelding+Titel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3">
            <a:extLst>
              <a:ext uri="{FF2B5EF4-FFF2-40B4-BE49-F238E27FC236}">
                <a16:creationId xmlns:a16="http://schemas.microsoft.com/office/drawing/2014/main" id="{B7641F1A-A611-0B40-8179-8BC57977E5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738314"/>
            <a:ext cx="12192000" cy="5119686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A8C999-426C-1F4A-892D-2AA2E610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AC274DF8-1C29-774C-B999-E9237ED02D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5383" y="1214887"/>
            <a:ext cx="4701234" cy="434975"/>
          </a:xfrm>
        </p:spPr>
        <p:txBody>
          <a:bodyPr>
            <a:normAutofit/>
          </a:bodyPr>
          <a:lstStyle>
            <a:lvl1pPr algn="ctr">
              <a:buNone/>
              <a:defRPr sz="2000"/>
            </a:lvl1pPr>
          </a:lstStyle>
          <a:p>
            <a:pPr lvl="0"/>
            <a:r>
              <a:rPr lang="nl-NL"/>
              <a:t>Auteur / datum / versie</a:t>
            </a:r>
          </a:p>
        </p:txBody>
      </p:sp>
      <p:sp>
        <p:nvSpPr>
          <p:cNvPr id="9" name="Tijdelijke aanduiding voor afbeelding 5">
            <a:extLst>
              <a:ext uri="{FF2B5EF4-FFF2-40B4-BE49-F238E27FC236}">
                <a16:creationId xmlns:a16="http://schemas.microsoft.com/office/drawing/2014/main" id="{B82264BF-3639-1447-9C3B-D09604C5D4FC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0" y="2201862"/>
            <a:ext cx="2048400" cy="1118712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280687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675871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528F-10D8-C74D-84E0-49F6AE613D34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5" y="2202055"/>
            <a:ext cx="7866342" cy="1226945"/>
          </a:xfrm>
        </p:spPr>
        <p:txBody>
          <a:bodyPr numCol="2" spcCol="180000"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25" name="Tijdelijke aanduiding voor titel 1">
            <a:extLst>
              <a:ext uri="{FF2B5EF4-FFF2-40B4-BE49-F238E27FC236}">
                <a16:creationId xmlns:a16="http://schemas.microsoft.com/office/drawing/2014/main" id="{20263062-4462-934A-99DC-99A1AEDF74B1}"/>
              </a:ext>
            </a:extLst>
          </p:cNvPr>
          <p:cNvSpPr txBox="1">
            <a:spLocks/>
          </p:cNvSpPr>
          <p:nvPr userDrawn="1"/>
        </p:nvSpPr>
        <p:spPr>
          <a:xfrm>
            <a:off x="3486804" y="974622"/>
            <a:ext cx="7866996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IN" panose="02000503040000020003" pitchFamily="2" charset="0"/>
                <a:ea typeface="+mj-ea"/>
                <a:cs typeface="+mj-cs"/>
              </a:defRPr>
            </a:lvl1pPr>
          </a:lstStyle>
          <a:p>
            <a:pPr algn="l"/>
            <a:endParaRPr lang="aa-ET" sz="3200" b="0" i="0">
              <a:latin typeface="DIN" panose="02000503040000020003" pitchFamily="2" charset="0"/>
            </a:endParaRPr>
          </a:p>
        </p:txBody>
      </p:sp>
      <p:sp>
        <p:nvSpPr>
          <p:cNvPr id="6" name="Tijdelijke aanduiding voor tabel 5">
            <a:extLst>
              <a:ext uri="{FF2B5EF4-FFF2-40B4-BE49-F238E27FC236}">
                <a16:creationId xmlns:a16="http://schemas.microsoft.com/office/drawing/2014/main" id="{AC23E326-3182-0046-A6FF-F38014A8E5C3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2675872" y="3653456"/>
            <a:ext cx="7866342" cy="183294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tabel in te voegen.</a:t>
            </a:r>
          </a:p>
          <a:p>
            <a:endParaRPr lang="nl-NL"/>
          </a:p>
        </p:txBody>
      </p:sp>
      <p:sp>
        <p:nvSpPr>
          <p:cNvPr id="16" name="Tijdelijke aanduiding voor afbeelding 9">
            <a:extLst>
              <a:ext uri="{FF2B5EF4-FFF2-40B4-BE49-F238E27FC236}">
                <a16:creationId xmlns:a16="http://schemas.microsoft.com/office/drawing/2014/main" id="{8688BC3C-59DC-654E-9A14-758EDDE26E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7" name="Tijdelijke aanduiding voor afbeelding 5">
            <a:extLst>
              <a:ext uri="{FF2B5EF4-FFF2-40B4-BE49-F238E27FC236}">
                <a16:creationId xmlns:a16="http://schemas.microsoft.com/office/drawing/2014/main" id="{311E76C4-06FF-0D42-980B-022C5FCED5F0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385576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676525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F6925-A9A1-944F-8193-8302CEC45691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7179" y="2202055"/>
            <a:ext cx="3583467" cy="3631763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604B1916-F736-2448-B97C-FBBC7F08982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14800" y="2201863"/>
            <a:ext cx="5677200" cy="36322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2" name="Tijdelijke aanduiding voor afbeelding 9">
            <a:extLst>
              <a:ext uri="{FF2B5EF4-FFF2-40B4-BE49-F238E27FC236}">
                <a16:creationId xmlns:a16="http://schemas.microsoft.com/office/drawing/2014/main" id="{175A3479-DEAC-F849-9B3E-C9530655B8C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3" name="Tijdelijke aanduiding voor afbeelding 5">
            <a:extLst>
              <a:ext uri="{FF2B5EF4-FFF2-40B4-BE49-F238E27FC236}">
                <a16:creationId xmlns:a16="http://schemas.microsoft.com/office/drawing/2014/main" id="{3FF1C4DB-5D20-BC49-9351-6C60A9438D94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1784045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86150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44227-2791-174D-A121-180DBE686C60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86804" y="2202055"/>
            <a:ext cx="6489953" cy="3631763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13" name="Tijdelijke aanduiding voor afbeelding 9">
            <a:extLst>
              <a:ext uri="{FF2B5EF4-FFF2-40B4-BE49-F238E27FC236}">
                <a16:creationId xmlns:a16="http://schemas.microsoft.com/office/drawing/2014/main" id="{F0CF2705-5149-AE4F-BE0A-2854A46EED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4" name="Tijdelijke aanduiding voor afbeelding 5">
            <a:extLst>
              <a:ext uri="{FF2B5EF4-FFF2-40B4-BE49-F238E27FC236}">
                <a16:creationId xmlns:a16="http://schemas.microsoft.com/office/drawing/2014/main" id="{B9567986-4E92-4840-BD24-7D0274F8245A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3171541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vak_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86150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343B-FE9B-FA4E-B5D2-6BA89A4FD444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86804" y="2202055"/>
            <a:ext cx="6489953" cy="3631763"/>
          </a:xfrm>
        </p:spPr>
        <p:txBody>
          <a:bodyPr numCol="2" spcCol="180000"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25" name="Tijdelijke aanduiding voor titel 1">
            <a:extLst>
              <a:ext uri="{FF2B5EF4-FFF2-40B4-BE49-F238E27FC236}">
                <a16:creationId xmlns:a16="http://schemas.microsoft.com/office/drawing/2014/main" id="{20263062-4462-934A-99DC-99A1AEDF74B1}"/>
              </a:ext>
            </a:extLst>
          </p:cNvPr>
          <p:cNvSpPr txBox="1">
            <a:spLocks/>
          </p:cNvSpPr>
          <p:nvPr userDrawn="1"/>
        </p:nvSpPr>
        <p:spPr>
          <a:xfrm>
            <a:off x="3486804" y="974622"/>
            <a:ext cx="7866996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IN" panose="02000503040000020003" pitchFamily="2" charset="0"/>
                <a:ea typeface="+mj-ea"/>
                <a:cs typeface="+mj-cs"/>
              </a:defRPr>
            </a:lvl1pPr>
          </a:lstStyle>
          <a:p>
            <a:pPr algn="l"/>
            <a:endParaRPr lang="aa-ET" sz="3200" b="0" i="0">
              <a:latin typeface="DIN" panose="02000503040000020003" pitchFamily="2" charset="0"/>
            </a:endParaRPr>
          </a:p>
        </p:txBody>
      </p:sp>
      <p:sp>
        <p:nvSpPr>
          <p:cNvPr id="16" name="Tijdelijke aanduiding voor afbeelding 9">
            <a:extLst>
              <a:ext uri="{FF2B5EF4-FFF2-40B4-BE49-F238E27FC236}">
                <a16:creationId xmlns:a16="http://schemas.microsoft.com/office/drawing/2014/main" id="{418A672A-2E17-584B-8631-E0354200FD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7" name="Tijdelijke aanduiding voor afbeelding 5">
            <a:extLst>
              <a:ext uri="{FF2B5EF4-FFF2-40B4-BE49-F238E27FC236}">
                <a16:creationId xmlns:a16="http://schemas.microsoft.com/office/drawing/2014/main" id="{1D365E94-EA7C-6946-A4BD-3BA8307187F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1752562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vak_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86150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F4904-A679-9243-B6E0-92CDB6FEDDA0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86804" y="2202055"/>
            <a:ext cx="6489953" cy="3631763"/>
          </a:xfrm>
        </p:spPr>
        <p:txBody>
          <a:bodyPr numCol="3" spcCol="180000"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25" name="Tijdelijke aanduiding voor titel 1">
            <a:extLst>
              <a:ext uri="{FF2B5EF4-FFF2-40B4-BE49-F238E27FC236}">
                <a16:creationId xmlns:a16="http://schemas.microsoft.com/office/drawing/2014/main" id="{20263062-4462-934A-99DC-99A1AEDF74B1}"/>
              </a:ext>
            </a:extLst>
          </p:cNvPr>
          <p:cNvSpPr txBox="1">
            <a:spLocks/>
          </p:cNvSpPr>
          <p:nvPr userDrawn="1"/>
        </p:nvSpPr>
        <p:spPr>
          <a:xfrm>
            <a:off x="3486804" y="974622"/>
            <a:ext cx="7866996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IN" panose="02000503040000020003" pitchFamily="2" charset="0"/>
                <a:ea typeface="+mj-ea"/>
                <a:cs typeface="+mj-cs"/>
              </a:defRPr>
            </a:lvl1pPr>
          </a:lstStyle>
          <a:p>
            <a:pPr algn="l"/>
            <a:endParaRPr lang="aa-ET" sz="3200" b="0" i="0">
              <a:latin typeface="DIN" panose="02000503040000020003" pitchFamily="2" charset="0"/>
            </a:endParaRPr>
          </a:p>
        </p:txBody>
      </p:sp>
      <p:sp>
        <p:nvSpPr>
          <p:cNvPr id="16" name="Tijdelijke aanduiding voor afbeelding 9">
            <a:extLst>
              <a:ext uri="{FF2B5EF4-FFF2-40B4-BE49-F238E27FC236}">
                <a16:creationId xmlns:a16="http://schemas.microsoft.com/office/drawing/2014/main" id="{B5E95048-88E3-EE4E-851F-E700B5B3B6D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7" name="Tijdelijke aanduiding voor afbeelding 5">
            <a:extLst>
              <a:ext uri="{FF2B5EF4-FFF2-40B4-BE49-F238E27FC236}">
                <a16:creationId xmlns:a16="http://schemas.microsoft.com/office/drawing/2014/main" id="{BE050A3B-2566-4B49-88A7-991F2096BC02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2723282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86150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C8F08-D116-D04C-B7AF-4546530B946F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86804" y="2202055"/>
            <a:ext cx="6489953" cy="3631763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  <a:lvl2pPr>
              <a:buNone/>
              <a:defRPr/>
            </a:lvl2pPr>
          </a:lstStyle>
          <a:p>
            <a:pPr lvl="0"/>
            <a:r>
              <a:rPr lang="nl-NL"/>
              <a:t> Opsomming</a:t>
            </a:r>
          </a:p>
          <a:p>
            <a:pPr lvl="0"/>
            <a:r>
              <a:rPr lang="nl-NL"/>
              <a:t> Opsomming</a:t>
            </a:r>
          </a:p>
        </p:txBody>
      </p:sp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348828DA-4004-0447-BF64-DEE3E79C960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6" name="Tijdelijke aanduiding voor afbeelding 5">
            <a:extLst>
              <a:ext uri="{FF2B5EF4-FFF2-40B4-BE49-F238E27FC236}">
                <a16:creationId xmlns:a16="http://schemas.microsoft.com/office/drawing/2014/main" id="{7BD9B14E-81CB-F04B-9D88-60D6D125D71E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1508778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met 3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736119A-8254-8C4D-AFB5-C69340E75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18C8-14F9-8441-87BD-5DD5EABB06BE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81D8008-0189-A149-8175-055FEA49B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F16DF64-9190-8141-A2A7-BB4D9882D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ijdelijke aanduiding voor afbeelding 9">
            <a:extLst>
              <a:ext uri="{FF2B5EF4-FFF2-40B4-BE49-F238E27FC236}">
                <a16:creationId xmlns:a16="http://schemas.microsoft.com/office/drawing/2014/main" id="{96E39667-5BEF-CF44-ABA7-694F4370DE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15900" y="2190750"/>
            <a:ext cx="3714750" cy="24765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4" name="Tijdelijke aanduiding voor afbeelding 9">
            <a:extLst>
              <a:ext uri="{FF2B5EF4-FFF2-40B4-BE49-F238E27FC236}">
                <a16:creationId xmlns:a16="http://schemas.microsoft.com/office/drawing/2014/main" id="{DA6CA35F-657D-E34C-AD50-E159924FDE0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38197" y="2190750"/>
            <a:ext cx="3714750" cy="24765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E058251E-DA42-5944-B1BE-2DD13E018C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60071" y="2190206"/>
            <a:ext cx="3714750" cy="24765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4094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Pagina 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9">
            <a:extLst>
              <a:ext uri="{FF2B5EF4-FFF2-40B4-BE49-F238E27FC236}">
                <a16:creationId xmlns:a16="http://schemas.microsoft.com/office/drawing/2014/main" id="{96E39667-5BEF-CF44-ABA7-694F4370D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jdelijke aanduiding voor afbeelding 5">
            <a:extLst>
              <a:ext uri="{FF2B5EF4-FFF2-40B4-BE49-F238E27FC236}">
                <a16:creationId xmlns:a16="http://schemas.microsoft.com/office/drawing/2014/main" id="{E5CDF4E4-5B6B-C74D-9FFA-725D4685A8EC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10131538" y="823605"/>
            <a:ext cx="2060462" cy="1080000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kleur, met of zonder gekleurd vlak. De positie van het logo is afhankelijk van de afbeelding.</a:t>
            </a:r>
          </a:p>
        </p:txBody>
      </p:sp>
    </p:spTree>
    <p:extLst>
      <p:ext uri="{BB962C8B-B14F-4D97-AF65-F5344CB8AC3E}">
        <p14:creationId xmlns:p14="http://schemas.microsoft.com/office/powerpoint/2010/main" val="2350804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Pagina Vullend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9">
            <a:extLst>
              <a:ext uri="{FF2B5EF4-FFF2-40B4-BE49-F238E27FC236}">
                <a16:creationId xmlns:a16="http://schemas.microsoft.com/office/drawing/2014/main" id="{96E39667-5BEF-CF44-ABA7-694F4370D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inhoud 27">
            <a:extLst>
              <a:ext uri="{FF2B5EF4-FFF2-40B4-BE49-F238E27FC236}">
                <a16:creationId xmlns:a16="http://schemas.microsoft.com/office/drawing/2014/main" id="{356E8FA8-19E0-4348-A519-03BE43CBCF5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0" y="602786"/>
            <a:ext cx="12192000" cy="691442"/>
          </a:xfrm>
          <a:solidFill>
            <a:schemeClr val="accent4">
              <a:alpha val="80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3200" b="0" i="0">
                <a:solidFill>
                  <a:schemeClr val="bg1"/>
                </a:solidFill>
                <a:latin typeface="DIN" panose="02000503040000020003" pitchFamily="2" charset="0"/>
              </a:defRPr>
            </a:lvl1pPr>
          </a:lstStyle>
          <a:p>
            <a:pPr algn="l"/>
            <a:r>
              <a:rPr lang="nl-NL" sz="1800" b="0" i="0">
                <a:latin typeface="DIN" panose="02000503040000020003" pitchFamily="2" charset="0"/>
              </a:rPr>
              <a:t>Titel gecentreerd, plaatsing afhankelijk van de afbeelding. Aanpassen kleur van de balk: Vorm opmaken &gt; Effen vulling (doorzichtigheid altijd 20%)</a:t>
            </a:r>
          </a:p>
        </p:txBody>
      </p:sp>
      <p:sp>
        <p:nvSpPr>
          <p:cNvPr id="5" name="Tijdelijke aanduiding voor afbeelding 5">
            <a:extLst>
              <a:ext uri="{FF2B5EF4-FFF2-40B4-BE49-F238E27FC236}">
                <a16:creationId xmlns:a16="http://schemas.microsoft.com/office/drawing/2014/main" id="{CACBCAE7-8F10-6649-8223-810ABDCC93C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10131538" y="5396742"/>
            <a:ext cx="2060462" cy="1080000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kleur, met of zonder gekleurd vlak. De positie van het logo is afhankelijk van de afbeelding.</a:t>
            </a:r>
          </a:p>
        </p:txBody>
      </p:sp>
    </p:spTree>
    <p:extLst>
      <p:ext uri="{BB962C8B-B14F-4D97-AF65-F5344CB8AC3E}">
        <p14:creationId xmlns:p14="http://schemas.microsoft.com/office/powerpoint/2010/main" val="1223820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350E6F-20F4-7046-81B6-267C11E473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5040" y="5516614"/>
            <a:ext cx="2451010" cy="912664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4" name="Tijdelijke aanduiding voor tekst 16">
            <a:extLst>
              <a:ext uri="{FF2B5EF4-FFF2-40B4-BE49-F238E27FC236}">
                <a16:creationId xmlns:a16="http://schemas.microsoft.com/office/drawing/2014/main" id="{FDABEED5-F707-FD4C-9D36-1EB34C1D29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38753" y="2230586"/>
            <a:ext cx="5914491" cy="1841098"/>
          </a:xfrm>
        </p:spPr>
        <p:txBody>
          <a:bodyPr/>
          <a:lstStyle>
            <a:lvl1pPr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endParaRPr lang="nl-NL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EE4994B3-B0DA-344D-8986-D523EB60B313}"/>
              </a:ext>
            </a:extLst>
          </p:cNvPr>
          <p:cNvSpPr/>
          <p:nvPr userDrawn="1"/>
        </p:nvSpPr>
        <p:spPr>
          <a:xfrm>
            <a:off x="-1" y="1"/>
            <a:ext cx="12192001" cy="1706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2F2AB3A-0399-F34A-AF84-9040B64A2C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9923" y="420837"/>
            <a:ext cx="5772150" cy="761310"/>
          </a:xfrm>
        </p:spPr>
        <p:txBody>
          <a:bodyPr/>
          <a:lstStyle/>
          <a:p>
            <a:r>
              <a:rPr lang="nl-NL"/>
              <a:t>Afsluiting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E3A4F14-8D4F-EF49-9065-F442D30C80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23652" y="5034236"/>
            <a:ext cx="2544692" cy="91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3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_Pagina Full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3">
            <a:extLst>
              <a:ext uri="{FF2B5EF4-FFF2-40B4-BE49-F238E27FC236}">
                <a16:creationId xmlns:a16="http://schemas.microsoft.com/office/drawing/2014/main" id="{B7641F1A-A611-0B40-8179-8BC57977E5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nl-NL"/>
              <a:t>Klik op het  pictogram om een afbeelding in te voegen.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A8C999-426C-1F4A-892D-2AA2E610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AC274DF8-1C29-774C-B999-E9237ED02D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5383" y="1214887"/>
            <a:ext cx="4701234" cy="434975"/>
          </a:xfrm>
        </p:spPr>
        <p:txBody>
          <a:bodyPr>
            <a:normAutofit/>
          </a:bodyPr>
          <a:lstStyle>
            <a:lvl1pPr algn="ctr">
              <a:buNone/>
              <a:defRPr sz="2000"/>
            </a:lvl1pPr>
          </a:lstStyle>
          <a:p>
            <a:pPr lvl="0"/>
            <a:r>
              <a:rPr lang="nl-NL"/>
              <a:t>Auteur / datum / versie</a:t>
            </a:r>
          </a:p>
        </p:txBody>
      </p:sp>
      <p:sp>
        <p:nvSpPr>
          <p:cNvPr id="8" name="Tijdelijke aanduiding voor afbeelding 5">
            <a:extLst>
              <a:ext uri="{FF2B5EF4-FFF2-40B4-BE49-F238E27FC236}">
                <a16:creationId xmlns:a16="http://schemas.microsoft.com/office/drawing/2014/main" id="{F88A2D10-45A1-604A-96D4-E5755FDDBF0E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10143600" y="4698853"/>
            <a:ext cx="2048400" cy="1118712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5222613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_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350E6F-20F4-7046-81B6-267C11E473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240" y="263571"/>
            <a:ext cx="6602332" cy="419019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5" name="Tijdelijke aanduiding voor tekst 16">
            <a:extLst>
              <a:ext uri="{FF2B5EF4-FFF2-40B4-BE49-F238E27FC236}">
                <a16:creationId xmlns:a16="http://schemas.microsoft.com/office/drawing/2014/main" id="{805D974E-FA54-7044-8A8A-76923650AA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38753" y="2230586"/>
            <a:ext cx="5914491" cy="1841098"/>
          </a:xfrm>
        </p:spPr>
        <p:txBody>
          <a:bodyPr/>
          <a:lstStyle>
            <a:lvl1pPr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Plaats hier je tekst om mee af te sluiten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4B844CC2-A60C-364B-83FA-EC747DDEFD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53244" y="5414729"/>
            <a:ext cx="2619448" cy="93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87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accent4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82AB-E11F-8A4E-AA9A-DA47E9026FCA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6" name="Afbeelding 15" descr="Afbeelding met tekst, vectorafbeeldingen, visitekaartje, teken&#10;&#10;Automatisch gegenereerde beschrijving">
            <a:extLst>
              <a:ext uri="{FF2B5EF4-FFF2-40B4-BE49-F238E27FC236}">
                <a16:creationId xmlns:a16="http://schemas.microsoft.com/office/drawing/2014/main" id="{8CED156B-6E35-D641-BB87-5C01E0F491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7"/>
            <a:ext cx="1911096" cy="1041302"/>
          </a:xfrm>
          <a:prstGeom prst="rect">
            <a:avLst/>
          </a:prstGeom>
        </p:spPr>
      </p:pic>
      <p:sp>
        <p:nvSpPr>
          <p:cNvPr id="18" name="Tijdelijke aanduiding voor afbeelding 9">
            <a:extLst>
              <a:ext uri="{FF2B5EF4-FFF2-40B4-BE49-F238E27FC236}">
                <a16:creationId xmlns:a16="http://schemas.microsoft.com/office/drawing/2014/main" id="{0A507646-1305-144F-9362-D1874F6FDCF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976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accent3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1C51A-156F-644E-9E8C-C761015682EF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B06FAB9-B758-6243-8B54-CA7A5D7C2A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7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E6D9F6BE-8768-3942-BBE5-B198922E2FB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1329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accent2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41849-D358-6543-9205-4EC338CB524F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4F6C04B9-3762-FA44-AD4C-884B92B039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5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CB76D7D5-CC65-214C-8B98-43978BFBFCF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6672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accent1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1F024-C2B1-2145-80BE-94B4BD9F1EB5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80F904E5-DE22-044F-80D9-B98724402B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5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A506806B-5FB5-BE48-BCF8-203B7286BE8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7817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bg2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3A53-23E6-2D4C-9998-240A28C4B47F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D1AF6D13-0CF6-094B-BC85-71BD41E9E3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5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101C2EE3-2FB5-0246-BCF4-7EF8F6FDD65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58163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FD1E-BEBC-394B-8465-09C619B177F3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930781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FE76AD9-549B-5546-AC84-45CADA41B4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5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0938C894-3C91-8D44-9938-552C28D07E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63765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tx2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84C8E-141E-EA40-880D-76BD3911284B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 descr="Afbeelding met tekst, vectorafbeeldingen, visitekaartje&#10;&#10;Automatisch gegenereerde beschrijving">
            <a:extLst>
              <a:ext uri="{FF2B5EF4-FFF2-40B4-BE49-F238E27FC236}">
                <a16:creationId xmlns:a16="http://schemas.microsoft.com/office/drawing/2014/main" id="{C6521101-764F-DE41-AF3A-E21A08E1FA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7"/>
            <a:ext cx="1911094" cy="1041301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E6FFE6FC-8382-594D-873E-C2606F5850B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895092" cy="112359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80702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jdelijke aanduiding voor inhoud 17">
            <a:extLst>
              <a:ext uri="{FF2B5EF4-FFF2-40B4-BE49-F238E27FC236}">
                <a16:creationId xmlns:a16="http://schemas.microsoft.com/office/drawing/2014/main" id="{5AEF175F-A56D-A94C-9A89-DB1B843230F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610600" y="0"/>
            <a:ext cx="3581400" cy="6858000"/>
          </a:xfrm>
          <a:solidFill>
            <a:schemeClr val="accent6"/>
          </a:solidFill>
        </p:spPr>
        <p:txBody>
          <a:bodyPr/>
          <a:lstStyle/>
          <a:p>
            <a:pPr lvl="0"/>
            <a:r>
              <a:rPr lang="nl-NL"/>
              <a:t>Kleurvlak &gt; pas aan naar de gewenste thema kleur van de presentatie : Vorm opmaken &gt; Effen opvulling &gt; kies kleur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2743-E492-CC45-AD74-4583E4008567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inhoud 7">
            <a:extLst>
              <a:ext uri="{FF2B5EF4-FFF2-40B4-BE49-F238E27FC236}">
                <a16:creationId xmlns:a16="http://schemas.microsoft.com/office/drawing/2014/main" id="{00F8D418-663B-5442-9035-1557594EF3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86150" y="2201863"/>
            <a:ext cx="5124450" cy="3681412"/>
          </a:xfrm>
        </p:spPr>
        <p:txBody>
          <a:bodyPr/>
          <a:lstStyle>
            <a:lvl1pPr marL="342900" indent="-342900">
              <a:buAutoNum type="arabicPlain"/>
              <a:defRPr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nl-NL"/>
              <a:t>Titel</a:t>
            </a:r>
          </a:p>
          <a:p>
            <a:pPr lvl="0"/>
            <a:r>
              <a:rPr lang="nl-NL"/>
              <a:t>Titel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1C3A132F-E25B-C841-9287-6459AF64E357}"/>
              </a:ext>
            </a:extLst>
          </p:cNvPr>
          <p:cNvSpPr txBox="1"/>
          <p:nvPr userDrawn="1"/>
        </p:nvSpPr>
        <p:spPr>
          <a:xfrm>
            <a:off x="3486150" y="1081088"/>
            <a:ext cx="7866996" cy="584775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r>
              <a:rPr lang="nl-NL" sz="3200"/>
              <a:t>Inhoud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8916CAC3-9DE9-684C-8DB2-DEB7DEDC8E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90835"/>
            <a:ext cx="1911096" cy="1041302"/>
          </a:xfrm>
          <a:prstGeom prst="rect">
            <a:avLst/>
          </a:prstGeom>
        </p:spPr>
      </p:pic>
      <p:sp>
        <p:nvSpPr>
          <p:cNvPr id="15" name="Tijdelijke aanduiding voor afbeelding 9">
            <a:extLst>
              <a:ext uri="{FF2B5EF4-FFF2-40B4-BE49-F238E27FC236}">
                <a16:creationId xmlns:a16="http://schemas.microsoft.com/office/drawing/2014/main" id="{E166F1A9-22EA-CE43-85CA-4EA4F473ECA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002" y="3260725"/>
            <a:ext cx="1911096" cy="113308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36768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35F1C2-836A-490A-8D22-08B3C2A6A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4A5E320-7F1B-43DE-A401-FDF6888E61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2DFD4E-2691-405E-8BDE-8B0E300BE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BD5AB16-35EC-4C79-9F2A-14E39DBBB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A9A24FF-247B-423B-B3C9-0241E1936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2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_Afbeelding Full page + transparant tekstvl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3">
            <a:extLst>
              <a:ext uri="{FF2B5EF4-FFF2-40B4-BE49-F238E27FC236}">
                <a16:creationId xmlns:a16="http://schemas.microsoft.com/office/drawing/2014/main" id="{B7641F1A-A611-0B40-8179-8BC57977E5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A8C999-426C-1F4A-892D-2AA2E6108C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389120"/>
            <a:ext cx="9806152" cy="1155675"/>
          </a:xfrm>
          <a:solidFill>
            <a:schemeClr val="accent4">
              <a:alpha val="80000"/>
            </a:schemeClr>
          </a:solidFill>
        </p:spPr>
        <p:txBody>
          <a:bodyPr lIns="720000" rIns="9000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om stijl te bewerken. Voor wijzigen achtergrond kleur = Vorm opmaken &gt; Effen opvulling &gt; Doorzichtigheid 20%</a:t>
            </a:r>
            <a:br>
              <a:rPr lang="nl-NL"/>
            </a:br>
            <a:r>
              <a:rPr lang="nl-NL"/>
              <a:t> </a:t>
            </a:r>
          </a:p>
        </p:txBody>
      </p:sp>
      <p:sp>
        <p:nvSpPr>
          <p:cNvPr id="8" name="Tijdelijke aanduiding voor tekst 11">
            <a:extLst>
              <a:ext uri="{FF2B5EF4-FFF2-40B4-BE49-F238E27FC236}">
                <a16:creationId xmlns:a16="http://schemas.microsoft.com/office/drawing/2014/main" id="{40F271E3-36E6-3C48-8C48-1785FB70698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45383" y="6257150"/>
            <a:ext cx="4701234" cy="434975"/>
          </a:xfrm>
        </p:spPr>
        <p:txBody>
          <a:bodyPr>
            <a:normAutofit/>
          </a:bodyPr>
          <a:lstStyle>
            <a:lvl1pPr algn="ctr">
              <a:buNone/>
              <a:defRPr sz="2000"/>
            </a:lvl1pPr>
          </a:lstStyle>
          <a:p>
            <a:pPr lvl="0"/>
            <a:r>
              <a:rPr lang="nl-NL"/>
              <a:t>Auteur / datum / versie</a:t>
            </a:r>
          </a:p>
        </p:txBody>
      </p:sp>
      <p:sp>
        <p:nvSpPr>
          <p:cNvPr id="10" name="Tijdelijke aanduiding voor afbeelding 5">
            <a:extLst>
              <a:ext uri="{FF2B5EF4-FFF2-40B4-BE49-F238E27FC236}">
                <a16:creationId xmlns:a16="http://schemas.microsoft.com/office/drawing/2014/main" id="{3B5F6038-F52C-D549-A139-2E0BE7FC983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111783" y="4389121"/>
            <a:ext cx="2080217" cy="1155676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1050928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37C35B-91C6-4153-ABC5-D0C17BCF0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B2300C-6E17-46F1-8B81-9B7395C7AC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D87148-9FC8-4AF3-A22E-3947A2A42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CA45E5D-76CC-49BE-873A-B7F1CE3DE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7202531-066A-4276-AD6E-67BDCD0CA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46402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869E88-6743-46BA-8CC2-7914A87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B9117DA-9357-4209-97CA-EB23D4523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232958C-C28C-4D3A-84A0-BBAF0491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2E588C6-C30B-4187-A599-25D923A25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33B1308-7BC6-4725-AD7C-84A117E9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0754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94941B-FC26-4D06-8612-CDC0C005F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2EE211-9DA3-46F5-B76C-6FABA6936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782CBFB-ADAF-489F-A07F-32AC1D218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AF1BB72-64F4-4FCB-90A6-333519D58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407D99-E1FA-4AD1-8B85-3DA7109DD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0302A55-776B-4513-A8FC-0CC1A3B88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58525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6175CE-CA94-43BE-A9BB-ECF546876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941197-E300-4BEE-B53F-476EAAC6F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586A2A5-834C-4835-A4F5-B44E469D7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0E57392-F405-478B-B473-04DB9C7D2B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D93493B-752A-45A1-AF48-C5CCF87119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C2E450-2A21-4F24-9833-13AA2A064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A0EC46B-1F17-4231-9055-E18E11708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B57686A-1FDE-46F1-B546-D424314FA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53977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8F09B7-C7C0-402E-A348-597D4B11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0CCE7E5-D5FA-4170-B781-54205E44A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FC9F57F-13AE-430F-8406-CF358BACA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40BD97D-3458-4FBF-BC71-3BE5B97C9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3147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A8600B3-A731-4435-BEEC-F7511568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46EA553-D8AD-442A-8170-B2DA406F5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1646D14-A3FA-4387-8547-B8257DF91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5301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032442-CD48-4859-9F94-D7D0659EA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AE55C2-FF2A-4674-B820-76B106B23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86D24C-0A32-4692-B806-369C1B1FAE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3A6C910-28F4-48B3-B9E9-CEE1AB3C5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14AF5AB-227F-4EC6-95A1-21D4D6D17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24A8D7C-75AB-4BD9-81D5-4E5C5758A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71519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74D95D-04D2-4F3D-B455-3F28BF97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1ADD77C-BC2A-46E4-9580-2E7C44BB9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82A2D48-DBEA-48D9-A116-E00BEB783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FA0A1CC-73C4-48BD-BFA5-177BF6CB9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6E60A8E-FE01-40D8-A62B-DD41E617F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8438B93-925A-499F-A27A-C546875D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9934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D8D054-323A-4E70-AFF2-1A5C8DE22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C8286D6-84B6-42A6-93B9-26F153630E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A0B97BE-EC4A-4A22-83F3-16F8F6A38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BFF6D2-7AE3-4A51-B5F1-1AD5989C2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2A7DC33-B517-48B0-AB62-434F0162A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80641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0CC70ED-2BDF-4FED-8794-D8773B808C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A4D2AE0-1867-4A0E-A04B-CECAC937B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9E5E17-C1CF-45BA-978E-C17B5611F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0949F6-2B64-43F0-BC01-8223DF17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74EBB4-2DCD-4CB7-8A82-804A377C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42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_Tekstvak transparant bl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AB32324B-A846-ED4F-BE97-7620F6B7DF2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3" name="Tijdelijke aanduiding voor inhoud 27">
            <a:extLst>
              <a:ext uri="{FF2B5EF4-FFF2-40B4-BE49-F238E27FC236}">
                <a16:creationId xmlns:a16="http://schemas.microsoft.com/office/drawing/2014/main" id="{EF6C9AAC-4847-3C45-ADA5-0EF283E433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497787" y="1012370"/>
            <a:ext cx="2694213" cy="1569660"/>
          </a:xfrm>
          <a:solidFill>
            <a:schemeClr val="accent3">
              <a:alpha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>
                <a:solidFill>
                  <a:schemeClr val="tx1"/>
                </a:solidFill>
                <a:latin typeface="DIN" panose="02000503040000020003" pitchFamily="2" charset="0"/>
              </a:defRPr>
            </a:lvl1pPr>
            <a:lvl2pPr>
              <a:defRPr sz="400"/>
            </a:lvl2pPr>
          </a:lstStyle>
          <a:p>
            <a:pPr lvl="0" algn="l"/>
            <a:r>
              <a:rPr lang="aa-ET" sz="1800" b="0" i="0">
                <a:latin typeface="DIN" panose="02000503040000020003" pitchFamily="2" charset="0"/>
              </a:rPr>
              <a:t>Titels zijn regular e</a:t>
            </a:r>
            <a:r>
              <a:rPr lang="nl-NL" sz="1800" b="0" i="0">
                <a:latin typeface="DIN" panose="02000503040000020003" pitchFamily="2" charset="0"/>
              </a:rPr>
              <a:t>n </a:t>
            </a:r>
            <a:r>
              <a:rPr lang="aa-ET" sz="1800" b="0" i="0">
                <a:latin typeface="DIN" panose="02000503040000020003" pitchFamily="2" charset="0"/>
              </a:rPr>
              <a:t>lijnen </a:t>
            </a:r>
            <a:r>
              <a:rPr lang="nl-NL" sz="1800" b="0" i="0">
                <a:latin typeface="DIN" panose="02000503040000020003" pitchFamily="2" charset="0"/>
              </a:rPr>
              <a:t>links uit.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10B2D85-3DC9-B346-A8FB-50F1477258B4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9497787" y="2654991"/>
            <a:ext cx="2682000" cy="1464746"/>
          </a:xfrm>
        </p:spPr>
        <p:txBody>
          <a:bodyPr>
            <a:noAutofit/>
          </a:bodyPr>
          <a:lstStyle>
            <a:lvl1pPr>
              <a:defRPr sz="14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  <p:sp>
        <p:nvSpPr>
          <p:cNvPr id="7" name="Tijdelijke aanduiding voor tekst 11">
            <a:extLst>
              <a:ext uri="{FF2B5EF4-FFF2-40B4-BE49-F238E27FC236}">
                <a16:creationId xmlns:a16="http://schemas.microsoft.com/office/drawing/2014/main" id="{B029E4BB-A0D4-8F4A-80F8-3D885DFA3B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0183" y="6257150"/>
            <a:ext cx="4701234" cy="434975"/>
          </a:xfrm>
        </p:spPr>
        <p:txBody>
          <a:bodyPr>
            <a:normAutofit/>
          </a:bodyPr>
          <a:lstStyle>
            <a:lvl1pPr algn="l">
              <a:buNone/>
              <a:defRPr sz="2000"/>
            </a:lvl1pPr>
          </a:lstStyle>
          <a:p>
            <a:pPr lvl="0"/>
            <a:r>
              <a:rPr lang="nl-NL"/>
              <a:t>Auteur / datum / versie</a:t>
            </a:r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DD8F8069-9446-3D4B-9677-A4E58BD9EF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94834" y="1012498"/>
            <a:ext cx="6602332" cy="419019"/>
          </a:xfrm>
        </p:spPr>
        <p:txBody>
          <a:bodyPr>
            <a:normAutofit/>
          </a:bodyPr>
          <a:lstStyle>
            <a:lvl1pPr algn="r">
              <a:defRPr sz="1600" i="1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Wijzigen achtergrond kleur van tekst vak  = Vorm opmaken &gt; Effen opvulling &gt; doorzichtigheid = 20% </a:t>
            </a:r>
          </a:p>
        </p:txBody>
      </p:sp>
    </p:spTree>
    <p:extLst>
      <p:ext uri="{BB962C8B-B14F-4D97-AF65-F5344CB8AC3E}">
        <p14:creationId xmlns:p14="http://schemas.microsoft.com/office/powerpoint/2010/main" val="16147984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fbeelding Pagina Vullend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9">
            <a:extLst>
              <a:ext uri="{FF2B5EF4-FFF2-40B4-BE49-F238E27FC236}">
                <a16:creationId xmlns:a16="http://schemas.microsoft.com/office/drawing/2014/main" id="{96E39667-5BEF-CF44-ABA7-694F4370D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inhoud 27">
            <a:extLst>
              <a:ext uri="{FF2B5EF4-FFF2-40B4-BE49-F238E27FC236}">
                <a16:creationId xmlns:a16="http://schemas.microsoft.com/office/drawing/2014/main" id="{356E8FA8-19E0-4348-A519-03BE43CBCF5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0" y="602786"/>
            <a:ext cx="12192000" cy="691442"/>
          </a:xfrm>
          <a:solidFill>
            <a:schemeClr val="accent4">
              <a:alpha val="80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3200" b="0" i="0">
                <a:solidFill>
                  <a:schemeClr val="bg1"/>
                </a:solidFill>
                <a:latin typeface="DIN" panose="02000503040000020003" pitchFamily="2" charset="0"/>
              </a:defRPr>
            </a:lvl1pPr>
          </a:lstStyle>
          <a:p>
            <a:pPr algn="l"/>
            <a:r>
              <a:rPr lang="nl-NL" sz="1800" b="0" i="0">
                <a:latin typeface="DIN" panose="02000503040000020003" pitchFamily="2" charset="0"/>
              </a:rPr>
              <a:t>Titel gecentreerd, plaatsing afhankelijk van de afbeelding. Aanpassen kleur van de balk: Vorm opmaken &gt; Effen vulling (doorzichtigheid altijd 20%)</a:t>
            </a:r>
          </a:p>
        </p:txBody>
      </p:sp>
      <p:sp>
        <p:nvSpPr>
          <p:cNvPr id="5" name="Tijdelijke aanduiding voor afbeelding 5">
            <a:extLst>
              <a:ext uri="{FF2B5EF4-FFF2-40B4-BE49-F238E27FC236}">
                <a16:creationId xmlns:a16="http://schemas.microsoft.com/office/drawing/2014/main" id="{CACBCAE7-8F10-6649-8223-810ABDCC93C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10131538" y="5396742"/>
            <a:ext cx="2060462" cy="1080000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kleur, met of zonder gekleurd vlak. De positie van het logo is afhankelijk van de afbeelding.</a:t>
            </a:r>
          </a:p>
        </p:txBody>
      </p:sp>
    </p:spTree>
    <p:extLst>
      <p:ext uri="{BB962C8B-B14F-4D97-AF65-F5344CB8AC3E}">
        <p14:creationId xmlns:p14="http://schemas.microsoft.com/office/powerpoint/2010/main" val="676385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blad_Tekstvak Kor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27">
            <a:extLst>
              <a:ext uri="{FF2B5EF4-FFF2-40B4-BE49-F238E27FC236}">
                <a16:creationId xmlns:a16="http://schemas.microsoft.com/office/drawing/2014/main" id="{640D9CC9-3BF6-4540-98A3-2C08EB16A08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46914" y="2745769"/>
            <a:ext cx="4337704" cy="1569660"/>
          </a:xfrm>
          <a:noFill/>
        </p:spPr>
        <p:txBody>
          <a:bodyPr wrap="square">
            <a:normAutofit/>
          </a:bodyPr>
          <a:lstStyle>
            <a:lvl1pPr algn="l">
              <a:buFontTx/>
              <a:buNone/>
              <a:defRPr sz="3200" b="1" i="0">
                <a:solidFill>
                  <a:schemeClr val="bg1"/>
                </a:solidFill>
                <a:latin typeface="DIN" panose="02000503040000020003" pitchFamily="2" charset="0"/>
              </a:defRPr>
            </a:lvl1pPr>
            <a:lvl2pPr>
              <a:defRPr sz="400"/>
            </a:lvl2pPr>
          </a:lstStyle>
          <a:p>
            <a:pPr lvl="0" algn="l"/>
            <a:r>
              <a:rPr lang="aa-ET" sz="1800" b="0" i="0">
                <a:latin typeface="DIN" panose="02000503040000020003" pitchFamily="2" charset="0"/>
              </a:rPr>
              <a:t>Titels zijn </a:t>
            </a:r>
            <a:r>
              <a:rPr lang="nl-NL" sz="1800" b="0" i="0" err="1">
                <a:latin typeface="DIN" panose="02000503040000020003" pitchFamily="2" charset="0"/>
              </a:rPr>
              <a:t>bold</a:t>
            </a:r>
            <a:r>
              <a:rPr lang="aa-ET" sz="1800" b="0" i="0">
                <a:latin typeface="DIN" panose="02000503040000020003" pitchFamily="2" charset="0"/>
              </a:rPr>
              <a:t> e</a:t>
            </a:r>
            <a:r>
              <a:rPr lang="nl-NL" sz="1800" b="0" i="0">
                <a:latin typeface="DIN" panose="02000503040000020003" pitchFamily="2" charset="0"/>
              </a:rPr>
              <a:t>n </a:t>
            </a:r>
            <a:r>
              <a:rPr lang="aa-ET" sz="1800" b="0" i="0">
                <a:latin typeface="DIN" panose="02000503040000020003" pitchFamily="2" charset="0"/>
              </a:rPr>
              <a:t>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EDE1D0C9-0AC1-404C-ABDB-98A50E7FCA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240" y="263571"/>
            <a:ext cx="6602332" cy="419019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9" name="Tijdelijke aanduiding voor afbeelding 5">
            <a:extLst>
              <a:ext uri="{FF2B5EF4-FFF2-40B4-BE49-F238E27FC236}">
                <a16:creationId xmlns:a16="http://schemas.microsoft.com/office/drawing/2014/main" id="{FEFC286A-28B8-6A49-BFD9-C62FA8A37EA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03257" y="2666473"/>
            <a:ext cx="3297218" cy="172825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nl-NL"/>
              <a:t>Plaats hier het gemeente Almere logo in de gewenste kleur, zonder kleurvlak</a:t>
            </a:r>
          </a:p>
        </p:txBody>
      </p:sp>
    </p:spTree>
    <p:extLst>
      <p:ext uri="{BB962C8B-B14F-4D97-AF65-F5344CB8AC3E}">
        <p14:creationId xmlns:p14="http://schemas.microsoft.com/office/powerpoint/2010/main" val="68582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blad_Tekstvak Lang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27">
            <a:extLst>
              <a:ext uri="{FF2B5EF4-FFF2-40B4-BE49-F238E27FC236}">
                <a16:creationId xmlns:a16="http://schemas.microsoft.com/office/drawing/2014/main" id="{640D9CC9-3BF6-4540-98A3-2C08EB16A08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46913" y="3067158"/>
            <a:ext cx="7094760" cy="926881"/>
          </a:xfrm>
          <a:noFill/>
        </p:spPr>
        <p:txBody>
          <a:bodyPr wrap="square">
            <a:normAutofit/>
          </a:bodyPr>
          <a:lstStyle>
            <a:lvl1pPr algn="l">
              <a:buFontTx/>
              <a:buNone/>
              <a:defRPr sz="3200" b="1" i="0">
                <a:solidFill>
                  <a:schemeClr val="bg1"/>
                </a:solidFill>
                <a:latin typeface="DIN" panose="02000503040000020003" pitchFamily="2" charset="0"/>
              </a:defRPr>
            </a:lvl1pPr>
            <a:lvl2pPr>
              <a:defRPr sz="400"/>
            </a:lvl2pPr>
          </a:lstStyle>
          <a:p>
            <a:pPr lvl="0" algn="l"/>
            <a:r>
              <a:rPr lang="aa-ET" sz="1800" b="0" i="0">
                <a:latin typeface="DIN" panose="02000503040000020003" pitchFamily="2" charset="0"/>
              </a:rPr>
              <a:t>Titels zijn </a:t>
            </a:r>
            <a:r>
              <a:rPr lang="nl-NL" sz="1800" b="0" i="0" err="1">
                <a:latin typeface="DIN" panose="02000503040000020003" pitchFamily="2" charset="0"/>
              </a:rPr>
              <a:t>bold</a:t>
            </a:r>
            <a:r>
              <a:rPr lang="aa-ET" sz="1800" b="0" i="0">
                <a:latin typeface="DIN" panose="02000503040000020003" pitchFamily="2" charset="0"/>
              </a:rPr>
              <a:t> e</a:t>
            </a:r>
            <a:r>
              <a:rPr lang="nl-NL" sz="1800" b="0" i="0">
                <a:latin typeface="DIN" panose="02000503040000020003" pitchFamily="2" charset="0"/>
              </a:rPr>
              <a:t>n </a:t>
            </a:r>
            <a:r>
              <a:rPr lang="aa-ET" sz="1800" b="0" i="0">
                <a:latin typeface="DIN" panose="02000503040000020003" pitchFamily="2" charset="0"/>
              </a:rPr>
              <a:t>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352F5D79-79BB-E74B-A2A1-70BF4B90F4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240" y="263571"/>
            <a:ext cx="6602332" cy="419019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11" name="Tijdelijke aanduiding voor afbeelding 5">
            <a:extLst>
              <a:ext uri="{FF2B5EF4-FFF2-40B4-BE49-F238E27FC236}">
                <a16:creationId xmlns:a16="http://schemas.microsoft.com/office/drawing/2014/main" id="{833D44D6-05A5-5C47-85F7-372A3B9CD33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03257" y="2666473"/>
            <a:ext cx="3297218" cy="172825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nl-NL"/>
              <a:t>Plaats hier het gemeente Almere logo in de gewenste kleur, zonder kleurvlak</a:t>
            </a:r>
          </a:p>
        </p:txBody>
      </p:sp>
    </p:spTree>
    <p:extLst>
      <p:ext uri="{BB962C8B-B14F-4D97-AF65-F5344CB8AC3E}">
        <p14:creationId xmlns:p14="http://schemas.microsoft.com/office/powerpoint/2010/main" val="1411416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blad_tekst gecentreer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27">
            <a:extLst>
              <a:ext uri="{FF2B5EF4-FFF2-40B4-BE49-F238E27FC236}">
                <a16:creationId xmlns:a16="http://schemas.microsoft.com/office/drawing/2014/main" id="{640D9CC9-3BF6-4540-98A3-2C08EB16A08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548620" y="2662210"/>
            <a:ext cx="7094760" cy="1600055"/>
          </a:xfrm>
          <a:noFill/>
        </p:spPr>
        <p:txBody>
          <a:bodyPr wrap="square">
            <a:normAutofit/>
          </a:bodyPr>
          <a:lstStyle>
            <a:lvl1pPr algn="ctr">
              <a:buFontTx/>
              <a:buNone/>
              <a:defRPr sz="3200" b="1" i="0">
                <a:solidFill>
                  <a:schemeClr val="bg1"/>
                </a:solidFill>
                <a:latin typeface="DIN" panose="02000503040000020003" pitchFamily="2" charset="0"/>
              </a:defRPr>
            </a:lvl1pPr>
            <a:lvl2pPr>
              <a:defRPr sz="400"/>
            </a:lvl2pPr>
          </a:lstStyle>
          <a:p>
            <a:pPr lvl="0" algn="l"/>
            <a:r>
              <a:rPr lang="aa-ET" sz="1800" b="0" i="0">
                <a:latin typeface="DIN" panose="02000503040000020003" pitchFamily="2" charset="0"/>
              </a:rPr>
              <a:t>Titels zijn </a:t>
            </a:r>
            <a:r>
              <a:rPr lang="nl-NL" sz="1800" b="0" i="0" err="1">
                <a:latin typeface="DIN" panose="02000503040000020003" pitchFamily="2" charset="0"/>
              </a:rPr>
              <a:t>bold</a:t>
            </a:r>
            <a:r>
              <a:rPr lang="nl-NL" sz="1800" b="0" i="0">
                <a:latin typeface="DIN" panose="02000503040000020003" pitchFamily="2" charset="0"/>
              </a:rPr>
              <a:t> en gecentreerd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350E6F-20F4-7046-81B6-267C11E473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240" y="263571"/>
            <a:ext cx="6602332" cy="419019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10" name="Tijdelijke aanduiding voor afbeelding 5">
            <a:extLst>
              <a:ext uri="{FF2B5EF4-FFF2-40B4-BE49-F238E27FC236}">
                <a16:creationId xmlns:a16="http://schemas.microsoft.com/office/drawing/2014/main" id="{0B850E10-6541-1045-824B-AEFAD023191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466666" y="4830139"/>
            <a:ext cx="3297218" cy="1728251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2926542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blad_Alleen Logo 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350E6F-20F4-7046-81B6-267C11E473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1240" y="263571"/>
            <a:ext cx="6602332" cy="419019"/>
          </a:xfrm>
        </p:spPr>
        <p:txBody>
          <a:bodyPr>
            <a:normAutofit/>
          </a:bodyPr>
          <a:lstStyle>
            <a:lvl1pPr>
              <a:defRPr sz="1600" i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Wijzigen achtergrond kleur = Vorm opmaken &gt; Effen opvulling </a:t>
            </a:r>
          </a:p>
        </p:txBody>
      </p:sp>
      <p:sp>
        <p:nvSpPr>
          <p:cNvPr id="10" name="Tijdelijke aanduiding voor afbeelding 5">
            <a:extLst>
              <a:ext uri="{FF2B5EF4-FFF2-40B4-BE49-F238E27FC236}">
                <a16:creationId xmlns:a16="http://schemas.microsoft.com/office/drawing/2014/main" id="{0B850E10-6541-1045-824B-AEFAD023191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00914" y="2330851"/>
            <a:ext cx="4190172" cy="2196297"/>
          </a:xfrm>
        </p:spPr>
        <p:txBody>
          <a:bodyPr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nl-NL"/>
              <a:t>Plaats hier het gemeente Almere logo in de gewenste kleur, zonder kleurvlak</a:t>
            </a:r>
          </a:p>
        </p:txBody>
      </p:sp>
    </p:spTree>
    <p:extLst>
      <p:ext uri="{BB962C8B-B14F-4D97-AF65-F5344CB8AC3E}">
        <p14:creationId xmlns:p14="http://schemas.microsoft.com/office/powerpoint/2010/main" val="213014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/Diagr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inhoud 27">
            <a:extLst>
              <a:ext uri="{FF2B5EF4-FFF2-40B4-BE49-F238E27FC236}">
                <a16:creationId xmlns:a16="http://schemas.microsoft.com/office/drawing/2014/main" id="{5BAB801D-2BF1-9C44-B785-AADF4BF4F59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676525" y="1081088"/>
            <a:ext cx="7866996" cy="510206"/>
          </a:xfrm>
        </p:spPr>
        <p:txBody>
          <a:bodyPr>
            <a:normAutofit/>
          </a:bodyPr>
          <a:lstStyle>
            <a:lvl1pPr algn="l">
              <a:buNone/>
              <a:defRPr sz="3200" b="0" i="0">
                <a:latin typeface="DIN" panose="02000503040000020003" pitchFamily="2" charset="0"/>
              </a:defRPr>
            </a:lvl1pPr>
          </a:lstStyle>
          <a:p>
            <a:pPr algn="l"/>
            <a:r>
              <a:rPr lang="aa-ET" sz="1800" b="0" i="0">
                <a:latin typeface="DIN" panose="02000503040000020003" pitchFamily="2" charset="0"/>
              </a:rPr>
              <a:t>Titels zijn regular en lijnen </a:t>
            </a:r>
            <a:r>
              <a:rPr lang="nl-NL" sz="1800" b="0" i="0">
                <a:latin typeface="DIN" panose="02000503040000020003" pitchFamily="2" charset="0"/>
              </a:rPr>
              <a:t>links uit </a:t>
            </a:r>
            <a:endParaRPr lang="aa-ET" sz="1800" b="0" i="0">
              <a:latin typeface="DIN" panose="02000503040000020003" pitchFamily="2" charset="0"/>
            </a:endParaRP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900DF8-013A-5144-8E79-F14BBAE0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B82BC-888C-814F-9B59-558CC70F8F30}" type="datetime1">
              <a:rPr lang="nl-NL" smtClean="0"/>
              <a:t>18-3-2022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990315-AA64-3D45-BAE7-29AD5DE3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0C9B21C-2950-0A4C-B72A-EE24025CD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  <p:sp>
        <p:nvSpPr>
          <p:cNvPr id="19" name="Tijdelijke aanduiding voor tekst 16">
            <a:extLst>
              <a:ext uri="{FF2B5EF4-FFF2-40B4-BE49-F238E27FC236}">
                <a16:creationId xmlns:a16="http://schemas.microsoft.com/office/drawing/2014/main" id="{D99E2EE6-4E32-7349-9113-07F6FB4C2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7180" y="2202055"/>
            <a:ext cx="3611078" cy="3631763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nl-NL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72FB421D-5FB1-DF47-AF11-21C9680A69C7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6588222" y="2201863"/>
            <a:ext cx="4996800" cy="36317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grafiek in te voegen.</a:t>
            </a:r>
          </a:p>
          <a:p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668DAD8-ABE5-A74C-B103-1C4E93FAB952}"/>
              </a:ext>
            </a:extLst>
          </p:cNvPr>
          <p:cNvSpPr txBox="1"/>
          <p:nvPr userDrawn="1"/>
        </p:nvSpPr>
        <p:spPr>
          <a:xfrm>
            <a:off x="1310640" y="1264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/>
          </a:p>
        </p:txBody>
      </p:sp>
      <p:sp>
        <p:nvSpPr>
          <p:cNvPr id="12" name="Tijdelijke aanduiding voor afbeelding 9">
            <a:extLst>
              <a:ext uri="{FF2B5EF4-FFF2-40B4-BE49-F238E27FC236}">
                <a16:creationId xmlns:a16="http://schemas.microsoft.com/office/drawing/2014/main" id="{B679EB15-405A-BF41-A228-948B62F193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60725"/>
            <a:ext cx="1743075" cy="103346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 pictogram om een afbeelding in te voegen.</a:t>
            </a:r>
          </a:p>
          <a:p>
            <a:endParaRPr lang="nl-NL"/>
          </a:p>
        </p:txBody>
      </p:sp>
      <p:sp>
        <p:nvSpPr>
          <p:cNvPr id="13" name="Tijdelijke aanduiding voor afbeelding 5">
            <a:extLst>
              <a:ext uri="{FF2B5EF4-FFF2-40B4-BE49-F238E27FC236}">
                <a16:creationId xmlns:a16="http://schemas.microsoft.com/office/drawing/2014/main" id="{979FD575-684E-4847-928B-34047FFC25F2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-1" y="2201863"/>
            <a:ext cx="1749600" cy="955525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r>
              <a:rPr lang="nl-NL"/>
              <a:t>Plaats hier het gemeente Almere logo in de gewenste kleur</a:t>
            </a:r>
          </a:p>
        </p:txBody>
      </p:sp>
    </p:spTree>
    <p:extLst>
      <p:ext uri="{BB962C8B-B14F-4D97-AF65-F5344CB8AC3E}">
        <p14:creationId xmlns:p14="http://schemas.microsoft.com/office/powerpoint/2010/main" val="156872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6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7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6D6B8-D13E-AD4E-ADE2-4342AD71E73F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240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1" r:id="rId2"/>
    <p:sldLayoutId id="2147483660" r:id="rId3"/>
    <p:sldLayoutId id="2147483654" r:id="rId4"/>
    <p:sldLayoutId id="2147483656" r:id="rId5"/>
    <p:sldLayoutId id="2147483655" r:id="rId6"/>
    <p:sldLayoutId id="2147483658" r:id="rId7"/>
    <p:sldLayoutId id="2147483667" r:id="rId8"/>
    <p:sldLayoutId id="2147483662" r:id="rId9"/>
    <p:sldLayoutId id="2147483663" r:id="rId10"/>
    <p:sldLayoutId id="2147483664" r:id="rId11"/>
    <p:sldLayoutId id="2147483650" r:id="rId12"/>
    <p:sldLayoutId id="2147483651" r:id="rId13"/>
    <p:sldLayoutId id="2147483652" r:id="rId14"/>
    <p:sldLayoutId id="2147483659" r:id="rId15"/>
    <p:sldLayoutId id="2147483665" r:id="rId16"/>
    <p:sldLayoutId id="2147483666" r:id="rId17"/>
    <p:sldLayoutId id="2147483668" r:id="rId18"/>
    <p:sldLayoutId id="2147483669" r:id="rId19"/>
    <p:sldLayoutId id="2147483694" r:id="rId20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008506F-F90B-4EA1-B95E-D9A991462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0739630-E437-4E1F-BCEF-894B788C2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68C6D8-9A85-470F-9D4F-560411149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F9808-FEEF-4375-BE0A-DFCECEACD762}" type="datetimeFigureOut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3AF651-55C2-4CC7-9955-C4AFA281E8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6F5FD4-8BB8-438C-BA73-57D95DF16B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442BC-8AC2-4E76-A838-56A6F253F5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785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B9837-58DF-1C4C-856D-F4696B4234CA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432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95F98-683A-A94D-A3D1-4C7314F9E57C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065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CE0AA-AFDB-8545-859A-22670C0DF03B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7404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81B2A-B03F-5944-A7D4-3E402ECF3CEB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850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60BA8-B42B-0043-9D0B-9BC8F391C8DA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986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81FB6-6645-074D-A8FA-DC0D3582B47C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9042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2F761-6027-1C4D-85E9-87A5CB73F01B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7009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E07D937-198C-1A47-B028-A8417171F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E38E2-222D-B54A-90F0-C25CEA3A1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01F1EF-1263-DB4C-83CE-DCEE0243CB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40E1C-F0B9-6F42-A05B-D96D4708DF4E}" type="datetime1">
              <a:rPr lang="nl-NL" smtClean="0"/>
              <a:t>18-3-2022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070F49-2906-134F-B8D2-58BC21A1D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081AF3-53A0-5340-AC94-D37A080E5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6E3B-9C4D-ED4F-A219-BC09E5D72B9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56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IN" panose="0200050304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b="0" i="0" kern="1200">
          <a:solidFill>
            <a:schemeClr val="tx1"/>
          </a:solidFill>
          <a:latin typeface="DIN" panose="0200050304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ijdelijke aanduiding voor afbeelding 12">
            <a:extLst>
              <a:ext uri="{FF2B5EF4-FFF2-40B4-BE49-F238E27FC236}">
                <a16:creationId xmlns:a16="http://schemas.microsoft.com/office/drawing/2014/main" id="{E1239875-B2FA-4283-834D-4916703C286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29866" r="100" b="7394"/>
          <a:stretch/>
        </p:blipFill>
        <p:spPr>
          <a:xfrm>
            <a:off x="0" y="1763771"/>
            <a:ext cx="12191833" cy="5094229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89BE9851-30AA-9940-99EC-08A66903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600" dirty="0">
                <a:solidFill>
                  <a:srgbClr val="EE77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Marktconsultatie inkoop Wmo 2023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362AAA1-1BCA-7D4E-A7AA-14103853B1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9543" y="1014471"/>
            <a:ext cx="7530862" cy="43497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nl-NL" sz="2800" dirty="0">
                <a:latin typeface="Arial"/>
                <a:cs typeface="Arial"/>
              </a:rPr>
              <a:t>Donderdag 11 november 2021</a:t>
            </a:r>
          </a:p>
        </p:txBody>
      </p:sp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707CDA13-2A8E-4A90-9341-193C1179E7E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/>
          <a:srcRect/>
          <a:stretch/>
        </p:blipFill>
        <p:spPr>
          <a:xfrm>
            <a:off x="167" y="2311593"/>
            <a:ext cx="2175210" cy="1188000"/>
          </a:xfrm>
        </p:spPr>
      </p:pic>
    </p:spTree>
    <p:extLst>
      <p:ext uri="{BB962C8B-B14F-4D97-AF65-F5344CB8AC3E}">
        <p14:creationId xmlns:p14="http://schemas.microsoft.com/office/powerpoint/2010/main" val="2065544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94C43A62-1DC0-4576-A1A0-D0371A9F8FF3}"/>
              </a:ext>
            </a:extLst>
          </p:cNvPr>
          <p:cNvSpPr/>
          <p:nvPr/>
        </p:nvSpPr>
        <p:spPr>
          <a:xfrm>
            <a:off x="4084121" y="3250456"/>
            <a:ext cx="928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</a:b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CEC9016A-568C-4748-8FE5-F8CC429D945E}"/>
              </a:ext>
            </a:extLst>
          </p:cNvPr>
          <p:cNvSpPr txBox="1">
            <a:spLocks/>
          </p:cNvSpPr>
          <p:nvPr/>
        </p:nvSpPr>
        <p:spPr>
          <a:xfrm>
            <a:off x="657872" y="190207"/>
            <a:ext cx="10515600" cy="1325563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j-ea"/>
                <a:cs typeface="+mj-cs"/>
              </a:rPr>
              <a:t>Procedure inkoop – Globale planning</a:t>
            </a: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j-ea"/>
                <a:cs typeface="+mj-cs"/>
              </a:rPr>
            </a:b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j-ea"/>
                <a:cs typeface="+mj-cs"/>
              </a:rPr>
            </a:b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onstantia" panose="02030602050306030303"/>
              <a:ea typeface="+mj-ea"/>
              <a:cs typeface="+mj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2EDA5EF-BA08-46F2-BA40-24CB3DC45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97" y="894087"/>
            <a:ext cx="10522608" cy="6097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E6B568A1-ACD0-4C67-8FA9-E5FA9CDE5992}"/>
              </a:ext>
            </a:extLst>
          </p:cNvPr>
          <p:cNvSpPr/>
          <p:nvPr/>
        </p:nvSpPr>
        <p:spPr>
          <a:xfrm>
            <a:off x="0" y="6445188"/>
            <a:ext cx="12192000" cy="412811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MARKTCONSULTATIE INKOOP WMO 2023 Almere</a:t>
            </a:r>
          </a:p>
        </p:txBody>
      </p:sp>
      <p:sp>
        <p:nvSpPr>
          <p:cNvPr id="54" name="Rechthoek: afgeschuinde bovenhoeken 53">
            <a:extLst>
              <a:ext uri="{FF2B5EF4-FFF2-40B4-BE49-F238E27FC236}">
                <a16:creationId xmlns:a16="http://schemas.microsoft.com/office/drawing/2014/main" id="{6553867C-1112-40C0-8E3B-AD0B380F907B}"/>
              </a:ext>
            </a:extLst>
          </p:cNvPr>
          <p:cNvSpPr/>
          <p:nvPr/>
        </p:nvSpPr>
        <p:spPr>
          <a:xfrm rot="5400000">
            <a:off x="4618047" y="2162306"/>
            <a:ext cx="1309062" cy="1645799"/>
          </a:xfrm>
          <a:prstGeom prst="snip2SameRect">
            <a:avLst>
              <a:gd name="adj1" fmla="val 16667"/>
              <a:gd name="adj2" fmla="val 0"/>
            </a:avLst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04D2A145-A2DB-4004-AFBB-BD99F36599EF}"/>
              </a:ext>
            </a:extLst>
          </p:cNvPr>
          <p:cNvSpPr txBox="1"/>
          <p:nvPr/>
        </p:nvSpPr>
        <p:spPr>
          <a:xfrm>
            <a:off x="4847077" y="2849104"/>
            <a:ext cx="1030991" cy="369332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Inschrijving,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   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incl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NvI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57" name="Rechthoek: afgeschuinde bovenhoeken 56">
            <a:extLst>
              <a:ext uri="{FF2B5EF4-FFF2-40B4-BE49-F238E27FC236}">
                <a16:creationId xmlns:a16="http://schemas.microsoft.com/office/drawing/2014/main" id="{0C529FB5-714E-4B39-99F8-37AE2132B7E7}"/>
              </a:ext>
            </a:extLst>
          </p:cNvPr>
          <p:cNvSpPr/>
          <p:nvPr/>
        </p:nvSpPr>
        <p:spPr>
          <a:xfrm rot="5400000">
            <a:off x="6463355" y="2312237"/>
            <a:ext cx="889891" cy="1343639"/>
          </a:xfrm>
          <a:prstGeom prst="snip2SameRect">
            <a:avLst>
              <a:gd name="adj1" fmla="val 16667"/>
              <a:gd name="adj2" fmla="val 2424"/>
            </a:avLst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60" name="Rechthoek 59">
            <a:extLst>
              <a:ext uri="{FF2B5EF4-FFF2-40B4-BE49-F238E27FC236}">
                <a16:creationId xmlns:a16="http://schemas.microsoft.com/office/drawing/2014/main" id="{0E4B2CCB-E86E-415F-8206-36ADAEF466C6}"/>
              </a:ext>
            </a:extLst>
          </p:cNvPr>
          <p:cNvSpPr/>
          <p:nvPr/>
        </p:nvSpPr>
        <p:spPr>
          <a:xfrm>
            <a:off x="7750179" y="2658190"/>
            <a:ext cx="2427862" cy="646332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Implementatie</a:t>
            </a:r>
          </a:p>
        </p:txBody>
      </p:sp>
      <p:sp>
        <p:nvSpPr>
          <p:cNvPr id="67" name="Rechthoek: afgeschuinde bovenhoeken 66">
            <a:extLst>
              <a:ext uri="{FF2B5EF4-FFF2-40B4-BE49-F238E27FC236}">
                <a16:creationId xmlns:a16="http://schemas.microsoft.com/office/drawing/2014/main" id="{8DC6005D-F18A-46A7-99AE-17B77DC26C22}"/>
              </a:ext>
            </a:extLst>
          </p:cNvPr>
          <p:cNvSpPr/>
          <p:nvPr/>
        </p:nvSpPr>
        <p:spPr>
          <a:xfrm rot="5400000">
            <a:off x="2428964" y="1994210"/>
            <a:ext cx="1916780" cy="1991254"/>
          </a:xfrm>
          <a:prstGeom prst="snip2SameRect">
            <a:avLst>
              <a:gd name="adj1" fmla="val 16667"/>
              <a:gd name="adj2" fmla="val 0"/>
            </a:avLst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71" name="Tekstvak 70">
            <a:extLst>
              <a:ext uri="{FF2B5EF4-FFF2-40B4-BE49-F238E27FC236}">
                <a16:creationId xmlns:a16="http://schemas.microsoft.com/office/drawing/2014/main" id="{6A153D59-697F-411A-8EBA-E9A0232AEEE0}"/>
              </a:ext>
            </a:extLst>
          </p:cNvPr>
          <p:cNvSpPr txBox="1"/>
          <p:nvPr/>
        </p:nvSpPr>
        <p:spPr>
          <a:xfrm>
            <a:off x="2871134" y="2852446"/>
            <a:ext cx="1047750" cy="538609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Selectiefase,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incl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NvI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77" name="Rechthoek 76">
            <a:extLst>
              <a:ext uri="{FF2B5EF4-FFF2-40B4-BE49-F238E27FC236}">
                <a16:creationId xmlns:a16="http://schemas.microsoft.com/office/drawing/2014/main" id="{B3573DBA-A5BC-40C8-A3F6-B6862FCCBB33}"/>
              </a:ext>
            </a:extLst>
          </p:cNvPr>
          <p:cNvSpPr/>
          <p:nvPr/>
        </p:nvSpPr>
        <p:spPr>
          <a:xfrm>
            <a:off x="97655" y="2031447"/>
            <a:ext cx="2174516" cy="817657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Interne Voorbereiding</a:t>
            </a:r>
          </a:p>
        </p:txBody>
      </p:sp>
      <p:sp>
        <p:nvSpPr>
          <p:cNvPr id="78" name="Rechthoek 77">
            <a:extLst>
              <a:ext uri="{FF2B5EF4-FFF2-40B4-BE49-F238E27FC236}">
                <a16:creationId xmlns:a16="http://schemas.microsoft.com/office/drawing/2014/main" id="{739B6980-5C78-4B8F-9231-7F44EA09B1B3}"/>
              </a:ext>
            </a:extLst>
          </p:cNvPr>
          <p:cNvSpPr/>
          <p:nvPr/>
        </p:nvSpPr>
        <p:spPr>
          <a:xfrm>
            <a:off x="725298" y="2915759"/>
            <a:ext cx="1565398" cy="1032468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Marktconsultaties</a:t>
            </a:r>
            <a:b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</a:b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(11 november, 10 december, januari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)</a:t>
            </a:r>
          </a:p>
        </p:txBody>
      </p:sp>
      <p:cxnSp>
        <p:nvCxnSpPr>
          <p:cNvPr id="79" name="Rechte verbindingslijn met pijl 78">
            <a:extLst>
              <a:ext uri="{FF2B5EF4-FFF2-40B4-BE49-F238E27FC236}">
                <a16:creationId xmlns:a16="http://schemas.microsoft.com/office/drawing/2014/main" id="{B5F3FC90-2ACD-4069-B76B-3F47D6A7ECF1}"/>
              </a:ext>
            </a:extLst>
          </p:cNvPr>
          <p:cNvCxnSpPr>
            <a:cxnSpLocks/>
          </p:cNvCxnSpPr>
          <p:nvPr/>
        </p:nvCxnSpPr>
        <p:spPr>
          <a:xfrm flipV="1">
            <a:off x="778157" y="4120094"/>
            <a:ext cx="1407446" cy="2425"/>
          </a:xfrm>
          <a:prstGeom prst="straightConnector1">
            <a:avLst/>
          </a:prstGeom>
          <a:ln w="63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kstvak 79">
            <a:extLst>
              <a:ext uri="{FF2B5EF4-FFF2-40B4-BE49-F238E27FC236}">
                <a16:creationId xmlns:a16="http://schemas.microsoft.com/office/drawing/2014/main" id="{DB092FE1-D8BD-4985-8825-2A96DB786517}"/>
              </a:ext>
            </a:extLst>
          </p:cNvPr>
          <p:cNvSpPr txBox="1"/>
          <p:nvPr/>
        </p:nvSpPr>
        <p:spPr>
          <a:xfrm>
            <a:off x="699181" y="4180835"/>
            <a:ext cx="15653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Nu - feb</a:t>
            </a:r>
          </a:p>
        </p:txBody>
      </p:sp>
      <p:cxnSp>
        <p:nvCxnSpPr>
          <p:cNvPr id="81" name="Rechte verbindingslijn met pijl 80">
            <a:extLst>
              <a:ext uri="{FF2B5EF4-FFF2-40B4-BE49-F238E27FC236}">
                <a16:creationId xmlns:a16="http://schemas.microsoft.com/office/drawing/2014/main" id="{0DECD1BB-E7C5-4566-A61B-5368924303F5}"/>
              </a:ext>
            </a:extLst>
          </p:cNvPr>
          <p:cNvCxnSpPr>
            <a:cxnSpLocks/>
          </p:cNvCxnSpPr>
          <p:nvPr/>
        </p:nvCxnSpPr>
        <p:spPr>
          <a:xfrm>
            <a:off x="2400119" y="4119433"/>
            <a:ext cx="1982862" cy="0"/>
          </a:xfrm>
          <a:prstGeom prst="straightConnector1">
            <a:avLst/>
          </a:prstGeom>
          <a:ln w="63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kstvak 81">
            <a:extLst>
              <a:ext uri="{FF2B5EF4-FFF2-40B4-BE49-F238E27FC236}">
                <a16:creationId xmlns:a16="http://schemas.microsoft.com/office/drawing/2014/main" id="{C70411B7-3DB5-4996-A5D2-E2F7E1EBB680}"/>
              </a:ext>
            </a:extLst>
          </p:cNvPr>
          <p:cNvSpPr txBox="1"/>
          <p:nvPr/>
        </p:nvSpPr>
        <p:spPr>
          <a:xfrm>
            <a:off x="2637299" y="4177152"/>
            <a:ext cx="15001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Maart - april</a:t>
            </a:r>
          </a:p>
        </p:txBody>
      </p:sp>
      <p:sp>
        <p:nvSpPr>
          <p:cNvPr id="84" name="Tekstvak 83">
            <a:extLst>
              <a:ext uri="{FF2B5EF4-FFF2-40B4-BE49-F238E27FC236}">
                <a16:creationId xmlns:a16="http://schemas.microsoft.com/office/drawing/2014/main" id="{E4EA9771-8BA4-4615-AAAD-E7B7C1AC8581}"/>
              </a:ext>
            </a:extLst>
          </p:cNvPr>
          <p:cNvSpPr txBox="1"/>
          <p:nvPr/>
        </p:nvSpPr>
        <p:spPr>
          <a:xfrm>
            <a:off x="6368661" y="2852952"/>
            <a:ext cx="1047993" cy="184666"/>
          </a:xfrm>
          <a:prstGeom prst="rect">
            <a:avLst/>
          </a:prstGeom>
          <a:solidFill>
            <a:srgbClr val="652C6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Gunning</a:t>
            </a:r>
          </a:p>
        </p:txBody>
      </p:sp>
      <p:cxnSp>
        <p:nvCxnSpPr>
          <p:cNvPr id="88" name="Rechte verbindingslijn met pijl 87">
            <a:extLst>
              <a:ext uri="{FF2B5EF4-FFF2-40B4-BE49-F238E27FC236}">
                <a16:creationId xmlns:a16="http://schemas.microsoft.com/office/drawing/2014/main" id="{E4A7DE10-E0FA-4885-9783-A6B5A3C5A8BB}"/>
              </a:ext>
            </a:extLst>
          </p:cNvPr>
          <p:cNvCxnSpPr>
            <a:cxnSpLocks/>
          </p:cNvCxnSpPr>
          <p:nvPr/>
        </p:nvCxnSpPr>
        <p:spPr>
          <a:xfrm>
            <a:off x="4479215" y="4111781"/>
            <a:ext cx="1702112" cy="0"/>
          </a:xfrm>
          <a:prstGeom prst="straightConnector1">
            <a:avLst/>
          </a:prstGeom>
          <a:ln w="63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kstvak 88">
            <a:extLst>
              <a:ext uri="{FF2B5EF4-FFF2-40B4-BE49-F238E27FC236}">
                <a16:creationId xmlns:a16="http://schemas.microsoft.com/office/drawing/2014/main" id="{CD2299EE-51E2-47AF-9917-07244B8F245B}"/>
              </a:ext>
            </a:extLst>
          </p:cNvPr>
          <p:cNvSpPr txBox="1"/>
          <p:nvPr/>
        </p:nvSpPr>
        <p:spPr>
          <a:xfrm>
            <a:off x="4595368" y="4180835"/>
            <a:ext cx="15001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Mei -juni</a:t>
            </a:r>
          </a:p>
        </p:txBody>
      </p:sp>
      <p:cxnSp>
        <p:nvCxnSpPr>
          <p:cNvPr id="91" name="Rechte verbindingslijn met pijl 90">
            <a:extLst>
              <a:ext uri="{FF2B5EF4-FFF2-40B4-BE49-F238E27FC236}">
                <a16:creationId xmlns:a16="http://schemas.microsoft.com/office/drawing/2014/main" id="{27DF6263-25DF-4961-A7A7-E836909140CE}"/>
              </a:ext>
            </a:extLst>
          </p:cNvPr>
          <p:cNvCxnSpPr>
            <a:cxnSpLocks/>
          </p:cNvCxnSpPr>
          <p:nvPr/>
        </p:nvCxnSpPr>
        <p:spPr>
          <a:xfrm>
            <a:off x="6236481" y="4114142"/>
            <a:ext cx="1505877" cy="5952"/>
          </a:xfrm>
          <a:prstGeom prst="straightConnector1">
            <a:avLst/>
          </a:prstGeom>
          <a:ln w="63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kstvak 91">
            <a:extLst>
              <a:ext uri="{FF2B5EF4-FFF2-40B4-BE49-F238E27FC236}">
                <a16:creationId xmlns:a16="http://schemas.microsoft.com/office/drawing/2014/main" id="{A03DAC43-81E8-411F-BE88-C0D8831FEB4A}"/>
              </a:ext>
            </a:extLst>
          </p:cNvPr>
          <p:cNvSpPr txBox="1"/>
          <p:nvPr/>
        </p:nvSpPr>
        <p:spPr>
          <a:xfrm>
            <a:off x="6242249" y="4173011"/>
            <a:ext cx="15001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Juli - augustus</a:t>
            </a:r>
          </a:p>
        </p:txBody>
      </p:sp>
      <p:cxnSp>
        <p:nvCxnSpPr>
          <p:cNvPr id="94" name="Rechte verbindingslijn met pijl 93">
            <a:extLst>
              <a:ext uri="{FF2B5EF4-FFF2-40B4-BE49-F238E27FC236}">
                <a16:creationId xmlns:a16="http://schemas.microsoft.com/office/drawing/2014/main" id="{4227910F-2F5D-4092-92C5-49AB42583AA8}"/>
              </a:ext>
            </a:extLst>
          </p:cNvPr>
          <p:cNvCxnSpPr>
            <a:cxnSpLocks/>
          </p:cNvCxnSpPr>
          <p:nvPr/>
        </p:nvCxnSpPr>
        <p:spPr>
          <a:xfrm>
            <a:off x="7803304" y="4110746"/>
            <a:ext cx="2503358" cy="7603"/>
          </a:xfrm>
          <a:prstGeom prst="straightConnector1">
            <a:avLst/>
          </a:prstGeom>
          <a:ln w="63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kstvak 94">
            <a:extLst>
              <a:ext uri="{FF2B5EF4-FFF2-40B4-BE49-F238E27FC236}">
                <a16:creationId xmlns:a16="http://schemas.microsoft.com/office/drawing/2014/main" id="{B76230B4-39D2-42C5-9CC8-9941D44B0AC1}"/>
              </a:ext>
            </a:extLst>
          </p:cNvPr>
          <p:cNvSpPr txBox="1"/>
          <p:nvPr/>
        </p:nvSpPr>
        <p:spPr>
          <a:xfrm>
            <a:off x="7717225" y="4173933"/>
            <a:ext cx="24937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September - december</a:t>
            </a:r>
          </a:p>
        </p:txBody>
      </p:sp>
      <p:sp>
        <p:nvSpPr>
          <p:cNvPr id="98" name="Gelijkbenige driehoek 97">
            <a:extLst>
              <a:ext uri="{FF2B5EF4-FFF2-40B4-BE49-F238E27FC236}">
                <a16:creationId xmlns:a16="http://schemas.microsoft.com/office/drawing/2014/main" id="{5981924B-2214-4D2A-A5AC-29B3B780E016}"/>
              </a:ext>
            </a:extLst>
          </p:cNvPr>
          <p:cNvSpPr/>
          <p:nvPr/>
        </p:nvSpPr>
        <p:spPr>
          <a:xfrm rot="10800000">
            <a:off x="2185603" y="1736064"/>
            <a:ext cx="238193" cy="206568"/>
          </a:xfrm>
          <a:prstGeom prst="triangle">
            <a:avLst/>
          </a:prstGeom>
          <a:solidFill>
            <a:srgbClr val="6EBFE4"/>
          </a:solidFill>
          <a:ln>
            <a:solidFill>
              <a:srgbClr val="6EB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99" name="Gelijkbenige driehoek 98">
            <a:extLst>
              <a:ext uri="{FF2B5EF4-FFF2-40B4-BE49-F238E27FC236}">
                <a16:creationId xmlns:a16="http://schemas.microsoft.com/office/drawing/2014/main" id="{1F78D89E-E328-41E7-9CF6-662F91F7A88C}"/>
              </a:ext>
            </a:extLst>
          </p:cNvPr>
          <p:cNvSpPr/>
          <p:nvPr/>
        </p:nvSpPr>
        <p:spPr>
          <a:xfrm rot="10800000">
            <a:off x="4263884" y="1714522"/>
            <a:ext cx="238193" cy="206568"/>
          </a:xfrm>
          <a:prstGeom prst="triangle">
            <a:avLst/>
          </a:prstGeom>
          <a:solidFill>
            <a:srgbClr val="6EBFE4"/>
          </a:solidFill>
          <a:ln>
            <a:solidFill>
              <a:srgbClr val="6EB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101" name="Gelijkbenige driehoek 100">
            <a:extLst>
              <a:ext uri="{FF2B5EF4-FFF2-40B4-BE49-F238E27FC236}">
                <a16:creationId xmlns:a16="http://schemas.microsoft.com/office/drawing/2014/main" id="{0259A231-F7D7-41BE-96AF-66A61906A162}"/>
              </a:ext>
            </a:extLst>
          </p:cNvPr>
          <p:cNvSpPr/>
          <p:nvPr/>
        </p:nvSpPr>
        <p:spPr>
          <a:xfrm rot="10800000">
            <a:off x="10058944" y="1813872"/>
            <a:ext cx="238193" cy="206568"/>
          </a:xfrm>
          <a:prstGeom prst="triangle">
            <a:avLst/>
          </a:prstGeom>
          <a:solidFill>
            <a:srgbClr val="6EBFE4"/>
          </a:solidFill>
          <a:ln>
            <a:solidFill>
              <a:srgbClr val="6EB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cxnSp>
        <p:nvCxnSpPr>
          <p:cNvPr id="102" name="Rechte verbindingslijn 101">
            <a:extLst>
              <a:ext uri="{FF2B5EF4-FFF2-40B4-BE49-F238E27FC236}">
                <a16:creationId xmlns:a16="http://schemas.microsoft.com/office/drawing/2014/main" id="{0E8CD470-75FB-4030-8D19-C856AA705A97}"/>
              </a:ext>
            </a:extLst>
          </p:cNvPr>
          <p:cNvCxnSpPr>
            <a:cxnSpLocks/>
          </p:cNvCxnSpPr>
          <p:nvPr/>
        </p:nvCxnSpPr>
        <p:spPr>
          <a:xfrm>
            <a:off x="10178040" y="1995179"/>
            <a:ext cx="0" cy="1309343"/>
          </a:xfrm>
          <a:prstGeom prst="line">
            <a:avLst/>
          </a:prstGeom>
          <a:ln w="28575">
            <a:solidFill>
              <a:srgbClr val="6EBF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Rechte verbindingslijn 103">
            <a:extLst>
              <a:ext uri="{FF2B5EF4-FFF2-40B4-BE49-F238E27FC236}">
                <a16:creationId xmlns:a16="http://schemas.microsoft.com/office/drawing/2014/main" id="{710C214A-A169-4F8E-8E64-F37801F913AF}"/>
              </a:ext>
            </a:extLst>
          </p:cNvPr>
          <p:cNvCxnSpPr>
            <a:cxnSpLocks/>
          </p:cNvCxnSpPr>
          <p:nvPr/>
        </p:nvCxnSpPr>
        <p:spPr>
          <a:xfrm>
            <a:off x="4382980" y="1884439"/>
            <a:ext cx="0" cy="1755298"/>
          </a:xfrm>
          <a:prstGeom prst="line">
            <a:avLst/>
          </a:prstGeom>
          <a:ln w="28575">
            <a:solidFill>
              <a:srgbClr val="6EBF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Rechte verbindingslijn 105">
            <a:extLst>
              <a:ext uri="{FF2B5EF4-FFF2-40B4-BE49-F238E27FC236}">
                <a16:creationId xmlns:a16="http://schemas.microsoft.com/office/drawing/2014/main" id="{33645457-6E1D-4E15-9F0D-F8B9804DD37F}"/>
              </a:ext>
            </a:extLst>
          </p:cNvPr>
          <p:cNvCxnSpPr>
            <a:cxnSpLocks/>
          </p:cNvCxnSpPr>
          <p:nvPr/>
        </p:nvCxnSpPr>
        <p:spPr>
          <a:xfrm>
            <a:off x="2304699" y="1933108"/>
            <a:ext cx="0" cy="2089037"/>
          </a:xfrm>
          <a:prstGeom prst="line">
            <a:avLst/>
          </a:prstGeom>
          <a:ln w="28575">
            <a:solidFill>
              <a:srgbClr val="6EBF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kstvak 107">
            <a:extLst>
              <a:ext uri="{FF2B5EF4-FFF2-40B4-BE49-F238E27FC236}">
                <a16:creationId xmlns:a16="http://schemas.microsoft.com/office/drawing/2014/main" id="{4636AD82-3639-4DA0-BCBD-57D1086F936C}"/>
              </a:ext>
            </a:extLst>
          </p:cNvPr>
          <p:cNvSpPr txBox="1"/>
          <p:nvPr/>
        </p:nvSpPr>
        <p:spPr>
          <a:xfrm>
            <a:off x="1536508" y="1378790"/>
            <a:ext cx="1536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Publicatie</a:t>
            </a:r>
          </a:p>
        </p:txBody>
      </p:sp>
      <p:sp>
        <p:nvSpPr>
          <p:cNvPr id="109" name="Tekstvak 108">
            <a:extLst>
              <a:ext uri="{FF2B5EF4-FFF2-40B4-BE49-F238E27FC236}">
                <a16:creationId xmlns:a16="http://schemas.microsoft.com/office/drawing/2014/main" id="{5F4B45AB-7547-4A64-B7AC-AAA0FDBF978F}"/>
              </a:ext>
            </a:extLst>
          </p:cNvPr>
          <p:cNvSpPr txBox="1"/>
          <p:nvPr/>
        </p:nvSpPr>
        <p:spPr>
          <a:xfrm>
            <a:off x="3614789" y="1217146"/>
            <a:ext cx="1536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Uitnodiging inschrijving</a:t>
            </a:r>
          </a:p>
        </p:txBody>
      </p:sp>
      <p:sp>
        <p:nvSpPr>
          <p:cNvPr id="110" name="Tekstvak 109">
            <a:extLst>
              <a:ext uri="{FF2B5EF4-FFF2-40B4-BE49-F238E27FC236}">
                <a16:creationId xmlns:a16="http://schemas.microsoft.com/office/drawing/2014/main" id="{9C85C07C-0C1D-4680-A3B4-D21E1B68EDD4}"/>
              </a:ext>
            </a:extLst>
          </p:cNvPr>
          <p:cNvSpPr txBox="1"/>
          <p:nvPr/>
        </p:nvSpPr>
        <p:spPr>
          <a:xfrm>
            <a:off x="9290753" y="1258353"/>
            <a:ext cx="15363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Ingang contract</a:t>
            </a:r>
          </a:p>
        </p:txBody>
      </p:sp>
    </p:spTree>
    <p:extLst>
      <p:ext uri="{BB962C8B-B14F-4D97-AF65-F5344CB8AC3E}">
        <p14:creationId xmlns:p14="http://schemas.microsoft.com/office/powerpoint/2010/main" val="3810742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94C43A62-1DC0-4576-A1A0-D0371A9F8FF3}"/>
              </a:ext>
            </a:extLst>
          </p:cNvPr>
          <p:cNvSpPr/>
          <p:nvPr/>
        </p:nvSpPr>
        <p:spPr>
          <a:xfrm>
            <a:off x="725297" y="1381746"/>
            <a:ext cx="928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</a:b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E8834B3-6F5A-624A-BDEA-262DB63438F9}"/>
              </a:ext>
            </a:extLst>
          </p:cNvPr>
          <p:cNvSpPr txBox="1"/>
          <p:nvPr/>
        </p:nvSpPr>
        <p:spPr>
          <a:xfrm>
            <a:off x="726222" y="1120135"/>
            <a:ext cx="10807906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Aanbesteding met voorselectie, op basis van de sociale en andere specifieke diensten (2.6.a, 2.38 en 2.39 van de Aanbestedingswet 2012);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Eerste fase: Voorbereiding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Voorbereiding aanbestedingsstukken door gemeente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Diverse procedurele keuzes worden nog genomen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Marktconsultaties om marktinformatie op te halen: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11 november 2021, 10 december 2021, januari 2022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Tweede fase: Selectiefase 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(verwachte publicatie begin maart 2022)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Toets op wettelijke uitsluitingsgronden (faillissement, delicten </a:t>
            </a: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etc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);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Toets op geschiktheid van Aanbieders en samenwerkingsverbanden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Bijv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: referentieprojecten, financiële geschiktheid; </a:t>
            </a: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etc</a:t>
            </a: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Selectiecriteria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CEC9016A-568C-4748-8FE5-F8CC429D945E}"/>
              </a:ext>
            </a:extLst>
          </p:cNvPr>
          <p:cNvSpPr txBox="1">
            <a:spLocks/>
          </p:cNvSpPr>
          <p:nvPr/>
        </p:nvSpPr>
        <p:spPr>
          <a:xfrm>
            <a:off x="657872" y="190207"/>
            <a:ext cx="10515600" cy="13255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j-ea"/>
                <a:cs typeface="+mj-cs"/>
              </a:rPr>
              <a:t>Procedure inkoop - Beschrijving</a:t>
            </a:r>
            <a:endParaRPr kumimoji="0" lang="nl-NL" sz="34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onstantia" panose="02030602050306030303"/>
              <a:ea typeface="+mj-ea"/>
              <a:cs typeface="+mj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2EDA5EF-BA08-46F2-BA40-24CB3DC45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97" y="894087"/>
            <a:ext cx="10522608" cy="6097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E6B568A1-ACD0-4C67-8FA9-E5FA9CDE5992}"/>
              </a:ext>
            </a:extLst>
          </p:cNvPr>
          <p:cNvSpPr/>
          <p:nvPr/>
        </p:nvSpPr>
        <p:spPr>
          <a:xfrm>
            <a:off x="0" y="6445188"/>
            <a:ext cx="12192000" cy="412811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MARKTCONSULTATIE INKOOP WMO 2023 Almere</a:t>
            </a:r>
          </a:p>
        </p:txBody>
      </p:sp>
    </p:spTree>
    <p:extLst>
      <p:ext uri="{BB962C8B-B14F-4D97-AF65-F5344CB8AC3E}">
        <p14:creationId xmlns:p14="http://schemas.microsoft.com/office/powerpoint/2010/main" val="415689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94C43A62-1DC0-4576-A1A0-D0371A9F8FF3}"/>
              </a:ext>
            </a:extLst>
          </p:cNvPr>
          <p:cNvSpPr/>
          <p:nvPr/>
        </p:nvSpPr>
        <p:spPr>
          <a:xfrm>
            <a:off x="725297" y="1381746"/>
            <a:ext cx="928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</a:b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+mn-cs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E8834B3-6F5A-624A-BDEA-262DB63438F9}"/>
              </a:ext>
            </a:extLst>
          </p:cNvPr>
          <p:cNvSpPr txBox="1"/>
          <p:nvPr/>
        </p:nvSpPr>
        <p:spPr>
          <a:xfrm>
            <a:off x="658797" y="894087"/>
            <a:ext cx="10807906" cy="74789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Derde fase: Inschrijffase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Alle partijen die voldoen OF de best scorende partijen worden uitgenodigd voor de inschrijffase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Inschrijffase (verwachte publicatie mei 2021)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Diverse momenten voor marktinteractie (wordt nog vormgegeven)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Aanbieders worden beoordeeld op één of meerdere kwalitatieve documenten (</a:t>
            </a: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bijv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: </a:t>
            </a: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Pva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 samenhang en flexibiliteit, transformatieopgave, innovatie, implementatie </a:t>
            </a: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e.d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Best scorende partijen worden gecontracteerd (verwachte gunning zomer 2021)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Hierbij wordt rekening gehouden met: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Kwalitatieve score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n-ea"/>
                <a:cs typeface="Calibri"/>
              </a:rPr>
              <a:t>Totale dekkingsgraad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anose="02030602050306030303"/>
              <a:ea typeface="+mn-ea"/>
              <a:cs typeface="Calibri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CEC9016A-568C-4748-8FE5-F8CC429D945E}"/>
              </a:ext>
            </a:extLst>
          </p:cNvPr>
          <p:cNvSpPr txBox="1">
            <a:spLocks/>
          </p:cNvSpPr>
          <p:nvPr/>
        </p:nvSpPr>
        <p:spPr>
          <a:xfrm>
            <a:off x="838200" y="347378"/>
            <a:ext cx="10515600" cy="1325563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 panose="02030602050306030303"/>
                <a:ea typeface="+mj-ea"/>
                <a:cs typeface="+mj-cs"/>
              </a:rPr>
              <a:t>Procedure inkoop - Beschrijving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40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2EDA5EF-BA08-46F2-BA40-24CB3DC45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97" y="894087"/>
            <a:ext cx="10522608" cy="6097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E6B568A1-ACD0-4C67-8FA9-E5FA9CDE5992}"/>
              </a:ext>
            </a:extLst>
          </p:cNvPr>
          <p:cNvSpPr/>
          <p:nvPr/>
        </p:nvSpPr>
        <p:spPr>
          <a:xfrm>
            <a:off x="0" y="6445188"/>
            <a:ext cx="12192000" cy="412811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/>
                <a:ea typeface="+mn-ea"/>
                <a:cs typeface="+mn-cs"/>
              </a:rPr>
              <a:t>MARKTCONSULTATIE INKOOP WMO 2023 Almere</a:t>
            </a:r>
          </a:p>
        </p:txBody>
      </p:sp>
    </p:spTree>
    <p:extLst>
      <p:ext uri="{BB962C8B-B14F-4D97-AF65-F5344CB8AC3E}">
        <p14:creationId xmlns:p14="http://schemas.microsoft.com/office/powerpoint/2010/main" val="24430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Thema’s dialoogtafels (twee rondes)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7" y="2057479"/>
            <a:ext cx="8834798" cy="42988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Drie trajecten en productindeling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Aanpassingen systematiek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Kwaliteit en werkprocessen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Beter benutten algemene voorzieningen (transformatieopgave)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Partnerschap en samenwerking</a:t>
            </a: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0711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Agenda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7" y="2057479"/>
            <a:ext cx="8834798" cy="42988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Informatie vooraf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Terugblik en uitkomsten ontwikkelprogramma 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Inhoudelijke bewegingen Wmo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Voorgenomen aanpassingen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Inkoopdoelen 2023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200" dirty="0">
                <a:latin typeface="Arial"/>
                <a:cs typeface="Arial"/>
              </a:rPr>
              <a:t>Basis voor productindeling: drie trajecten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Inkoopprocedure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Thema’s dialoogtafels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/>
              <a:cs typeface="Arial"/>
            </a:endParaRPr>
          </a:p>
          <a:p>
            <a:pPr marL="263525" lvl="1" indent="0">
              <a:lnSpc>
                <a:spcPct val="100000"/>
              </a:lnSpc>
              <a:buClr>
                <a:srgbClr val="EE7777"/>
              </a:buClr>
              <a:buNone/>
            </a:pPr>
            <a:endParaRPr lang="nl-NL" sz="2000" dirty="0"/>
          </a:p>
          <a:p>
            <a:pPr>
              <a:lnSpc>
                <a:spcPct val="100000"/>
              </a:lnSpc>
              <a:buClr>
                <a:srgbClr val="EE7777"/>
              </a:buClr>
            </a:pPr>
            <a:endParaRPr lang="nl-NL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0982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Informatie vooraf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7" y="2057479"/>
            <a:ext cx="8834798" cy="480052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Eerste van drie marktconsultaties met als doel: </a:t>
            </a:r>
            <a:br>
              <a:rPr lang="nl-NL" sz="2400" dirty="0">
                <a:latin typeface="Arial"/>
                <a:cs typeface="Arial"/>
              </a:rPr>
            </a:br>
            <a:r>
              <a:rPr lang="nl-NL" sz="2400" dirty="0">
                <a:latin typeface="Arial"/>
                <a:cs typeface="Arial"/>
              </a:rPr>
              <a:t>informeren en consulteren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Inkoop van individuele begeleiding, (arbeidsmatige) dagbesteding </a:t>
            </a:r>
            <a:br>
              <a:rPr lang="nl-NL" sz="2400" dirty="0">
                <a:latin typeface="Arial"/>
                <a:cs typeface="Arial"/>
              </a:rPr>
            </a:br>
            <a:r>
              <a:rPr lang="nl-NL" sz="2400" dirty="0">
                <a:latin typeface="Arial"/>
                <a:cs typeface="Arial"/>
              </a:rPr>
              <a:t>en huishoudelijke ondersteuning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Nog niet alle details inkoop zijn uitgewerkt: </a:t>
            </a:r>
            <a:br>
              <a:rPr lang="nl-NL" sz="2400" dirty="0">
                <a:latin typeface="Arial"/>
                <a:cs typeface="Arial"/>
              </a:rPr>
            </a:br>
            <a:r>
              <a:rPr lang="nl-NL" sz="2400" dirty="0">
                <a:latin typeface="Arial"/>
                <a:cs typeface="Arial"/>
              </a:rPr>
              <a:t>daarvoor is feedback uit marktconsultaties van belang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Definitieve besluitvorming in college van B en W begin 2022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Aandragen van onderwerpen voor volgende marktconsultaties gewenst</a:t>
            </a: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2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/>
              <a:cs typeface="Arial"/>
            </a:endParaRPr>
          </a:p>
          <a:p>
            <a:pPr marL="263525" lvl="1" indent="0">
              <a:lnSpc>
                <a:spcPct val="100000"/>
              </a:lnSpc>
              <a:buClr>
                <a:srgbClr val="EE7777"/>
              </a:buClr>
              <a:buNone/>
            </a:pPr>
            <a:endParaRPr lang="nl-NL" sz="2000" dirty="0"/>
          </a:p>
          <a:p>
            <a:pPr>
              <a:lnSpc>
                <a:spcPct val="100000"/>
              </a:lnSpc>
              <a:buClr>
                <a:srgbClr val="EE7777"/>
              </a:buClr>
            </a:pPr>
            <a:endParaRPr lang="nl-NL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8827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r>
              <a:rPr lang="nl-NL" sz="8000" dirty="0">
                <a:solidFill>
                  <a:srgbClr val="FF0000"/>
                </a:solidFill>
                <a:latin typeface="Arial"/>
                <a:cs typeface="Arial"/>
              </a:rPr>
              <a:t>Terugblik en uitkomsten ontwikkelprogramma 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7" y="2057479"/>
            <a:ext cx="8834798" cy="42988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Uitkomsten en ervaringen uit programma ‘Grip op de Wmo’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Pilot effectmeting, uitwerking transformatieopgave, kwaliteitskader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Aanpak huishoudelijke ondersteuning en indicatieprotocol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Monitoring en prognoses: grote druk verwacht op de budgetten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Conclusies en aanbevelingen onafhankelijke evaluatie AEF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Lastig om te middelen tussen cliënten 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Geen vermindering administratieve lasten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Regiefunctie hoofdaanbieder vooral contractueel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Inzet huishoudelijke ondersteuning zet druk op ruimte overige inzet</a:t>
            </a:r>
          </a:p>
          <a:p>
            <a:pPr marL="615950" lvl="1" indent="-339725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000" dirty="0">
                <a:latin typeface="Arial"/>
                <a:cs typeface="Arial"/>
              </a:rPr>
              <a:t>Nog onvoldoende inzet van algemene voorzieningen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Recente jurisprudentie (rechtszekerheid klanten)</a:t>
            </a: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503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Inhoudelijke bewegingen Wmo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65948" y="1942151"/>
            <a:ext cx="8834798" cy="477932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Meer uitgaan van essentie Wmo: tijdelijke ondersteuning met perspectief op door en uitstroom waar mogelijk, en langdurige ondersteuning waar nodig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Beter zicht en sturing op resultaten en effecten van de ondersteuning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Optimale kwaliteit in plaats van basiskwaliteit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Beter benutten van informele oplossingen in de wijken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Toekomstbestendige huishoudelijke ondersteuning en ‘klassieke’ Wmo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Voorbereid zijn uitstroom uit instellingen voor cliënten, wijken, </a:t>
            </a:r>
            <a:br>
              <a:rPr lang="nl-NL" sz="2000" dirty="0">
                <a:latin typeface="Arial"/>
                <a:cs typeface="Arial"/>
              </a:rPr>
            </a:br>
            <a:r>
              <a:rPr lang="nl-NL" sz="2000" dirty="0">
                <a:latin typeface="Arial"/>
                <a:cs typeface="Arial"/>
              </a:rPr>
              <a:t>aanbieders en gemeente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In partnerschap (blijven) werken aan verbetering kwaliteit dienstverlening</a:t>
            </a: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6971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Voorgenomen Aanpassingen in systematiek: principes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7" y="2057479"/>
            <a:ext cx="8947512" cy="453158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r>
              <a:rPr lang="nl-NL" sz="2400" dirty="0">
                <a:latin typeface="Arial"/>
                <a:cs typeface="Arial"/>
              </a:rPr>
              <a:t>Leidende principes blijven de basis: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Samenhang tussen verschillende vormen van ondersteuning, incl. inzet vanuit het voorliggende veld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Eenduidige regie en aanspreekpunt voor inwoners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Flexibiliteit van de ondersteuning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Meer gebruik van algemene voorzieningen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Acceptabele administratieve lasten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endParaRPr lang="nl-NL" sz="2400" dirty="0">
              <a:latin typeface="Arial"/>
              <a:cs typeface="Arial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9076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Voorgenomen aanpassingen in systematiek: vanaf 2023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8" y="1743890"/>
            <a:ext cx="8834798" cy="482659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We onderscheiden cliënten met en zonder verandercapaciteit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We zetten in op casemanagement en gebruiken daarbij passende systematiek van meten en evalueren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We beschikken per product in uren per periode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Middelen kan niet meer tussen cliënten, wel per product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Aanbieders bieden zowel begeleiding als dagbesteding, zelf of via samenwerkingsverbanden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Nadere afspraken over samenhang en afstemming met aanbieders van huishoudelijke ondersteuning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We indiceren huishoudelijk ondersteuning apart op basis van het Almeerse indicatieprotocol en binnen de kaders van de onlangs vastgestelde toekomstvisie HO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Arial"/>
                <a:cs typeface="Arial"/>
              </a:rPr>
              <a:t>We zoeken samen met de markt naar passende bekostiging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</a:pPr>
            <a:endParaRPr lang="nl-NL" sz="2400" dirty="0">
              <a:latin typeface="Arial"/>
              <a:cs typeface="Arial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7498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562614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Inkoopdoelen 2023 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C753541-6E2F-0245-9D89-C5836F6E6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18348" y="1245984"/>
            <a:ext cx="8834798" cy="547549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Realiseren van passende ondersteuning bij specifieke ondersteuningsbehoeften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Contracteren van de juiste deskundigheid voor de specifieke ondersteuningsbehoefte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/>
                <a:cs typeface="Arial"/>
              </a:rPr>
              <a:t>Realiseren van voldoende (kwalitatieve) keuzevrijheid voor inwoners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Ruimte voor samen leren, innoveren en (door)ontwikkelen voor en tijdens contractperiode met aanbieders die zich willen verbinden aan de stad en aan de ontwikkelopgaven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langdurige </a:t>
            </a:r>
            <a:r>
              <a:rPr lang="nl-NL" sz="2000" dirty="0" err="1">
                <a:latin typeface="Arial" panose="020B0604020202020204" pitchFamily="34" charset="0"/>
                <a:cs typeface="Arial" panose="020B0604020202020204" pitchFamily="34" charset="0"/>
              </a:rPr>
              <a:t>contractering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 met flexibiliteit om te kunnen inspelen op maatschappelijke veranderingen en </a:t>
            </a:r>
            <a:r>
              <a:rPr lang="nl-NL" sz="2000">
                <a:latin typeface="Arial" panose="020B0604020202020204" pitchFamily="34" charset="0"/>
                <a:cs typeface="Arial" panose="020B0604020202020204" pitchFamily="34" charset="0"/>
              </a:rPr>
              <a:t>uitkomsten ontwikkelopgaven</a:t>
            </a: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Acceptabele administratieve lasten voor alle betrokkenen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EE7777"/>
              </a:buClr>
              <a:buFont typeface="Arial" panose="020B0604020202020204" pitchFamily="34" charset="0"/>
              <a:buChar char="•"/>
            </a:pP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Financiële beheersbaarheid Wmo, ook in de toekomst</a:t>
            </a:r>
            <a:endParaRPr lang="nl-NL" sz="2000" dirty="0">
              <a:latin typeface="Arial"/>
              <a:cs typeface="Arial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6323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45C26EB-6839-2A4A-83B5-87F7D3992D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518348" y="1081088"/>
            <a:ext cx="8834798" cy="51020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dirty="0">
                <a:solidFill>
                  <a:srgbClr val="EE7777"/>
                </a:solidFill>
                <a:latin typeface="Arial"/>
                <a:cs typeface="Arial"/>
              </a:rPr>
              <a:t>Basis voor productindeling: drie trajecten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2A4E4B8-DFEC-E043-BE9F-85D088AD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46E3B-9C4D-ED4F-A219-BC09E5D72B97}" type="slidenum">
              <a:rPr lang="nl-NL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7A557DDA-58EE-4407-AA15-2AD19C535B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/>
        </p:blipFill>
        <p:spPr>
          <a:xfrm>
            <a:off x="22" y="2201863"/>
            <a:ext cx="1749553" cy="955525"/>
          </a:xfrm>
        </p:spPr>
      </p:pic>
      <p:pic>
        <p:nvPicPr>
          <p:cNvPr id="8" name="Tijdelijke aanduiding voor afbeelding 7" descr="Afbeelding met gebouw, buiten, person, weg&#10;&#10;Automatisch gegenereerde beschrijving">
            <a:extLst>
              <a:ext uri="{FF2B5EF4-FFF2-40B4-BE49-F238E27FC236}">
                <a16:creationId xmlns:a16="http://schemas.microsoft.com/office/drawing/2014/main" id="{C837F469-AF45-4126-BFC7-961493B70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443" b="5443"/>
          <a:stretch>
            <a:fillRect/>
          </a:stretch>
        </p:blipFill>
        <p:spPr/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14871601-C1C9-4709-BFA7-D5F098080DD5}"/>
              </a:ext>
            </a:extLst>
          </p:cNvPr>
          <p:cNvSpPr/>
          <p:nvPr/>
        </p:nvSpPr>
        <p:spPr>
          <a:xfrm>
            <a:off x="2518348" y="2201863"/>
            <a:ext cx="8116866" cy="601249"/>
          </a:xfrm>
          <a:prstGeom prst="rect">
            <a:avLst/>
          </a:prstGeom>
          <a:solidFill>
            <a:srgbClr val="EE7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Traject 1: complexe casuïstiek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29BCA1B6-E9CA-4777-9199-A1FB182D262B}"/>
              </a:ext>
            </a:extLst>
          </p:cNvPr>
          <p:cNvSpPr/>
          <p:nvPr/>
        </p:nvSpPr>
        <p:spPr>
          <a:xfrm>
            <a:off x="2518348" y="3260725"/>
            <a:ext cx="8116866" cy="601249"/>
          </a:xfrm>
          <a:prstGeom prst="rect">
            <a:avLst/>
          </a:prstGeom>
          <a:solidFill>
            <a:srgbClr val="41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Traject 2: langdurige ondersteuning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7428E99F-5975-49F9-83A0-BCB6F771157D}"/>
              </a:ext>
            </a:extLst>
          </p:cNvPr>
          <p:cNvSpPr/>
          <p:nvPr/>
        </p:nvSpPr>
        <p:spPr>
          <a:xfrm>
            <a:off x="2518348" y="4319587"/>
            <a:ext cx="8116866" cy="601249"/>
          </a:xfrm>
          <a:prstGeom prst="rect">
            <a:avLst/>
          </a:prstGeom>
          <a:solidFill>
            <a:srgbClr val="199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Traject 3: kortcyclische ondersteuning</a:t>
            </a:r>
          </a:p>
        </p:txBody>
      </p:sp>
      <p:sp>
        <p:nvSpPr>
          <p:cNvPr id="9" name="Pijl: gebogen 8">
            <a:extLst>
              <a:ext uri="{FF2B5EF4-FFF2-40B4-BE49-F238E27FC236}">
                <a16:creationId xmlns:a16="http://schemas.microsoft.com/office/drawing/2014/main" id="{CE060B3F-8A9D-47E3-B21D-B1E70414EA88}"/>
              </a:ext>
            </a:extLst>
          </p:cNvPr>
          <p:cNvSpPr/>
          <p:nvPr/>
        </p:nvSpPr>
        <p:spPr>
          <a:xfrm rot="5400000">
            <a:off x="5918761" y="1957885"/>
            <a:ext cx="855320" cy="1749552"/>
          </a:xfrm>
          <a:prstGeom prst="bentArrow">
            <a:avLst>
              <a:gd name="adj1" fmla="val 27775"/>
              <a:gd name="adj2" fmla="val 25000"/>
              <a:gd name="adj3" fmla="val 36716"/>
              <a:gd name="adj4" fmla="val 43750"/>
            </a:avLst>
          </a:prstGeom>
          <a:solidFill>
            <a:srgbClr val="FFD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A583FFAB-3B6B-46C2-B7CA-B20B347638F6}"/>
              </a:ext>
            </a:extLst>
          </p:cNvPr>
          <p:cNvSpPr txBox="1"/>
          <p:nvPr/>
        </p:nvSpPr>
        <p:spPr>
          <a:xfrm>
            <a:off x="5674292" y="2354897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Doorstroom</a:t>
            </a:r>
          </a:p>
        </p:txBody>
      </p:sp>
      <p:sp>
        <p:nvSpPr>
          <p:cNvPr id="14" name="Ruit 13">
            <a:extLst>
              <a:ext uri="{FF2B5EF4-FFF2-40B4-BE49-F238E27FC236}">
                <a16:creationId xmlns:a16="http://schemas.microsoft.com/office/drawing/2014/main" id="{8A09ABDF-6CB6-4208-A054-2575FCA1B1E4}"/>
              </a:ext>
            </a:extLst>
          </p:cNvPr>
          <p:cNvSpPr/>
          <p:nvPr/>
        </p:nvSpPr>
        <p:spPr>
          <a:xfrm>
            <a:off x="6663600" y="3261129"/>
            <a:ext cx="672005" cy="601249"/>
          </a:xfrm>
          <a:prstGeom prst="diamond">
            <a:avLst/>
          </a:prstGeom>
          <a:solidFill>
            <a:srgbClr val="C4C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Pijl: rechts 14">
            <a:extLst>
              <a:ext uri="{FF2B5EF4-FFF2-40B4-BE49-F238E27FC236}">
                <a16:creationId xmlns:a16="http://schemas.microsoft.com/office/drawing/2014/main" id="{FA2D64B6-20A8-4E24-8A48-BE3A5178436B}"/>
              </a:ext>
            </a:extLst>
          </p:cNvPr>
          <p:cNvSpPr/>
          <p:nvPr/>
        </p:nvSpPr>
        <p:spPr>
          <a:xfrm rot="5400000">
            <a:off x="6776483" y="3862004"/>
            <a:ext cx="457268" cy="457209"/>
          </a:xfrm>
          <a:prstGeom prst="rightArrow">
            <a:avLst/>
          </a:prstGeom>
          <a:solidFill>
            <a:srgbClr val="C4C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uit 15">
            <a:extLst>
              <a:ext uri="{FF2B5EF4-FFF2-40B4-BE49-F238E27FC236}">
                <a16:creationId xmlns:a16="http://schemas.microsoft.com/office/drawing/2014/main" id="{02E00F53-9514-41F3-8D31-D5CE295415E3}"/>
              </a:ext>
            </a:extLst>
          </p:cNvPr>
          <p:cNvSpPr/>
          <p:nvPr/>
        </p:nvSpPr>
        <p:spPr>
          <a:xfrm>
            <a:off x="6663599" y="4325678"/>
            <a:ext cx="672005" cy="601249"/>
          </a:xfrm>
          <a:prstGeom prst="diamond">
            <a:avLst/>
          </a:prstGeom>
          <a:solidFill>
            <a:srgbClr val="B9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Pijl: gebogen 16">
            <a:extLst>
              <a:ext uri="{FF2B5EF4-FFF2-40B4-BE49-F238E27FC236}">
                <a16:creationId xmlns:a16="http://schemas.microsoft.com/office/drawing/2014/main" id="{C7A4D11B-C27D-48E3-93C0-0BE0B60BEAEF}"/>
              </a:ext>
            </a:extLst>
          </p:cNvPr>
          <p:cNvSpPr/>
          <p:nvPr/>
        </p:nvSpPr>
        <p:spPr>
          <a:xfrm rot="16200000" flipV="1">
            <a:off x="7777224" y="3432880"/>
            <a:ext cx="866312" cy="1749552"/>
          </a:xfrm>
          <a:prstGeom prst="bentArrow">
            <a:avLst>
              <a:gd name="adj1" fmla="val 27775"/>
              <a:gd name="adj2" fmla="val 25000"/>
              <a:gd name="adj3" fmla="val 36716"/>
              <a:gd name="adj4" fmla="val 43750"/>
            </a:avLst>
          </a:prstGeom>
          <a:solidFill>
            <a:srgbClr val="B9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378F4A57-4FC5-46AE-95FC-BED7EDB78B8B}"/>
              </a:ext>
            </a:extLst>
          </p:cNvPr>
          <p:cNvSpPr txBox="1"/>
          <p:nvPr/>
        </p:nvSpPr>
        <p:spPr>
          <a:xfrm>
            <a:off x="7480270" y="4450894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Doorstroom</a:t>
            </a:r>
          </a:p>
        </p:txBody>
      </p:sp>
      <p:sp>
        <p:nvSpPr>
          <p:cNvPr id="19" name="Pijl: rechts 18">
            <a:extLst>
              <a:ext uri="{FF2B5EF4-FFF2-40B4-BE49-F238E27FC236}">
                <a16:creationId xmlns:a16="http://schemas.microsoft.com/office/drawing/2014/main" id="{B4EE9A40-30AB-4296-A10F-0FE30B3371C6}"/>
              </a:ext>
            </a:extLst>
          </p:cNvPr>
          <p:cNvSpPr/>
          <p:nvPr/>
        </p:nvSpPr>
        <p:spPr>
          <a:xfrm>
            <a:off x="8599486" y="4386141"/>
            <a:ext cx="2035727" cy="457209"/>
          </a:xfrm>
          <a:prstGeom prst="rightArrow">
            <a:avLst/>
          </a:prstGeom>
          <a:solidFill>
            <a:srgbClr val="B9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0F9F0F77-908D-4BA9-A6D4-DB94536BF5CB}"/>
              </a:ext>
            </a:extLst>
          </p:cNvPr>
          <p:cNvSpPr txBox="1"/>
          <p:nvPr/>
        </p:nvSpPr>
        <p:spPr>
          <a:xfrm>
            <a:off x="9285572" y="4451803"/>
            <a:ext cx="950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Uitstroom</a:t>
            </a:r>
          </a:p>
        </p:txBody>
      </p: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1FD7AA51-5238-4858-9B0C-F49D180E3076}"/>
              </a:ext>
            </a:extLst>
          </p:cNvPr>
          <p:cNvCxnSpPr>
            <a:cxnSpLocks/>
          </p:cNvCxnSpPr>
          <p:nvPr/>
        </p:nvCxnSpPr>
        <p:spPr>
          <a:xfrm>
            <a:off x="2518348" y="5298509"/>
            <a:ext cx="8116865" cy="0"/>
          </a:xfrm>
          <a:prstGeom prst="straightConnector1">
            <a:avLst/>
          </a:prstGeom>
          <a:ln w="12700">
            <a:solidFill>
              <a:srgbClr val="1999B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kstvak 23">
            <a:extLst>
              <a:ext uri="{FF2B5EF4-FFF2-40B4-BE49-F238E27FC236}">
                <a16:creationId xmlns:a16="http://schemas.microsoft.com/office/drawing/2014/main" id="{AD803AF2-B3DE-49EF-BE13-153D725B5748}"/>
              </a:ext>
            </a:extLst>
          </p:cNvPr>
          <p:cNvSpPr txBox="1"/>
          <p:nvPr/>
        </p:nvSpPr>
        <p:spPr>
          <a:xfrm>
            <a:off x="6111377" y="4974086"/>
            <a:ext cx="1776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Gemaximeerd in tijd</a:t>
            </a:r>
          </a:p>
        </p:txBody>
      </p:sp>
    </p:spTree>
    <p:extLst>
      <p:ext uri="{BB962C8B-B14F-4D97-AF65-F5344CB8AC3E}">
        <p14:creationId xmlns:p14="http://schemas.microsoft.com/office/powerpoint/2010/main" val="297403478"/>
      </p:ext>
    </p:extLst>
  </p:cSld>
  <p:clrMapOvr>
    <a:masterClrMapping/>
  </p:clrMapOvr>
</p:sld>
</file>

<file path=ppt/theme/theme1.xml><?xml version="1.0" encoding="utf-8"?>
<a:theme xmlns:a="http://schemas.openxmlformats.org/drawingml/2006/main" name="ALGEMEEN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licht-Constantia">
      <a:majorFont>
        <a:latin typeface="Calibri Light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SEN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LTUUR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NATUUR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WATER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NIEUWE STAD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STEEN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URQUOISE">
  <a:themeElements>
    <a:clrScheme name="Aangepast 1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INTERNE COMMUNICATIE">
  <a:themeElements>
    <a:clrScheme name="GEMEENTE ALMERE">
      <a:dk1>
        <a:srgbClr val="000000"/>
      </a:dk1>
      <a:lt1>
        <a:srgbClr val="FFFFFF"/>
      </a:lt1>
      <a:dk2>
        <a:srgbClr val="00A0BA"/>
      </a:dk2>
      <a:lt2>
        <a:srgbClr val="BDB889"/>
      </a:lt2>
      <a:accent1>
        <a:srgbClr val="79A8BE"/>
      </a:accent1>
      <a:accent2>
        <a:srgbClr val="A7C48E"/>
      </a:accent2>
      <a:accent3>
        <a:srgbClr val="3D5466"/>
      </a:accent3>
      <a:accent4>
        <a:srgbClr val="FF7875"/>
      </a:accent4>
      <a:accent5>
        <a:srgbClr val="3F4C4A"/>
      </a:accent5>
      <a:accent6>
        <a:srgbClr val="9C761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F0D60BBF3E1F47A7F2C6DD6EFD1F15" ma:contentTypeVersion="12" ma:contentTypeDescription="Een nieuw document maken." ma:contentTypeScope="" ma:versionID="50b1e34da386430a9158df2bc6aca1f3">
  <xsd:schema xmlns:xsd="http://www.w3.org/2001/XMLSchema" xmlns:xs="http://www.w3.org/2001/XMLSchema" xmlns:p="http://schemas.microsoft.com/office/2006/metadata/properties" xmlns:ns3="7093bf65-f9ea-4d2e-aab5-115ed14ccceb" xmlns:ns4="80713b24-2c3f-4241-b0ba-4747ebeec77e" targetNamespace="http://schemas.microsoft.com/office/2006/metadata/properties" ma:root="true" ma:fieldsID="0e4614193f8418ad8c7617da0a4b128d" ns3:_="" ns4:_="">
    <xsd:import namespace="7093bf65-f9ea-4d2e-aab5-115ed14ccceb"/>
    <xsd:import namespace="80713b24-2c3f-4241-b0ba-4747ebeec77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3bf65-f9ea-4d2e-aab5-115ed14ccc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13b24-2c3f-4241-b0ba-4747ebeec77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B45CF3-1AD1-4609-AD88-3868A055B000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80713b24-2c3f-4241-b0ba-4747ebeec77e"/>
    <ds:schemaRef ds:uri="7093bf65-f9ea-4d2e-aab5-115ed14ccce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4ADD342-0C91-4AE4-8C8A-09A3F01742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93bf65-f9ea-4d2e-aab5-115ed14ccceb"/>
    <ds:schemaRef ds:uri="80713b24-2c3f-4241-b0ba-4747ebeec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63449D-F993-4BA8-A116-30773B27EF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715</Words>
  <Application>Microsoft Office PowerPoint</Application>
  <PresentationFormat>Breedbeeld</PresentationFormat>
  <Paragraphs>173</Paragraphs>
  <Slides>13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10</vt:i4>
      </vt:variant>
      <vt:variant>
        <vt:lpstr>Diatitels</vt:lpstr>
      </vt:variant>
      <vt:variant>
        <vt:i4>13</vt:i4>
      </vt:variant>
    </vt:vector>
  </HeadingPairs>
  <TitlesOfParts>
    <vt:vector size="29" baseType="lpstr">
      <vt:lpstr>Arial</vt:lpstr>
      <vt:lpstr>Calibri</vt:lpstr>
      <vt:lpstr>Calibri Light</vt:lpstr>
      <vt:lpstr>Constantia</vt:lpstr>
      <vt:lpstr>DIN</vt:lpstr>
      <vt:lpstr>Wingdings</vt:lpstr>
      <vt:lpstr>ALGEMEEN</vt:lpstr>
      <vt:lpstr>MENSEN</vt:lpstr>
      <vt:lpstr>CULTUUR</vt:lpstr>
      <vt:lpstr>NATUUR</vt:lpstr>
      <vt:lpstr>WATER</vt:lpstr>
      <vt:lpstr>NIEUWE STAD</vt:lpstr>
      <vt:lpstr>STEEN</vt:lpstr>
      <vt:lpstr>TURQUOISE</vt:lpstr>
      <vt:lpstr>INTERNE COMMUNICATIE</vt:lpstr>
      <vt:lpstr>Kantoorthema</vt:lpstr>
      <vt:lpstr>Marktconsultatie inkoop Wmo 2023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Rowan de Graaf - Freelancers United</dc:creator>
  <cp:lastModifiedBy>Rooijen L van (Linda)</cp:lastModifiedBy>
  <cp:revision>300</cp:revision>
  <dcterms:created xsi:type="dcterms:W3CDTF">2020-12-22T12:57:09Z</dcterms:created>
  <dcterms:modified xsi:type="dcterms:W3CDTF">2022-03-18T08:58:31Z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0x01010047F0D60BBF3E1F47A7F2C6DD6EFD1F15</vt:lpwstr>
  </property>
</Properties>
</file>