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91" r:id="rId5"/>
    <p:sldId id="293" r:id="rId6"/>
    <p:sldId id="271" r:id="rId7"/>
    <p:sldId id="272" r:id="rId8"/>
    <p:sldId id="279" r:id="rId9"/>
    <p:sldId id="280" r:id="rId10"/>
    <p:sldId id="281" r:id="rId11"/>
    <p:sldId id="282" r:id="rId12"/>
    <p:sldId id="6183" r:id="rId13"/>
    <p:sldId id="285"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 Heij" initials="RH" lastIdx="2" clrIdx="0">
    <p:extLst>
      <p:ext uri="{19B8F6BF-5375-455C-9EA6-DF929625EA0E}">
        <p15:presenceInfo xmlns:p15="http://schemas.microsoft.com/office/powerpoint/2012/main" userId="S::r.heij@aeres.nl::7f832214-dc03-4eb4-b3be-d008236990e9" providerId="AD"/>
      </p:ext>
    </p:extLst>
  </p:cmAuthor>
  <p:cmAuthor id="2" name="Joppe ter Meer" initials="JtM" lastIdx="9" clrIdx="1">
    <p:extLst>
      <p:ext uri="{19B8F6BF-5375-455C-9EA6-DF929625EA0E}">
        <p15:presenceInfo xmlns:p15="http://schemas.microsoft.com/office/powerpoint/2012/main" userId="S::jtermeer@novius.nl::9f8e81e1-8dff-4261-91c4-0763281a56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19D6"/>
    <a:srgbClr val="196123"/>
    <a:srgbClr val="29A039"/>
    <a:srgbClr val="EEEEEE"/>
    <a:srgbClr val="279937"/>
    <a:srgbClr val="2AA53B"/>
    <a:srgbClr val="A93B1D"/>
    <a:srgbClr val="CBD606"/>
    <a:srgbClr val="FA67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428DDC-7A2D-47D8-BD37-C4EA325ED63F}" v="4" dt="2021-03-31T09:44:43.342"/>
    <p1510:client id="{715FC19C-E431-492D-9499-9095543B90A8}" v="8" dt="2021-03-31T09:31:52.778"/>
    <p1510:client id="{BA3862C0-386E-D443-8DDF-72F15A171CA3}" v="94" dt="2021-04-01T07:32:56.58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Stijl, gemiddeld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85048"/>
  </p:normalViewPr>
  <p:slideViewPr>
    <p:cSldViewPr snapToGrid="0">
      <p:cViewPr>
        <p:scale>
          <a:sx n="106" d="100"/>
          <a:sy n="106" d="100"/>
        </p:scale>
        <p:origin x="67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285E9F-8202-FE40-89CD-1A0225897517}" type="datetimeFigureOut">
              <a:rPr lang="nl-NL" smtClean="0"/>
              <a:t>31-03-2021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6B965-9658-B04A-AAD0-6722378063E5}" type="slidenum">
              <a:rPr lang="nl-NL" smtClean="0"/>
              <a:t>‹nr.›</a:t>
            </a:fld>
            <a:endParaRPr lang="nl-NL"/>
          </a:p>
        </p:txBody>
      </p:sp>
    </p:spTree>
    <p:extLst>
      <p:ext uri="{BB962C8B-B14F-4D97-AF65-F5344CB8AC3E}">
        <p14:creationId xmlns:p14="http://schemas.microsoft.com/office/powerpoint/2010/main" val="3764158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CA6B965-9658-B04A-AAD0-6722378063E5}" type="slidenum">
              <a:rPr lang="nl-NL" smtClean="0"/>
              <a:t>2</a:t>
            </a:fld>
            <a:endParaRPr lang="nl-NL"/>
          </a:p>
        </p:txBody>
      </p:sp>
    </p:spTree>
    <p:extLst>
      <p:ext uri="{BB962C8B-B14F-4D97-AF65-F5344CB8AC3E}">
        <p14:creationId xmlns:p14="http://schemas.microsoft.com/office/powerpoint/2010/main" val="1143589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CA6B965-9658-B04A-AAD0-6722378063E5}" type="slidenum">
              <a:rPr lang="nl-NL" smtClean="0"/>
              <a:t>3</a:t>
            </a:fld>
            <a:endParaRPr lang="nl-NL"/>
          </a:p>
        </p:txBody>
      </p:sp>
    </p:spTree>
    <p:extLst>
      <p:ext uri="{BB962C8B-B14F-4D97-AF65-F5344CB8AC3E}">
        <p14:creationId xmlns:p14="http://schemas.microsoft.com/office/powerpoint/2010/main" val="3687477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CA6B965-9658-B04A-AAD0-6722378063E5}" type="slidenum">
              <a:rPr lang="nl-NL" smtClean="0"/>
              <a:t>4</a:t>
            </a:fld>
            <a:endParaRPr lang="nl-NL"/>
          </a:p>
        </p:txBody>
      </p:sp>
    </p:spTree>
    <p:extLst>
      <p:ext uri="{BB962C8B-B14F-4D97-AF65-F5344CB8AC3E}">
        <p14:creationId xmlns:p14="http://schemas.microsoft.com/office/powerpoint/2010/main" val="2313001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CA6B965-9658-B04A-AAD0-6722378063E5}" type="slidenum">
              <a:rPr lang="nl-NL" smtClean="0"/>
              <a:t>5</a:t>
            </a:fld>
            <a:endParaRPr lang="nl-NL"/>
          </a:p>
        </p:txBody>
      </p:sp>
    </p:spTree>
    <p:extLst>
      <p:ext uri="{BB962C8B-B14F-4D97-AF65-F5344CB8AC3E}">
        <p14:creationId xmlns:p14="http://schemas.microsoft.com/office/powerpoint/2010/main" val="3759898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i="0" dirty="0"/>
          </a:p>
        </p:txBody>
      </p:sp>
      <p:sp>
        <p:nvSpPr>
          <p:cNvPr id="4" name="Tijdelijke aanduiding voor dianummer 3"/>
          <p:cNvSpPr>
            <a:spLocks noGrp="1"/>
          </p:cNvSpPr>
          <p:nvPr>
            <p:ph type="sldNum" sz="quarter" idx="5"/>
          </p:nvPr>
        </p:nvSpPr>
        <p:spPr/>
        <p:txBody>
          <a:bodyPr/>
          <a:lstStyle/>
          <a:p>
            <a:fld id="{2CA6B965-9658-B04A-AAD0-6722378063E5}" type="slidenum">
              <a:rPr lang="nl-NL" smtClean="0"/>
              <a:t>6</a:t>
            </a:fld>
            <a:endParaRPr lang="nl-NL"/>
          </a:p>
        </p:txBody>
      </p:sp>
    </p:spTree>
    <p:extLst>
      <p:ext uri="{BB962C8B-B14F-4D97-AF65-F5344CB8AC3E}">
        <p14:creationId xmlns:p14="http://schemas.microsoft.com/office/powerpoint/2010/main" val="2494204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CA6B965-9658-B04A-AAD0-6722378063E5}" type="slidenum">
              <a:rPr lang="nl-NL" smtClean="0"/>
              <a:t>7</a:t>
            </a:fld>
            <a:endParaRPr lang="nl-NL"/>
          </a:p>
        </p:txBody>
      </p:sp>
    </p:spTree>
    <p:extLst>
      <p:ext uri="{BB962C8B-B14F-4D97-AF65-F5344CB8AC3E}">
        <p14:creationId xmlns:p14="http://schemas.microsoft.com/office/powerpoint/2010/main" val="2813430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2CA6B965-9658-B04A-AAD0-6722378063E5}" type="slidenum">
              <a:rPr lang="nl-NL" smtClean="0"/>
              <a:t>8</a:t>
            </a:fld>
            <a:endParaRPr lang="nl-NL"/>
          </a:p>
        </p:txBody>
      </p:sp>
    </p:spTree>
    <p:extLst>
      <p:ext uri="{BB962C8B-B14F-4D97-AF65-F5344CB8AC3E}">
        <p14:creationId xmlns:p14="http://schemas.microsoft.com/office/powerpoint/2010/main" val="3387889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CA6B965-9658-B04A-AAD0-6722378063E5}" type="slidenum">
              <a:rPr lang="nl-NL" smtClean="0"/>
              <a:t>9</a:t>
            </a:fld>
            <a:endParaRPr lang="nl-NL"/>
          </a:p>
        </p:txBody>
      </p:sp>
    </p:spTree>
    <p:extLst>
      <p:ext uri="{BB962C8B-B14F-4D97-AF65-F5344CB8AC3E}">
        <p14:creationId xmlns:p14="http://schemas.microsoft.com/office/powerpoint/2010/main" val="3319793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2CA6B965-9658-B04A-AAD0-6722378063E5}" type="slidenum">
              <a:rPr lang="nl-NL" smtClean="0"/>
              <a:t>10</a:t>
            </a:fld>
            <a:endParaRPr lang="nl-NL"/>
          </a:p>
        </p:txBody>
      </p:sp>
    </p:spTree>
    <p:extLst>
      <p:ext uri="{BB962C8B-B14F-4D97-AF65-F5344CB8AC3E}">
        <p14:creationId xmlns:p14="http://schemas.microsoft.com/office/powerpoint/2010/main" val="3403722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30D40B-42CD-4E37-9A76-8A0429D78484}"/>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nl-NL"/>
              <a:t>Klik om stijl te bewerken</a:t>
            </a:r>
          </a:p>
        </p:txBody>
      </p:sp>
      <p:sp>
        <p:nvSpPr>
          <p:cNvPr id="3" name="Ondertitel 2">
            <a:extLst>
              <a:ext uri="{FF2B5EF4-FFF2-40B4-BE49-F238E27FC236}">
                <a16:creationId xmlns:a16="http://schemas.microsoft.com/office/drawing/2014/main" id="{A44242D1-9C97-4C68-969B-1D15DC103A88}"/>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nl-NL"/>
              <a:t>Klikken om de ondertitelstijl van het model te bewerken</a:t>
            </a:r>
          </a:p>
        </p:txBody>
      </p:sp>
      <p:sp>
        <p:nvSpPr>
          <p:cNvPr id="4" name="Tijdelijke aanduiding voor datum 3">
            <a:extLst>
              <a:ext uri="{FF2B5EF4-FFF2-40B4-BE49-F238E27FC236}">
                <a16:creationId xmlns:a16="http://schemas.microsoft.com/office/drawing/2014/main" id="{A8B37C05-1509-4A74-9483-10CA3AA0BC74}"/>
              </a:ext>
            </a:extLst>
          </p:cNvPr>
          <p:cNvSpPr txBox="1">
            <a:spLocks noGrp="1"/>
          </p:cNvSpPr>
          <p:nvPr>
            <p:ph type="dt" sz="half" idx="7"/>
          </p:nvPr>
        </p:nvSpPr>
        <p:spPr/>
        <p:txBody>
          <a:bodyPr/>
          <a:lstStyle>
            <a:lvl1pPr>
              <a:defRPr/>
            </a:lvl1pPr>
          </a:lstStyle>
          <a:p>
            <a:pPr lvl="0"/>
            <a:fld id="{9F2D6374-C711-413A-9F71-F559F4B35AF6}" type="datetime1">
              <a:rPr lang="nl-NL"/>
              <a:pPr lvl="0"/>
              <a:t>31-03-2021</a:t>
            </a:fld>
            <a:endParaRPr lang="nl-NL"/>
          </a:p>
        </p:txBody>
      </p:sp>
      <p:sp>
        <p:nvSpPr>
          <p:cNvPr id="5" name="Tijdelijke aanduiding voor voettekst 4">
            <a:extLst>
              <a:ext uri="{FF2B5EF4-FFF2-40B4-BE49-F238E27FC236}">
                <a16:creationId xmlns:a16="http://schemas.microsoft.com/office/drawing/2014/main" id="{EBB8F8AB-7CB2-4023-87EB-D0CC8FB55E99}"/>
              </a:ext>
            </a:extLst>
          </p:cNvPr>
          <p:cNvSpPr txBox="1">
            <a:spLocks noGrp="1"/>
          </p:cNvSpPr>
          <p:nvPr>
            <p:ph type="ftr" sz="quarter" idx="9"/>
          </p:nvPr>
        </p:nvSpPr>
        <p:spPr/>
        <p:txBody>
          <a:bodyPr/>
          <a:lstStyle>
            <a:lvl1pPr>
              <a:defRPr/>
            </a:lvl1pPr>
          </a:lstStyle>
          <a:p>
            <a:pPr lvl="0"/>
            <a:endParaRPr lang="nl-NL"/>
          </a:p>
        </p:txBody>
      </p:sp>
      <p:sp>
        <p:nvSpPr>
          <p:cNvPr id="6" name="Tijdelijke aanduiding voor dianummer 5">
            <a:extLst>
              <a:ext uri="{FF2B5EF4-FFF2-40B4-BE49-F238E27FC236}">
                <a16:creationId xmlns:a16="http://schemas.microsoft.com/office/drawing/2014/main" id="{37A608CB-F5EC-43EF-B910-883A441EE784}"/>
              </a:ext>
            </a:extLst>
          </p:cNvPr>
          <p:cNvSpPr txBox="1">
            <a:spLocks noGrp="1"/>
          </p:cNvSpPr>
          <p:nvPr>
            <p:ph type="sldNum" sz="quarter" idx="8"/>
          </p:nvPr>
        </p:nvSpPr>
        <p:spPr/>
        <p:txBody>
          <a:bodyPr/>
          <a:lstStyle>
            <a:lvl1pPr>
              <a:defRPr/>
            </a:lvl1pPr>
          </a:lstStyle>
          <a:p>
            <a:pPr lvl="0"/>
            <a:fld id="{754D978D-E050-42A1-8A36-812534B34789}" type="slidenum">
              <a:t>‹nr.›</a:t>
            </a:fld>
            <a:endParaRPr lang="nl-NL"/>
          </a:p>
        </p:txBody>
      </p:sp>
    </p:spTree>
    <p:extLst>
      <p:ext uri="{BB962C8B-B14F-4D97-AF65-F5344CB8AC3E}">
        <p14:creationId xmlns:p14="http://schemas.microsoft.com/office/powerpoint/2010/main" val="296964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32DA19-FD62-47B3-8AB7-81CF5FC1F3E4}"/>
              </a:ext>
            </a:extLst>
          </p:cNvPr>
          <p:cNvSpPr txBox="1">
            <a:spLocks noGrp="1"/>
          </p:cNvSpPr>
          <p:nvPr>
            <p:ph type="title"/>
          </p:nvPr>
        </p:nvSpPr>
        <p:spPr/>
        <p:txBody>
          <a:bodyPr/>
          <a:lstStyle>
            <a:lvl1pPr>
              <a:defRPr/>
            </a:lvl1pPr>
          </a:lstStyle>
          <a:p>
            <a:pPr lvl="0"/>
            <a:r>
              <a:rPr lang="nl-NL"/>
              <a:t>Klik om stijl te bewerken</a:t>
            </a:r>
          </a:p>
        </p:txBody>
      </p:sp>
      <p:sp>
        <p:nvSpPr>
          <p:cNvPr id="3" name="Tijdelijke aanduiding voor inhoud 2">
            <a:extLst>
              <a:ext uri="{FF2B5EF4-FFF2-40B4-BE49-F238E27FC236}">
                <a16:creationId xmlns:a16="http://schemas.microsoft.com/office/drawing/2014/main" id="{0809A313-8F2C-4D05-8C2B-72D06429C5C8}"/>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AA7721E-9C7D-49A9-828C-5979FA4FCCC7}"/>
              </a:ext>
            </a:extLst>
          </p:cNvPr>
          <p:cNvSpPr txBox="1">
            <a:spLocks noGrp="1"/>
          </p:cNvSpPr>
          <p:nvPr>
            <p:ph type="dt" sz="half" idx="7"/>
          </p:nvPr>
        </p:nvSpPr>
        <p:spPr/>
        <p:txBody>
          <a:bodyPr/>
          <a:lstStyle>
            <a:lvl1pPr>
              <a:defRPr/>
            </a:lvl1pPr>
          </a:lstStyle>
          <a:p>
            <a:pPr lvl="0"/>
            <a:fld id="{27B44373-85A7-4AB3-9A3A-3711F8C5A737}" type="datetime1">
              <a:rPr lang="nl-NL"/>
              <a:pPr lvl="0"/>
              <a:t>31-03-2021</a:t>
            </a:fld>
            <a:endParaRPr lang="nl-NL"/>
          </a:p>
        </p:txBody>
      </p:sp>
      <p:sp>
        <p:nvSpPr>
          <p:cNvPr id="5" name="Tijdelijke aanduiding voor voettekst 4">
            <a:extLst>
              <a:ext uri="{FF2B5EF4-FFF2-40B4-BE49-F238E27FC236}">
                <a16:creationId xmlns:a16="http://schemas.microsoft.com/office/drawing/2014/main" id="{013206F5-E737-4CEE-A5F1-E1BAA0053E2C}"/>
              </a:ext>
            </a:extLst>
          </p:cNvPr>
          <p:cNvSpPr txBox="1">
            <a:spLocks noGrp="1"/>
          </p:cNvSpPr>
          <p:nvPr>
            <p:ph type="ftr" sz="quarter" idx="9"/>
          </p:nvPr>
        </p:nvSpPr>
        <p:spPr/>
        <p:txBody>
          <a:bodyPr/>
          <a:lstStyle>
            <a:lvl1pPr>
              <a:defRPr/>
            </a:lvl1pPr>
          </a:lstStyle>
          <a:p>
            <a:pPr lvl="0"/>
            <a:endParaRPr lang="nl-NL"/>
          </a:p>
        </p:txBody>
      </p:sp>
      <p:sp>
        <p:nvSpPr>
          <p:cNvPr id="6" name="Tijdelijke aanduiding voor dianummer 5">
            <a:extLst>
              <a:ext uri="{FF2B5EF4-FFF2-40B4-BE49-F238E27FC236}">
                <a16:creationId xmlns:a16="http://schemas.microsoft.com/office/drawing/2014/main" id="{AEFA21F3-C841-41B5-BC87-8243BE39906A}"/>
              </a:ext>
            </a:extLst>
          </p:cNvPr>
          <p:cNvSpPr txBox="1">
            <a:spLocks noGrp="1"/>
          </p:cNvSpPr>
          <p:nvPr>
            <p:ph type="sldNum" sz="quarter" idx="8"/>
          </p:nvPr>
        </p:nvSpPr>
        <p:spPr/>
        <p:txBody>
          <a:bodyPr/>
          <a:lstStyle>
            <a:lvl1pPr>
              <a:defRPr/>
            </a:lvl1pPr>
          </a:lstStyle>
          <a:p>
            <a:pPr lvl="0"/>
            <a:fld id="{2FF93CAE-F461-4C5E-ACFE-A017DEB9BE63}" type="slidenum">
              <a:t>‹nr.›</a:t>
            </a:fld>
            <a:endParaRPr lang="nl-NL"/>
          </a:p>
        </p:txBody>
      </p:sp>
    </p:spTree>
    <p:extLst>
      <p:ext uri="{BB962C8B-B14F-4D97-AF65-F5344CB8AC3E}">
        <p14:creationId xmlns:p14="http://schemas.microsoft.com/office/powerpoint/2010/main" val="2372430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6C8281-EE90-4422-AB15-C1F87187B329}"/>
              </a:ext>
            </a:extLst>
          </p:cNvPr>
          <p:cNvSpPr txBox="1">
            <a:spLocks noGrp="1"/>
          </p:cNvSpPr>
          <p:nvPr>
            <p:ph type="title"/>
          </p:nvPr>
        </p:nvSpPr>
        <p:spPr>
          <a:xfrm>
            <a:off x="831847" y="1709735"/>
            <a:ext cx="10515600" cy="2852735"/>
          </a:xfrm>
        </p:spPr>
        <p:txBody>
          <a:bodyPr anchor="b"/>
          <a:lstStyle>
            <a:lvl1pPr>
              <a:defRPr sz="6000"/>
            </a:lvl1pPr>
          </a:lstStyle>
          <a:p>
            <a:pPr lvl="0"/>
            <a:r>
              <a:rPr lang="nl-NL"/>
              <a:t>Klik om stijl te bewerken</a:t>
            </a:r>
          </a:p>
        </p:txBody>
      </p:sp>
      <p:sp>
        <p:nvSpPr>
          <p:cNvPr id="3" name="Tijdelijke aanduiding voor tekst 2">
            <a:extLst>
              <a:ext uri="{FF2B5EF4-FFF2-40B4-BE49-F238E27FC236}">
                <a16:creationId xmlns:a16="http://schemas.microsoft.com/office/drawing/2014/main" id="{68441127-66C9-4CD1-923D-8BE308173230}"/>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52E3A4A-C089-4F83-8814-D2A297EC7014}"/>
              </a:ext>
            </a:extLst>
          </p:cNvPr>
          <p:cNvSpPr txBox="1">
            <a:spLocks noGrp="1"/>
          </p:cNvSpPr>
          <p:nvPr>
            <p:ph type="dt" sz="half" idx="7"/>
          </p:nvPr>
        </p:nvSpPr>
        <p:spPr/>
        <p:txBody>
          <a:bodyPr/>
          <a:lstStyle>
            <a:lvl1pPr>
              <a:defRPr/>
            </a:lvl1pPr>
          </a:lstStyle>
          <a:p>
            <a:pPr lvl="0"/>
            <a:fld id="{8845FB03-7DC9-41AC-905D-A75CAB7DFEB0}" type="datetime1">
              <a:rPr lang="nl-NL"/>
              <a:pPr lvl="0"/>
              <a:t>31-03-2021</a:t>
            </a:fld>
            <a:endParaRPr lang="nl-NL"/>
          </a:p>
        </p:txBody>
      </p:sp>
      <p:sp>
        <p:nvSpPr>
          <p:cNvPr id="5" name="Tijdelijke aanduiding voor voettekst 4">
            <a:extLst>
              <a:ext uri="{FF2B5EF4-FFF2-40B4-BE49-F238E27FC236}">
                <a16:creationId xmlns:a16="http://schemas.microsoft.com/office/drawing/2014/main" id="{B2C3657F-24F1-40DB-AFA8-AA6E8FD1D197}"/>
              </a:ext>
            </a:extLst>
          </p:cNvPr>
          <p:cNvSpPr txBox="1">
            <a:spLocks noGrp="1"/>
          </p:cNvSpPr>
          <p:nvPr>
            <p:ph type="ftr" sz="quarter" idx="9"/>
          </p:nvPr>
        </p:nvSpPr>
        <p:spPr/>
        <p:txBody>
          <a:bodyPr/>
          <a:lstStyle>
            <a:lvl1pPr>
              <a:defRPr/>
            </a:lvl1pPr>
          </a:lstStyle>
          <a:p>
            <a:pPr lvl="0"/>
            <a:endParaRPr lang="nl-NL"/>
          </a:p>
        </p:txBody>
      </p:sp>
      <p:sp>
        <p:nvSpPr>
          <p:cNvPr id="6" name="Tijdelijke aanduiding voor dianummer 5">
            <a:extLst>
              <a:ext uri="{FF2B5EF4-FFF2-40B4-BE49-F238E27FC236}">
                <a16:creationId xmlns:a16="http://schemas.microsoft.com/office/drawing/2014/main" id="{A2BDEFBD-E34C-4C04-98DF-69233757DDB4}"/>
              </a:ext>
            </a:extLst>
          </p:cNvPr>
          <p:cNvSpPr txBox="1">
            <a:spLocks noGrp="1"/>
          </p:cNvSpPr>
          <p:nvPr>
            <p:ph type="sldNum" sz="quarter" idx="8"/>
          </p:nvPr>
        </p:nvSpPr>
        <p:spPr/>
        <p:txBody>
          <a:bodyPr/>
          <a:lstStyle>
            <a:lvl1pPr>
              <a:defRPr/>
            </a:lvl1pPr>
          </a:lstStyle>
          <a:p>
            <a:pPr lvl="0"/>
            <a:fld id="{2353A119-FBF0-40D2-8F9C-62A7C096AE4E}" type="slidenum">
              <a:t>‹nr.›</a:t>
            </a:fld>
            <a:endParaRPr lang="nl-NL"/>
          </a:p>
        </p:txBody>
      </p:sp>
    </p:spTree>
    <p:extLst>
      <p:ext uri="{BB962C8B-B14F-4D97-AF65-F5344CB8AC3E}">
        <p14:creationId xmlns:p14="http://schemas.microsoft.com/office/powerpoint/2010/main" val="4095666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33D34A-BF72-4051-8F5B-EEACCB5CE3D9}"/>
              </a:ext>
            </a:extLst>
          </p:cNvPr>
          <p:cNvSpPr txBox="1">
            <a:spLocks noGrp="1"/>
          </p:cNvSpPr>
          <p:nvPr>
            <p:ph type="title"/>
          </p:nvPr>
        </p:nvSpPr>
        <p:spPr/>
        <p:txBody>
          <a:bodyPr/>
          <a:lstStyle>
            <a:lvl1pPr>
              <a:defRPr/>
            </a:lvl1pPr>
          </a:lstStyle>
          <a:p>
            <a:pPr lvl="0"/>
            <a:r>
              <a:rPr lang="nl-NL"/>
              <a:t>Klik om stijl te bewerken</a:t>
            </a:r>
          </a:p>
        </p:txBody>
      </p:sp>
      <p:sp>
        <p:nvSpPr>
          <p:cNvPr id="3" name="Tijdelijke aanduiding voor inhoud 2">
            <a:extLst>
              <a:ext uri="{FF2B5EF4-FFF2-40B4-BE49-F238E27FC236}">
                <a16:creationId xmlns:a16="http://schemas.microsoft.com/office/drawing/2014/main" id="{6B6778A4-62E5-400A-9E38-799AC69BFDFF}"/>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2387466-F821-4A80-9425-EA88951CA672}"/>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1ACA5E8-2283-416C-AD19-7C9565D5FB24}"/>
              </a:ext>
            </a:extLst>
          </p:cNvPr>
          <p:cNvSpPr txBox="1">
            <a:spLocks noGrp="1"/>
          </p:cNvSpPr>
          <p:nvPr>
            <p:ph type="dt" sz="half" idx="7"/>
          </p:nvPr>
        </p:nvSpPr>
        <p:spPr/>
        <p:txBody>
          <a:bodyPr/>
          <a:lstStyle>
            <a:lvl1pPr>
              <a:defRPr/>
            </a:lvl1pPr>
          </a:lstStyle>
          <a:p>
            <a:pPr lvl="0"/>
            <a:fld id="{9A6C6F17-803F-49D6-AB4A-DA44C824E93B}" type="datetime1">
              <a:rPr lang="nl-NL"/>
              <a:pPr lvl="0"/>
              <a:t>31-03-2021</a:t>
            </a:fld>
            <a:endParaRPr lang="nl-NL"/>
          </a:p>
        </p:txBody>
      </p:sp>
      <p:sp>
        <p:nvSpPr>
          <p:cNvPr id="6" name="Tijdelijke aanduiding voor voettekst 5">
            <a:extLst>
              <a:ext uri="{FF2B5EF4-FFF2-40B4-BE49-F238E27FC236}">
                <a16:creationId xmlns:a16="http://schemas.microsoft.com/office/drawing/2014/main" id="{377F10BF-FC3C-447B-B979-2B719E6826AB}"/>
              </a:ext>
            </a:extLst>
          </p:cNvPr>
          <p:cNvSpPr txBox="1">
            <a:spLocks noGrp="1"/>
          </p:cNvSpPr>
          <p:nvPr>
            <p:ph type="ftr" sz="quarter" idx="9"/>
          </p:nvPr>
        </p:nvSpPr>
        <p:spPr/>
        <p:txBody>
          <a:bodyPr/>
          <a:lstStyle>
            <a:lvl1pPr>
              <a:defRPr/>
            </a:lvl1pPr>
          </a:lstStyle>
          <a:p>
            <a:pPr lvl="0"/>
            <a:endParaRPr lang="nl-NL"/>
          </a:p>
        </p:txBody>
      </p:sp>
      <p:sp>
        <p:nvSpPr>
          <p:cNvPr id="7" name="Tijdelijke aanduiding voor dianummer 6">
            <a:extLst>
              <a:ext uri="{FF2B5EF4-FFF2-40B4-BE49-F238E27FC236}">
                <a16:creationId xmlns:a16="http://schemas.microsoft.com/office/drawing/2014/main" id="{AB25AFC5-1D16-4CB8-8E05-9CBA7C9B1939}"/>
              </a:ext>
            </a:extLst>
          </p:cNvPr>
          <p:cNvSpPr txBox="1">
            <a:spLocks noGrp="1"/>
          </p:cNvSpPr>
          <p:nvPr>
            <p:ph type="sldNum" sz="quarter" idx="8"/>
          </p:nvPr>
        </p:nvSpPr>
        <p:spPr/>
        <p:txBody>
          <a:bodyPr/>
          <a:lstStyle>
            <a:lvl1pPr>
              <a:defRPr/>
            </a:lvl1pPr>
          </a:lstStyle>
          <a:p>
            <a:pPr lvl="0"/>
            <a:fld id="{ED85B2EF-A7A1-4437-AA8E-0F379AC74876}" type="slidenum">
              <a:t>‹nr.›</a:t>
            </a:fld>
            <a:endParaRPr lang="nl-NL"/>
          </a:p>
        </p:txBody>
      </p:sp>
    </p:spTree>
    <p:extLst>
      <p:ext uri="{BB962C8B-B14F-4D97-AF65-F5344CB8AC3E}">
        <p14:creationId xmlns:p14="http://schemas.microsoft.com/office/powerpoint/2010/main" val="3306048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00DFD1-24C9-489D-92A6-ED4759572E1E}"/>
              </a:ext>
            </a:extLst>
          </p:cNvPr>
          <p:cNvSpPr txBox="1">
            <a:spLocks noGrp="1"/>
          </p:cNvSpPr>
          <p:nvPr>
            <p:ph type="title"/>
          </p:nvPr>
        </p:nvSpPr>
        <p:spPr>
          <a:xfrm>
            <a:off x="839784" y="365129"/>
            <a:ext cx="10515600" cy="1325559"/>
          </a:xfrm>
        </p:spPr>
        <p:txBody>
          <a:bodyPr/>
          <a:lstStyle>
            <a:lvl1pPr>
              <a:defRPr/>
            </a:lvl1pPr>
          </a:lstStyle>
          <a:p>
            <a:pPr lvl="0"/>
            <a:r>
              <a:rPr lang="nl-NL"/>
              <a:t>Klik om stijl te bewerken</a:t>
            </a:r>
          </a:p>
        </p:txBody>
      </p:sp>
      <p:sp>
        <p:nvSpPr>
          <p:cNvPr id="3" name="Tijdelijke aanduiding voor tekst 2">
            <a:extLst>
              <a:ext uri="{FF2B5EF4-FFF2-40B4-BE49-F238E27FC236}">
                <a16:creationId xmlns:a16="http://schemas.microsoft.com/office/drawing/2014/main" id="{0064A482-789C-4992-9170-BC5376B8082C}"/>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E74DBD9-22A5-4773-9890-1ECBC38FFB4F}"/>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7A47052B-248D-4C85-A183-67D29C6D0AAE}"/>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F995390F-36D6-4E8E-8B44-3607B7C72B85}"/>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9646B3C-972D-47CB-97EC-96CC9BD33CBA}"/>
              </a:ext>
            </a:extLst>
          </p:cNvPr>
          <p:cNvSpPr txBox="1">
            <a:spLocks noGrp="1"/>
          </p:cNvSpPr>
          <p:nvPr>
            <p:ph type="dt" sz="half" idx="7"/>
          </p:nvPr>
        </p:nvSpPr>
        <p:spPr/>
        <p:txBody>
          <a:bodyPr/>
          <a:lstStyle>
            <a:lvl1pPr>
              <a:defRPr/>
            </a:lvl1pPr>
          </a:lstStyle>
          <a:p>
            <a:pPr lvl="0"/>
            <a:fld id="{18AE880A-9196-4246-AE88-6FF6B1CAA765}" type="datetime1">
              <a:rPr lang="nl-NL"/>
              <a:pPr lvl="0"/>
              <a:t>31-03-2021</a:t>
            </a:fld>
            <a:endParaRPr lang="nl-NL"/>
          </a:p>
        </p:txBody>
      </p:sp>
      <p:sp>
        <p:nvSpPr>
          <p:cNvPr id="8" name="Tijdelijke aanduiding voor voettekst 7">
            <a:extLst>
              <a:ext uri="{FF2B5EF4-FFF2-40B4-BE49-F238E27FC236}">
                <a16:creationId xmlns:a16="http://schemas.microsoft.com/office/drawing/2014/main" id="{7912C453-A2F6-43C6-AE8B-88AED92E0595}"/>
              </a:ext>
            </a:extLst>
          </p:cNvPr>
          <p:cNvSpPr txBox="1">
            <a:spLocks noGrp="1"/>
          </p:cNvSpPr>
          <p:nvPr>
            <p:ph type="ftr" sz="quarter" idx="9"/>
          </p:nvPr>
        </p:nvSpPr>
        <p:spPr/>
        <p:txBody>
          <a:bodyPr/>
          <a:lstStyle>
            <a:lvl1pPr>
              <a:defRPr/>
            </a:lvl1pPr>
          </a:lstStyle>
          <a:p>
            <a:pPr lvl="0"/>
            <a:endParaRPr lang="nl-NL"/>
          </a:p>
        </p:txBody>
      </p:sp>
      <p:sp>
        <p:nvSpPr>
          <p:cNvPr id="9" name="Tijdelijke aanduiding voor dianummer 8">
            <a:extLst>
              <a:ext uri="{FF2B5EF4-FFF2-40B4-BE49-F238E27FC236}">
                <a16:creationId xmlns:a16="http://schemas.microsoft.com/office/drawing/2014/main" id="{7846E87A-E486-47D6-8786-86022C7EA0CE}"/>
              </a:ext>
            </a:extLst>
          </p:cNvPr>
          <p:cNvSpPr txBox="1">
            <a:spLocks noGrp="1"/>
          </p:cNvSpPr>
          <p:nvPr>
            <p:ph type="sldNum" sz="quarter" idx="8"/>
          </p:nvPr>
        </p:nvSpPr>
        <p:spPr/>
        <p:txBody>
          <a:bodyPr/>
          <a:lstStyle>
            <a:lvl1pPr>
              <a:defRPr/>
            </a:lvl1pPr>
          </a:lstStyle>
          <a:p>
            <a:pPr lvl="0"/>
            <a:fld id="{10A62653-1E09-4D2D-97CC-BFC88B6D3EBF}" type="slidenum">
              <a:t>‹nr.›</a:t>
            </a:fld>
            <a:endParaRPr lang="nl-NL"/>
          </a:p>
        </p:txBody>
      </p:sp>
    </p:spTree>
    <p:extLst>
      <p:ext uri="{BB962C8B-B14F-4D97-AF65-F5344CB8AC3E}">
        <p14:creationId xmlns:p14="http://schemas.microsoft.com/office/powerpoint/2010/main" val="1840119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054D18-9792-4614-958C-A73AC1F2B531}"/>
              </a:ext>
            </a:extLst>
          </p:cNvPr>
          <p:cNvSpPr txBox="1">
            <a:spLocks noGrp="1"/>
          </p:cNvSpPr>
          <p:nvPr>
            <p:ph type="title"/>
          </p:nvPr>
        </p:nvSpPr>
        <p:spPr/>
        <p:txBody>
          <a:bodyPr/>
          <a:lstStyle>
            <a:lvl1pPr>
              <a:defRPr/>
            </a:lvl1pPr>
          </a:lstStyle>
          <a:p>
            <a:pPr lvl="0"/>
            <a:r>
              <a:rPr lang="nl-NL"/>
              <a:t>Klik om stijl te bewerken</a:t>
            </a:r>
          </a:p>
        </p:txBody>
      </p:sp>
      <p:sp>
        <p:nvSpPr>
          <p:cNvPr id="3" name="Tijdelijke aanduiding voor datum 2">
            <a:extLst>
              <a:ext uri="{FF2B5EF4-FFF2-40B4-BE49-F238E27FC236}">
                <a16:creationId xmlns:a16="http://schemas.microsoft.com/office/drawing/2014/main" id="{68E2162D-8303-4588-A08E-A57BDC80DFE8}"/>
              </a:ext>
            </a:extLst>
          </p:cNvPr>
          <p:cNvSpPr txBox="1">
            <a:spLocks noGrp="1"/>
          </p:cNvSpPr>
          <p:nvPr>
            <p:ph type="dt" sz="half" idx="7"/>
          </p:nvPr>
        </p:nvSpPr>
        <p:spPr/>
        <p:txBody>
          <a:bodyPr/>
          <a:lstStyle>
            <a:lvl1pPr>
              <a:defRPr/>
            </a:lvl1pPr>
          </a:lstStyle>
          <a:p>
            <a:pPr lvl="0"/>
            <a:fld id="{4C6AC6A6-9930-4A02-B04F-7F15D3141F8C}" type="datetime1">
              <a:rPr lang="nl-NL"/>
              <a:pPr lvl="0"/>
              <a:t>31-03-2021</a:t>
            </a:fld>
            <a:endParaRPr lang="nl-NL"/>
          </a:p>
        </p:txBody>
      </p:sp>
      <p:sp>
        <p:nvSpPr>
          <p:cNvPr id="4" name="Tijdelijke aanduiding voor voettekst 3">
            <a:extLst>
              <a:ext uri="{FF2B5EF4-FFF2-40B4-BE49-F238E27FC236}">
                <a16:creationId xmlns:a16="http://schemas.microsoft.com/office/drawing/2014/main" id="{14E36D0C-26D9-4D83-8F6A-52572BD24362}"/>
              </a:ext>
            </a:extLst>
          </p:cNvPr>
          <p:cNvSpPr txBox="1">
            <a:spLocks noGrp="1"/>
          </p:cNvSpPr>
          <p:nvPr>
            <p:ph type="ftr" sz="quarter" idx="9"/>
          </p:nvPr>
        </p:nvSpPr>
        <p:spPr/>
        <p:txBody>
          <a:bodyPr/>
          <a:lstStyle>
            <a:lvl1pPr>
              <a:defRPr/>
            </a:lvl1pPr>
          </a:lstStyle>
          <a:p>
            <a:pPr lvl="0"/>
            <a:endParaRPr lang="nl-NL"/>
          </a:p>
        </p:txBody>
      </p:sp>
      <p:sp>
        <p:nvSpPr>
          <p:cNvPr id="5" name="Tijdelijke aanduiding voor dianummer 4">
            <a:extLst>
              <a:ext uri="{FF2B5EF4-FFF2-40B4-BE49-F238E27FC236}">
                <a16:creationId xmlns:a16="http://schemas.microsoft.com/office/drawing/2014/main" id="{6DA0F70B-B0F6-44EF-BA9F-E7CED57A06AB}"/>
              </a:ext>
            </a:extLst>
          </p:cNvPr>
          <p:cNvSpPr txBox="1">
            <a:spLocks noGrp="1"/>
          </p:cNvSpPr>
          <p:nvPr>
            <p:ph type="sldNum" sz="quarter" idx="8"/>
          </p:nvPr>
        </p:nvSpPr>
        <p:spPr/>
        <p:txBody>
          <a:bodyPr/>
          <a:lstStyle>
            <a:lvl1pPr>
              <a:defRPr/>
            </a:lvl1pPr>
          </a:lstStyle>
          <a:p>
            <a:pPr lvl="0"/>
            <a:fld id="{5628A8A4-628E-4847-8D2F-083F079A6ECA}" type="slidenum">
              <a:t>‹nr.›</a:t>
            </a:fld>
            <a:endParaRPr lang="nl-NL"/>
          </a:p>
        </p:txBody>
      </p:sp>
    </p:spTree>
    <p:extLst>
      <p:ext uri="{BB962C8B-B14F-4D97-AF65-F5344CB8AC3E}">
        <p14:creationId xmlns:p14="http://schemas.microsoft.com/office/powerpoint/2010/main" val="2847113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9DD0404-1790-47AB-9E4C-5B7F2D5B1AF4}"/>
              </a:ext>
            </a:extLst>
          </p:cNvPr>
          <p:cNvSpPr txBox="1">
            <a:spLocks noGrp="1"/>
          </p:cNvSpPr>
          <p:nvPr>
            <p:ph type="dt" sz="half" idx="7"/>
          </p:nvPr>
        </p:nvSpPr>
        <p:spPr/>
        <p:txBody>
          <a:bodyPr/>
          <a:lstStyle>
            <a:lvl1pPr>
              <a:defRPr/>
            </a:lvl1pPr>
          </a:lstStyle>
          <a:p>
            <a:pPr lvl="0"/>
            <a:fld id="{6E81DB57-4753-426F-98F0-0BE3CD1D94BD}" type="datetime1">
              <a:rPr lang="nl-NL"/>
              <a:pPr lvl="0"/>
              <a:t>31-03-2021</a:t>
            </a:fld>
            <a:endParaRPr lang="nl-NL"/>
          </a:p>
        </p:txBody>
      </p:sp>
      <p:sp>
        <p:nvSpPr>
          <p:cNvPr id="3" name="Tijdelijke aanduiding voor voettekst 2">
            <a:extLst>
              <a:ext uri="{FF2B5EF4-FFF2-40B4-BE49-F238E27FC236}">
                <a16:creationId xmlns:a16="http://schemas.microsoft.com/office/drawing/2014/main" id="{EEEE06A3-63EA-41E7-B3D1-F8D9638FC785}"/>
              </a:ext>
            </a:extLst>
          </p:cNvPr>
          <p:cNvSpPr txBox="1">
            <a:spLocks noGrp="1"/>
          </p:cNvSpPr>
          <p:nvPr>
            <p:ph type="ftr" sz="quarter" idx="9"/>
          </p:nvPr>
        </p:nvSpPr>
        <p:spPr/>
        <p:txBody>
          <a:bodyPr/>
          <a:lstStyle>
            <a:lvl1pPr>
              <a:defRPr/>
            </a:lvl1pPr>
          </a:lstStyle>
          <a:p>
            <a:pPr lvl="0"/>
            <a:endParaRPr lang="nl-NL"/>
          </a:p>
        </p:txBody>
      </p:sp>
      <p:sp>
        <p:nvSpPr>
          <p:cNvPr id="4" name="Tijdelijke aanduiding voor dianummer 3">
            <a:extLst>
              <a:ext uri="{FF2B5EF4-FFF2-40B4-BE49-F238E27FC236}">
                <a16:creationId xmlns:a16="http://schemas.microsoft.com/office/drawing/2014/main" id="{3BF18582-DDA2-4E02-896D-84D8BD52AC89}"/>
              </a:ext>
            </a:extLst>
          </p:cNvPr>
          <p:cNvSpPr txBox="1">
            <a:spLocks noGrp="1"/>
          </p:cNvSpPr>
          <p:nvPr>
            <p:ph type="sldNum" sz="quarter" idx="8"/>
          </p:nvPr>
        </p:nvSpPr>
        <p:spPr/>
        <p:txBody>
          <a:bodyPr/>
          <a:lstStyle>
            <a:lvl1pPr>
              <a:defRPr/>
            </a:lvl1pPr>
          </a:lstStyle>
          <a:p>
            <a:pPr lvl="0"/>
            <a:fld id="{7B1D18BC-1F72-4A69-B5B5-6EDE86DF5E1E}" type="slidenum">
              <a:t>‹nr.›</a:t>
            </a:fld>
            <a:endParaRPr lang="nl-NL"/>
          </a:p>
        </p:txBody>
      </p:sp>
      <p:sp>
        <p:nvSpPr>
          <p:cNvPr id="5" name="Titel 4">
            <a:extLst>
              <a:ext uri="{FF2B5EF4-FFF2-40B4-BE49-F238E27FC236}">
                <a16:creationId xmlns:a16="http://schemas.microsoft.com/office/drawing/2014/main" id="{449E9D87-34E5-4270-A277-2D7235386660}"/>
              </a:ext>
            </a:extLst>
          </p:cNvPr>
          <p:cNvSpPr txBox="1">
            <a:spLocks noGrp="1"/>
          </p:cNvSpPr>
          <p:nvPr>
            <p:ph type="title"/>
          </p:nvPr>
        </p:nvSpPr>
        <p:spPr/>
        <p:txBody>
          <a:bodyPr/>
          <a:lstStyle>
            <a:lvl1pPr>
              <a:defRPr/>
            </a:lvl1pPr>
          </a:lstStyle>
          <a:p>
            <a:pPr lvl="0"/>
            <a:r>
              <a:rPr lang="nl-NL"/>
              <a:t>Klik om stijl te bewerken</a:t>
            </a:r>
          </a:p>
        </p:txBody>
      </p:sp>
    </p:spTree>
    <p:extLst>
      <p:ext uri="{BB962C8B-B14F-4D97-AF65-F5344CB8AC3E}">
        <p14:creationId xmlns:p14="http://schemas.microsoft.com/office/powerpoint/2010/main" val="343340904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pic>
        <p:nvPicPr>
          <p:cNvPr id="2" name="Afbeelding 5" descr="Afbeelding met gras, buiten, plant&#10;&#10;Automatisch gegenereerde beschrijving">
            <a:extLst>
              <a:ext uri="{FF2B5EF4-FFF2-40B4-BE49-F238E27FC236}">
                <a16:creationId xmlns:a16="http://schemas.microsoft.com/office/drawing/2014/main" id="{394B38BE-38A5-4F2A-A04A-10ABDE4C2CD7}"/>
              </a:ext>
            </a:extLst>
          </p:cNvPr>
          <p:cNvPicPr>
            <a:picLocks noChangeAspect="1"/>
          </p:cNvPicPr>
          <p:nvPr/>
        </p:nvPicPr>
        <p:blipFill>
          <a:blip r:embed="rId2">
            <a:alphaModFix amt="65000"/>
          </a:blip>
          <a:srcRect t="10000"/>
          <a:stretch>
            <a:fillRect/>
          </a:stretch>
        </p:blipFill>
        <p:spPr>
          <a:xfrm>
            <a:off x="0" y="0"/>
            <a:ext cx="12191996" cy="6858000"/>
          </a:xfrm>
          <a:prstGeom prst="rect">
            <a:avLst/>
          </a:prstGeom>
          <a:noFill/>
          <a:ln cap="flat">
            <a:noFill/>
          </a:ln>
        </p:spPr>
      </p:pic>
      <p:sp>
        <p:nvSpPr>
          <p:cNvPr id="3" name="Ovaal 2">
            <a:extLst>
              <a:ext uri="{FF2B5EF4-FFF2-40B4-BE49-F238E27FC236}">
                <a16:creationId xmlns:a16="http://schemas.microsoft.com/office/drawing/2014/main" id="{6D8572DA-97A0-4710-935F-773771EE2499}"/>
              </a:ext>
            </a:extLst>
          </p:cNvPr>
          <p:cNvSpPr/>
          <p:nvPr userDrawn="1"/>
        </p:nvSpPr>
        <p:spPr>
          <a:xfrm>
            <a:off x="-2805545" y="-1350818"/>
            <a:ext cx="17747672" cy="9559636"/>
          </a:xfrm>
          <a:prstGeom prst="ellipse">
            <a:avLst/>
          </a:prstGeom>
          <a:gradFill flip="none" rotWithShape="1">
            <a:gsLst>
              <a:gs pos="63000">
                <a:srgbClr val="2AA53B"/>
              </a:gs>
              <a:gs pos="43000">
                <a:srgbClr val="2AA53B">
                  <a:alpha val="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14760132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579369-D049-42D5-BB3E-6C7148A728E9}"/>
              </a:ext>
            </a:extLst>
          </p:cNvPr>
          <p:cNvSpPr txBox="1">
            <a:spLocks noGrp="1"/>
          </p:cNvSpPr>
          <p:nvPr>
            <p:ph type="title"/>
          </p:nvPr>
        </p:nvSpPr>
        <p:spPr>
          <a:xfrm>
            <a:off x="839784" y="457200"/>
            <a:ext cx="3932240" cy="1600200"/>
          </a:xfrm>
        </p:spPr>
        <p:txBody>
          <a:bodyPr anchor="b"/>
          <a:lstStyle>
            <a:lvl1pPr>
              <a:defRPr sz="3200"/>
            </a:lvl1pPr>
          </a:lstStyle>
          <a:p>
            <a:pPr lvl="0"/>
            <a:r>
              <a:rPr lang="nl-NL"/>
              <a:t>Klik om stijl te bewerken</a:t>
            </a:r>
          </a:p>
        </p:txBody>
      </p:sp>
      <p:sp>
        <p:nvSpPr>
          <p:cNvPr id="3" name="Tijdelijke aanduiding voor inhoud 2">
            <a:extLst>
              <a:ext uri="{FF2B5EF4-FFF2-40B4-BE49-F238E27FC236}">
                <a16:creationId xmlns:a16="http://schemas.microsoft.com/office/drawing/2014/main" id="{2DB5CB5C-8881-4E6E-8950-094C7AA6A418}"/>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99147E3-E1B8-483B-9783-113568BE719D}"/>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150F604-57F7-4EBC-BA0F-345FB5E9007B}"/>
              </a:ext>
            </a:extLst>
          </p:cNvPr>
          <p:cNvSpPr txBox="1">
            <a:spLocks noGrp="1"/>
          </p:cNvSpPr>
          <p:nvPr>
            <p:ph type="dt" sz="half" idx="7"/>
          </p:nvPr>
        </p:nvSpPr>
        <p:spPr/>
        <p:txBody>
          <a:bodyPr/>
          <a:lstStyle>
            <a:lvl1pPr>
              <a:defRPr/>
            </a:lvl1pPr>
          </a:lstStyle>
          <a:p>
            <a:pPr lvl="0"/>
            <a:fld id="{E5E81E00-FEA4-4753-8E91-160F16AB8645}" type="datetime1">
              <a:rPr lang="nl-NL"/>
              <a:pPr lvl="0"/>
              <a:t>31-03-2021</a:t>
            </a:fld>
            <a:endParaRPr lang="nl-NL"/>
          </a:p>
        </p:txBody>
      </p:sp>
      <p:sp>
        <p:nvSpPr>
          <p:cNvPr id="6" name="Tijdelijke aanduiding voor voettekst 5">
            <a:extLst>
              <a:ext uri="{FF2B5EF4-FFF2-40B4-BE49-F238E27FC236}">
                <a16:creationId xmlns:a16="http://schemas.microsoft.com/office/drawing/2014/main" id="{50EDC15B-7238-4325-98C2-7CC5A14FBA17}"/>
              </a:ext>
            </a:extLst>
          </p:cNvPr>
          <p:cNvSpPr txBox="1">
            <a:spLocks noGrp="1"/>
          </p:cNvSpPr>
          <p:nvPr>
            <p:ph type="ftr" sz="quarter" idx="9"/>
          </p:nvPr>
        </p:nvSpPr>
        <p:spPr/>
        <p:txBody>
          <a:bodyPr/>
          <a:lstStyle>
            <a:lvl1pPr>
              <a:defRPr/>
            </a:lvl1pPr>
          </a:lstStyle>
          <a:p>
            <a:pPr lvl="0"/>
            <a:endParaRPr lang="nl-NL"/>
          </a:p>
        </p:txBody>
      </p:sp>
      <p:sp>
        <p:nvSpPr>
          <p:cNvPr id="7" name="Tijdelijke aanduiding voor dianummer 6">
            <a:extLst>
              <a:ext uri="{FF2B5EF4-FFF2-40B4-BE49-F238E27FC236}">
                <a16:creationId xmlns:a16="http://schemas.microsoft.com/office/drawing/2014/main" id="{83F4A963-57B6-4A0E-AF29-7D35A6D0C6D9}"/>
              </a:ext>
            </a:extLst>
          </p:cNvPr>
          <p:cNvSpPr txBox="1">
            <a:spLocks noGrp="1"/>
          </p:cNvSpPr>
          <p:nvPr>
            <p:ph type="sldNum" sz="quarter" idx="8"/>
          </p:nvPr>
        </p:nvSpPr>
        <p:spPr/>
        <p:txBody>
          <a:bodyPr/>
          <a:lstStyle>
            <a:lvl1pPr>
              <a:defRPr/>
            </a:lvl1pPr>
          </a:lstStyle>
          <a:p>
            <a:pPr lvl="0"/>
            <a:fld id="{99CD39B9-E528-45DC-BD9C-DED24835E7AB}" type="slidenum">
              <a:t>‹nr.›</a:t>
            </a:fld>
            <a:endParaRPr lang="nl-NL"/>
          </a:p>
        </p:txBody>
      </p:sp>
    </p:spTree>
    <p:extLst>
      <p:ext uri="{BB962C8B-B14F-4D97-AF65-F5344CB8AC3E}">
        <p14:creationId xmlns:p14="http://schemas.microsoft.com/office/powerpoint/2010/main" val="3884237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2702D5-BEC5-4AED-9835-3600D9C41D15}"/>
              </a:ext>
            </a:extLst>
          </p:cNvPr>
          <p:cNvSpPr txBox="1">
            <a:spLocks noGrp="1"/>
          </p:cNvSpPr>
          <p:nvPr>
            <p:ph type="title"/>
          </p:nvPr>
        </p:nvSpPr>
        <p:spPr>
          <a:xfrm>
            <a:off x="839784" y="457200"/>
            <a:ext cx="3932240" cy="1600200"/>
          </a:xfrm>
        </p:spPr>
        <p:txBody>
          <a:bodyPr anchor="b"/>
          <a:lstStyle>
            <a:lvl1pPr>
              <a:defRPr sz="3200"/>
            </a:lvl1pPr>
          </a:lstStyle>
          <a:p>
            <a:pPr lvl="0"/>
            <a:r>
              <a:rPr lang="nl-NL"/>
              <a:t>Klik om stijl te bewerken</a:t>
            </a:r>
          </a:p>
        </p:txBody>
      </p:sp>
      <p:sp>
        <p:nvSpPr>
          <p:cNvPr id="3" name="Tijdelijke aanduiding voor afbeelding 2">
            <a:extLst>
              <a:ext uri="{FF2B5EF4-FFF2-40B4-BE49-F238E27FC236}">
                <a16:creationId xmlns:a16="http://schemas.microsoft.com/office/drawing/2014/main" id="{809CE65C-24EB-430B-8F9D-7442F0CE7E0A}"/>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nl-NL"/>
          </a:p>
        </p:txBody>
      </p:sp>
      <p:sp>
        <p:nvSpPr>
          <p:cNvPr id="4" name="Tijdelijke aanduiding voor tekst 3">
            <a:extLst>
              <a:ext uri="{FF2B5EF4-FFF2-40B4-BE49-F238E27FC236}">
                <a16:creationId xmlns:a16="http://schemas.microsoft.com/office/drawing/2014/main" id="{ED0DB4FE-42DD-4889-A89E-864EF30D0BCA}"/>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16EAA66-39B4-4CE6-9112-3739E4E00175}"/>
              </a:ext>
            </a:extLst>
          </p:cNvPr>
          <p:cNvSpPr txBox="1">
            <a:spLocks noGrp="1"/>
          </p:cNvSpPr>
          <p:nvPr>
            <p:ph type="dt" sz="half" idx="7"/>
          </p:nvPr>
        </p:nvSpPr>
        <p:spPr/>
        <p:txBody>
          <a:bodyPr/>
          <a:lstStyle>
            <a:lvl1pPr>
              <a:defRPr/>
            </a:lvl1pPr>
          </a:lstStyle>
          <a:p>
            <a:pPr lvl="0"/>
            <a:fld id="{8350D4F2-1602-4557-9968-2856B1BE3227}" type="datetime1">
              <a:rPr lang="nl-NL"/>
              <a:pPr lvl="0"/>
              <a:t>31-03-2021</a:t>
            </a:fld>
            <a:endParaRPr lang="nl-NL"/>
          </a:p>
        </p:txBody>
      </p:sp>
      <p:sp>
        <p:nvSpPr>
          <p:cNvPr id="6" name="Tijdelijke aanduiding voor voettekst 5">
            <a:extLst>
              <a:ext uri="{FF2B5EF4-FFF2-40B4-BE49-F238E27FC236}">
                <a16:creationId xmlns:a16="http://schemas.microsoft.com/office/drawing/2014/main" id="{5F905624-3CD2-44A2-A91C-D9EC7097FDE8}"/>
              </a:ext>
            </a:extLst>
          </p:cNvPr>
          <p:cNvSpPr txBox="1">
            <a:spLocks noGrp="1"/>
          </p:cNvSpPr>
          <p:nvPr>
            <p:ph type="ftr" sz="quarter" idx="9"/>
          </p:nvPr>
        </p:nvSpPr>
        <p:spPr/>
        <p:txBody>
          <a:bodyPr/>
          <a:lstStyle>
            <a:lvl1pPr>
              <a:defRPr/>
            </a:lvl1pPr>
          </a:lstStyle>
          <a:p>
            <a:pPr lvl="0"/>
            <a:endParaRPr lang="nl-NL"/>
          </a:p>
        </p:txBody>
      </p:sp>
      <p:sp>
        <p:nvSpPr>
          <p:cNvPr id="7" name="Tijdelijke aanduiding voor dianummer 6">
            <a:extLst>
              <a:ext uri="{FF2B5EF4-FFF2-40B4-BE49-F238E27FC236}">
                <a16:creationId xmlns:a16="http://schemas.microsoft.com/office/drawing/2014/main" id="{351E1366-3105-47E2-81EC-354B1DB72EEB}"/>
              </a:ext>
            </a:extLst>
          </p:cNvPr>
          <p:cNvSpPr txBox="1">
            <a:spLocks noGrp="1"/>
          </p:cNvSpPr>
          <p:nvPr>
            <p:ph type="sldNum" sz="quarter" idx="8"/>
          </p:nvPr>
        </p:nvSpPr>
        <p:spPr/>
        <p:txBody>
          <a:bodyPr/>
          <a:lstStyle>
            <a:lvl1pPr>
              <a:defRPr/>
            </a:lvl1pPr>
          </a:lstStyle>
          <a:p>
            <a:pPr lvl="0"/>
            <a:fld id="{12E13733-88E3-4C69-ABE6-A75963300371}" type="slidenum">
              <a:t>‹nr.›</a:t>
            </a:fld>
            <a:endParaRPr lang="nl-NL"/>
          </a:p>
        </p:txBody>
      </p:sp>
    </p:spTree>
    <p:extLst>
      <p:ext uri="{BB962C8B-B14F-4D97-AF65-F5344CB8AC3E}">
        <p14:creationId xmlns:p14="http://schemas.microsoft.com/office/powerpoint/2010/main" val="4037196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AC28BC-A157-493B-82E5-5D1DA1A7D2A4}"/>
              </a:ext>
            </a:extLst>
          </p:cNvPr>
          <p:cNvSpPr txBox="1">
            <a:spLocks noGrp="1"/>
          </p:cNvSpPr>
          <p:nvPr>
            <p:ph type="title"/>
          </p:nvPr>
        </p:nvSpPr>
        <p:spPr/>
        <p:txBody>
          <a:bodyPr/>
          <a:lstStyle>
            <a:lvl1pPr>
              <a:defRPr/>
            </a:lvl1pPr>
          </a:lstStyle>
          <a:p>
            <a:pPr lvl="0"/>
            <a:r>
              <a:rPr lang="nl-NL"/>
              <a:t>Klik om stijl te bewerken</a:t>
            </a:r>
          </a:p>
        </p:txBody>
      </p:sp>
      <p:sp>
        <p:nvSpPr>
          <p:cNvPr id="3" name="Tijdelijke aanduiding voor verticale tekst 2">
            <a:extLst>
              <a:ext uri="{FF2B5EF4-FFF2-40B4-BE49-F238E27FC236}">
                <a16:creationId xmlns:a16="http://schemas.microsoft.com/office/drawing/2014/main" id="{98FF6E72-9B8E-40F0-B27F-42F6A288EC0A}"/>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FC98E80-84A2-4680-9CD5-CE97E1C58FFF}"/>
              </a:ext>
            </a:extLst>
          </p:cNvPr>
          <p:cNvSpPr txBox="1">
            <a:spLocks noGrp="1"/>
          </p:cNvSpPr>
          <p:nvPr>
            <p:ph type="dt" sz="half" idx="7"/>
          </p:nvPr>
        </p:nvSpPr>
        <p:spPr/>
        <p:txBody>
          <a:bodyPr/>
          <a:lstStyle>
            <a:lvl1pPr>
              <a:defRPr/>
            </a:lvl1pPr>
          </a:lstStyle>
          <a:p>
            <a:pPr lvl="0"/>
            <a:fld id="{D6D5F54A-93BB-4975-A075-A7AA511FBA81}" type="datetime1">
              <a:rPr lang="nl-NL"/>
              <a:pPr lvl="0"/>
              <a:t>31-03-2021</a:t>
            </a:fld>
            <a:endParaRPr lang="nl-NL"/>
          </a:p>
        </p:txBody>
      </p:sp>
      <p:sp>
        <p:nvSpPr>
          <p:cNvPr id="5" name="Tijdelijke aanduiding voor voettekst 4">
            <a:extLst>
              <a:ext uri="{FF2B5EF4-FFF2-40B4-BE49-F238E27FC236}">
                <a16:creationId xmlns:a16="http://schemas.microsoft.com/office/drawing/2014/main" id="{012CFE7D-164D-4907-BF51-9FB8F5BB35BA}"/>
              </a:ext>
            </a:extLst>
          </p:cNvPr>
          <p:cNvSpPr txBox="1">
            <a:spLocks noGrp="1"/>
          </p:cNvSpPr>
          <p:nvPr>
            <p:ph type="ftr" sz="quarter" idx="9"/>
          </p:nvPr>
        </p:nvSpPr>
        <p:spPr/>
        <p:txBody>
          <a:bodyPr/>
          <a:lstStyle>
            <a:lvl1pPr>
              <a:defRPr/>
            </a:lvl1pPr>
          </a:lstStyle>
          <a:p>
            <a:pPr lvl="0"/>
            <a:endParaRPr lang="nl-NL"/>
          </a:p>
        </p:txBody>
      </p:sp>
      <p:sp>
        <p:nvSpPr>
          <p:cNvPr id="6" name="Tijdelijke aanduiding voor dianummer 5">
            <a:extLst>
              <a:ext uri="{FF2B5EF4-FFF2-40B4-BE49-F238E27FC236}">
                <a16:creationId xmlns:a16="http://schemas.microsoft.com/office/drawing/2014/main" id="{45C19E59-45F0-44E1-8CC0-FF011AF23836}"/>
              </a:ext>
            </a:extLst>
          </p:cNvPr>
          <p:cNvSpPr txBox="1">
            <a:spLocks noGrp="1"/>
          </p:cNvSpPr>
          <p:nvPr>
            <p:ph type="sldNum" sz="quarter" idx="8"/>
          </p:nvPr>
        </p:nvSpPr>
        <p:spPr/>
        <p:txBody>
          <a:bodyPr/>
          <a:lstStyle>
            <a:lvl1pPr>
              <a:defRPr/>
            </a:lvl1pPr>
          </a:lstStyle>
          <a:p>
            <a:pPr lvl="0"/>
            <a:fld id="{4DCCDD39-F7C4-4A21-8EF8-8FA10722EB4C}" type="slidenum">
              <a:t>‹nr.›</a:t>
            </a:fld>
            <a:endParaRPr lang="nl-NL"/>
          </a:p>
        </p:txBody>
      </p:sp>
    </p:spTree>
    <p:extLst>
      <p:ext uri="{BB962C8B-B14F-4D97-AF65-F5344CB8AC3E}">
        <p14:creationId xmlns:p14="http://schemas.microsoft.com/office/powerpoint/2010/main" val="3064966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D7999F58-5770-4880-8370-01C0F3AE6100}"/>
              </a:ext>
            </a:extLst>
          </p:cNvPr>
          <p:cNvSpPr txBox="1">
            <a:spLocks noGrp="1"/>
          </p:cNvSpPr>
          <p:nvPr>
            <p:ph type="title" orient="vert"/>
          </p:nvPr>
        </p:nvSpPr>
        <p:spPr>
          <a:xfrm>
            <a:off x="8724903" y="365129"/>
            <a:ext cx="2628899" cy="5811834"/>
          </a:xfrm>
        </p:spPr>
        <p:txBody>
          <a:bodyPr vert="eaVert"/>
          <a:lstStyle>
            <a:lvl1pPr>
              <a:defRPr/>
            </a:lvl1pPr>
          </a:lstStyle>
          <a:p>
            <a:pPr lvl="0"/>
            <a:r>
              <a:rPr lang="nl-NL"/>
              <a:t>Klik om stijl te bewerken</a:t>
            </a:r>
          </a:p>
        </p:txBody>
      </p:sp>
      <p:sp>
        <p:nvSpPr>
          <p:cNvPr id="3" name="Tijdelijke aanduiding voor verticale tekst 2">
            <a:extLst>
              <a:ext uri="{FF2B5EF4-FFF2-40B4-BE49-F238E27FC236}">
                <a16:creationId xmlns:a16="http://schemas.microsoft.com/office/drawing/2014/main" id="{84989ED0-560C-4D91-AA23-3F252BF4DA7E}"/>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99DE03B-B2FD-4DC5-B021-BA0A60FADE02}"/>
              </a:ext>
            </a:extLst>
          </p:cNvPr>
          <p:cNvSpPr txBox="1">
            <a:spLocks noGrp="1"/>
          </p:cNvSpPr>
          <p:nvPr>
            <p:ph type="dt" sz="half" idx="7"/>
          </p:nvPr>
        </p:nvSpPr>
        <p:spPr/>
        <p:txBody>
          <a:bodyPr/>
          <a:lstStyle>
            <a:lvl1pPr>
              <a:defRPr/>
            </a:lvl1pPr>
          </a:lstStyle>
          <a:p>
            <a:pPr lvl="0"/>
            <a:fld id="{99B54FD4-6931-4BF0-A3BE-7E29C52626D3}" type="datetime1">
              <a:rPr lang="nl-NL"/>
              <a:pPr lvl="0"/>
              <a:t>31-03-2021</a:t>
            </a:fld>
            <a:endParaRPr lang="nl-NL"/>
          </a:p>
        </p:txBody>
      </p:sp>
      <p:sp>
        <p:nvSpPr>
          <p:cNvPr id="5" name="Tijdelijke aanduiding voor voettekst 4">
            <a:extLst>
              <a:ext uri="{FF2B5EF4-FFF2-40B4-BE49-F238E27FC236}">
                <a16:creationId xmlns:a16="http://schemas.microsoft.com/office/drawing/2014/main" id="{A63454E5-4282-4512-88CD-6BBBA0654547}"/>
              </a:ext>
            </a:extLst>
          </p:cNvPr>
          <p:cNvSpPr txBox="1">
            <a:spLocks noGrp="1"/>
          </p:cNvSpPr>
          <p:nvPr>
            <p:ph type="ftr" sz="quarter" idx="9"/>
          </p:nvPr>
        </p:nvSpPr>
        <p:spPr/>
        <p:txBody>
          <a:bodyPr/>
          <a:lstStyle>
            <a:lvl1pPr>
              <a:defRPr/>
            </a:lvl1pPr>
          </a:lstStyle>
          <a:p>
            <a:pPr lvl="0"/>
            <a:endParaRPr lang="nl-NL"/>
          </a:p>
        </p:txBody>
      </p:sp>
      <p:sp>
        <p:nvSpPr>
          <p:cNvPr id="6" name="Tijdelijke aanduiding voor dianummer 5">
            <a:extLst>
              <a:ext uri="{FF2B5EF4-FFF2-40B4-BE49-F238E27FC236}">
                <a16:creationId xmlns:a16="http://schemas.microsoft.com/office/drawing/2014/main" id="{58D31552-6937-4D74-A980-C7EF1EA63F67}"/>
              </a:ext>
            </a:extLst>
          </p:cNvPr>
          <p:cNvSpPr txBox="1">
            <a:spLocks noGrp="1"/>
          </p:cNvSpPr>
          <p:nvPr>
            <p:ph type="sldNum" sz="quarter" idx="8"/>
          </p:nvPr>
        </p:nvSpPr>
        <p:spPr/>
        <p:txBody>
          <a:bodyPr/>
          <a:lstStyle>
            <a:lvl1pPr>
              <a:defRPr/>
            </a:lvl1pPr>
          </a:lstStyle>
          <a:p>
            <a:pPr lvl="0"/>
            <a:fld id="{C14F54F8-D709-436A-A62E-7D4C6A0F4049}" type="slidenum">
              <a:t>‹nr.›</a:t>
            </a:fld>
            <a:endParaRPr lang="nl-NL"/>
          </a:p>
        </p:txBody>
      </p:sp>
    </p:spTree>
    <p:extLst>
      <p:ext uri="{BB962C8B-B14F-4D97-AF65-F5344CB8AC3E}">
        <p14:creationId xmlns:p14="http://schemas.microsoft.com/office/powerpoint/2010/main" val="1172802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A8AE1C1-C834-4A80-AFDF-E5E093E55F8B}"/>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nl-NL"/>
              <a:t>Klik om stijl te bewerken</a:t>
            </a:r>
          </a:p>
        </p:txBody>
      </p:sp>
      <p:sp>
        <p:nvSpPr>
          <p:cNvPr id="3" name="Tijdelijke aanduiding voor tekst 2">
            <a:extLst>
              <a:ext uri="{FF2B5EF4-FFF2-40B4-BE49-F238E27FC236}">
                <a16:creationId xmlns:a16="http://schemas.microsoft.com/office/drawing/2014/main" id="{BB087D1A-DA69-4B16-8062-6B02056B7A9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7F22E56-CB2E-4493-AFDA-98FEA13E00A4}"/>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nl-NL" sz="1200" b="0" i="0" u="none" strike="noStrike" kern="1200" cap="none" spc="0" baseline="0">
                <a:solidFill>
                  <a:srgbClr val="898989"/>
                </a:solidFill>
                <a:uFillTx/>
                <a:latin typeface="Calibri"/>
              </a:defRPr>
            </a:lvl1pPr>
          </a:lstStyle>
          <a:p>
            <a:pPr lvl="0"/>
            <a:fld id="{E2614E18-AE52-4EF7-98A6-C1D991DB9D92}" type="datetime1">
              <a:rPr lang="nl-NL"/>
              <a:pPr lvl="0"/>
              <a:t>31-03-2021</a:t>
            </a:fld>
            <a:endParaRPr lang="nl-NL"/>
          </a:p>
        </p:txBody>
      </p:sp>
      <p:sp>
        <p:nvSpPr>
          <p:cNvPr id="5" name="Tijdelijke aanduiding voor voettekst 4">
            <a:extLst>
              <a:ext uri="{FF2B5EF4-FFF2-40B4-BE49-F238E27FC236}">
                <a16:creationId xmlns:a16="http://schemas.microsoft.com/office/drawing/2014/main" id="{58D941B0-24D3-4A15-9C03-77AD363527CA}"/>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nl-NL" sz="1200" b="0" i="0" u="none" strike="noStrike" kern="1200" cap="none" spc="0" baseline="0">
                <a:solidFill>
                  <a:srgbClr val="898989"/>
                </a:solidFill>
                <a:uFillTx/>
                <a:latin typeface="Calibri"/>
              </a:defRPr>
            </a:lvl1pPr>
          </a:lstStyle>
          <a:p>
            <a:pPr lvl="0"/>
            <a:endParaRPr lang="nl-NL"/>
          </a:p>
        </p:txBody>
      </p:sp>
      <p:sp>
        <p:nvSpPr>
          <p:cNvPr id="6" name="Tijdelijke aanduiding voor dianummer 5">
            <a:extLst>
              <a:ext uri="{FF2B5EF4-FFF2-40B4-BE49-F238E27FC236}">
                <a16:creationId xmlns:a16="http://schemas.microsoft.com/office/drawing/2014/main" id="{61EAA559-DBD9-4E7F-8731-574A1F38FAF7}"/>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nl-NL" sz="1200" b="0" i="0" u="none" strike="noStrike" kern="1200" cap="none" spc="0" baseline="0">
                <a:solidFill>
                  <a:srgbClr val="898989"/>
                </a:solidFill>
                <a:uFillTx/>
                <a:latin typeface="Calibri"/>
              </a:defRPr>
            </a:lvl1pPr>
          </a:lstStyle>
          <a:p>
            <a:pPr lvl="0"/>
            <a:fld id="{92ED43DC-533E-4B5A-8BCA-5DCF7F0F2460}" type="slidenum">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marL="0" marR="0" lvl="0" indent="0" algn="l" defTabSz="914400" rtl="0" fontAlgn="auto" hangingPunct="1">
        <a:lnSpc>
          <a:spcPct val="90000"/>
        </a:lnSpc>
        <a:spcBef>
          <a:spcPts val="0"/>
        </a:spcBef>
        <a:spcAft>
          <a:spcPts val="0"/>
        </a:spcAft>
        <a:buNone/>
        <a:tabLst/>
        <a:defRPr lang="nl-NL"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nl-NL"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nl-NL"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nl-NL"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nl-NL"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nl-NL"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tif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6.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vaal 95">
            <a:extLst>
              <a:ext uri="{FF2B5EF4-FFF2-40B4-BE49-F238E27FC236}">
                <a16:creationId xmlns:a16="http://schemas.microsoft.com/office/drawing/2014/main" id="{74CBBF2A-0798-4520-BD43-87C05EA2D75E}"/>
              </a:ext>
            </a:extLst>
          </p:cNvPr>
          <p:cNvSpPr/>
          <p:nvPr/>
        </p:nvSpPr>
        <p:spPr>
          <a:xfrm>
            <a:off x="9289164" y="1891490"/>
            <a:ext cx="1980000" cy="19800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2">
              <a:alphaModFix/>
            </a:blip>
            <a:stretch>
              <a:fillRect/>
            </a:stretch>
          </a:blipFill>
          <a:ln w="57150" cap="rnd">
            <a:gradFill>
              <a:gsLst>
                <a:gs pos="20000">
                  <a:srgbClr val="A93B1D"/>
                </a:gs>
                <a:gs pos="65000">
                  <a:srgbClr val="CBD606"/>
                </a:gs>
                <a:gs pos="45000">
                  <a:srgbClr val="CBD606"/>
                </a:gs>
                <a:gs pos="80000">
                  <a:srgbClr val="2AA53B"/>
                </a:gs>
              </a:gsLst>
              <a:lin ang="5400000" scaled="1"/>
            </a:gradFill>
            <a:prstDash val="solid"/>
            <a:bevel/>
          </a:ln>
          <a:scene3d>
            <a:camera prst="orthographicFront"/>
            <a:lightRig rig="threePt" dir="t"/>
          </a:scene3d>
          <a:sp3d>
            <a:bevelT/>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GEMEENSCHAPPELIJKE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BEDRIJFSVOERING</a:t>
            </a:r>
          </a:p>
        </p:txBody>
      </p:sp>
      <p:pic>
        <p:nvPicPr>
          <p:cNvPr id="20" name="Afbeelding 19">
            <a:extLst>
              <a:ext uri="{FF2B5EF4-FFF2-40B4-BE49-F238E27FC236}">
                <a16:creationId xmlns:a16="http://schemas.microsoft.com/office/drawing/2014/main" id="{12E3053C-20B8-4390-95F5-9C053B8CAECD}"/>
              </a:ext>
            </a:extLst>
          </p:cNvPr>
          <p:cNvPicPr>
            <a:picLocks noChangeAspect="1"/>
          </p:cNvPicPr>
          <p:nvPr/>
        </p:nvPicPr>
        <p:blipFill>
          <a:blip r:embed="rId3">
            <a:alphaModFix amt="60000"/>
            <a:extLst>
              <a:ext uri="{28A0092B-C50C-407E-A947-70E740481C1C}">
                <a14:useLocalDpi xmlns:a14="http://schemas.microsoft.com/office/drawing/2010/main" val="0"/>
              </a:ext>
            </a:extLst>
          </a:blip>
          <a:stretch>
            <a:fillRect/>
          </a:stretch>
        </p:blipFill>
        <p:spPr>
          <a:xfrm>
            <a:off x="2547820" y="1718924"/>
            <a:ext cx="7096359" cy="3420152"/>
          </a:xfrm>
          <a:prstGeom prst="rect">
            <a:avLst/>
          </a:prstGeom>
        </p:spPr>
      </p:pic>
      <p:grpSp>
        <p:nvGrpSpPr>
          <p:cNvPr id="4" name="Groep 3">
            <a:extLst>
              <a:ext uri="{FF2B5EF4-FFF2-40B4-BE49-F238E27FC236}">
                <a16:creationId xmlns:a16="http://schemas.microsoft.com/office/drawing/2014/main" id="{8A062048-F2EE-4BC9-B605-18D3A74431A5}"/>
              </a:ext>
            </a:extLst>
          </p:cNvPr>
          <p:cNvGrpSpPr/>
          <p:nvPr/>
        </p:nvGrpSpPr>
        <p:grpSpPr>
          <a:xfrm>
            <a:off x="3245115" y="3121223"/>
            <a:ext cx="5572466" cy="615553"/>
            <a:chOff x="3259882" y="3167390"/>
            <a:chExt cx="5572466" cy="615553"/>
          </a:xfrm>
        </p:grpSpPr>
        <p:sp>
          <p:nvSpPr>
            <p:cNvPr id="27" name="Tekstvak 69">
              <a:extLst>
                <a:ext uri="{FF2B5EF4-FFF2-40B4-BE49-F238E27FC236}">
                  <a16:creationId xmlns:a16="http://schemas.microsoft.com/office/drawing/2014/main" id="{1801860A-DF7B-4A5C-BB19-7B0896B33B8A}"/>
                </a:ext>
              </a:extLst>
            </p:cNvPr>
            <p:cNvSpPr txBox="1"/>
            <p:nvPr/>
          </p:nvSpPr>
          <p:spPr>
            <a:xfrm>
              <a:off x="3259882" y="3167390"/>
              <a:ext cx="2185214" cy="615553"/>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3400" b="1" i="0" u="none" strike="noStrike" kern="1200" cap="none" spc="0" baseline="0">
                  <a:ln w="57150">
                    <a:noFill/>
                  </a:ln>
                  <a:solidFill>
                    <a:srgbClr val="000000"/>
                  </a:solidFill>
                  <a:effectLst>
                    <a:glow rad="38100">
                      <a:schemeClr val="bg1"/>
                    </a:glow>
                  </a:effectLst>
                  <a:uFillTx/>
                  <a:latin typeface="Calibri"/>
                </a:rPr>
                <a:t>VERANDER</a:t>
              </a:r>
            </a:p>
          </p:txBody>
        </p:sp>
        <p:sp>
          <p:nvSpPr>
            <p:cNvPr id="28" name="Tekstvak 70">
              <a:extLst>
                <a:ext uri="{FF2B5EF4-FFF2-40B4-BE49-F238E27FC236}">
                  <a16:creationId xmlns:a16="http://schemas.microsoft.com/office/drawing/2014/main" id="{00DAF46B-A541-4C66-BA2A-DA4FE34609B5}"/>
                </a:ext>
              </a:extLst>
            </p:cNvPr>
            <p:cNvSpPr txBox="1"/>
            <p:nvPr/>
          </p:nvSpPr>
          <p:spPr>
            <a:xfrm>
              <a:off x="6769989" y="3167390"/>
              <a:ext cx="2062359" cy="615553"/>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3400" b="1" i="0" u="none" strike="noStrike" kern="1200" cap="none" spc="0" baseline="0">
                  <a:ln w="57150">
                    <a:noFill/>
                  </a:ln>
                  <a:solidFill>
                    <a:srgbClr val="000000"/>
                  </a:solidFill>
                  <a:effectLst>
                    <a:glow rad="38100">
                      <a:schemeClr val="bg1"/>
                    </a:glow>
                  </a:effectLst>
                  <a:uFillTx/>
                  <a:latin typeface="Calibri"/>
                </a:rPr>
                <a:t>PRINCIPES</a:t>
              </a:r>
            </a:p>
          </p:txBody>
        </p:sp>
      </p:grpSp>
      <p:sp>
        <p:nvSpPr>
          <p:cNvPr id="30" name="Ovaal 114">
            <a:extLst>
              <a:ext uri="{FF2B5EF4-FFF2-40B4-BE49-F238E27FC236}">
                <a16:creationId xmlns:a16="http://schemas.microsoft.com/office/drawing/2014/main" id="{0AF5941E-FA5D-4E87-B91B-EEBB8D643604}"/>
              </a:ext>
            </a:extLst>
          </p:cNvPr>
          <p:cNvSpPr/>
          <p:nvPr/>
        </p:nvSpPr>
        <p:spPr>
          <a:xfrm>
            <a:off x="5625746" y="2978996"/>
            <a:ext cx="899998" cy="8999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4">
              <a:alphaModFix/>
            </a:blip>
            <a:stretch>
              <a:fillRect/>
            </a:stretch>
          </a:blipFill>
          <a:ln w="12701" cap="flat">
            <a:noFill/>
            <a:prstDash val="solid"/>
            <a:miter/>
          </a:ln>
          <a:scene3d>
            <a:camera prst="orthographicFront"/>
            <a:lightRig rig="threePt" dir="t"/>
          </a:scene3d>
          <a:sp3d>
            <a:bevelT w="444500" h="444500"/>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4800" b="1" i="0" u="none" strike="noStrike" kern="1200" cap="none" spc="0" baseline="0" dirty="0">
                <a:solidFill>
                  <a:srgbClr val="FFFFFF"/>
                </a:solidFill>
                <a:effectLst>
                  <a:outerShdw dist="38096" dir="2700000">
                    <a:srgbClr val="000000"/>
                  </a:outerShdw>
                </a:effectLst>
                <a:uFillTx/>
                <a:latin typeface="Calibri"/>
              </a:rPr>
              <a:t>9</a:t>
            </a:r>
          </a:p>
        </p:txBody>
      </p:sp>
      <p:sp>
        <p:nvSpPr>
          <p:cNvPr id="32" name="Ovaal 91">
            <a:extLst>
              <a:ext uri="{FF2B5EF4-FFF2-40B4-BE49-F238E27FC236}">
                <a16:creationId xmlns:a16="http://schemas.microsoft.com/office/drawing/2014/main" id="{9D833272-7ADC-4024-9D61-F052CCFEC38C}"/>
              </a:ext>
            </a:extLst>
          </p:cNvPr>
          <p:cNvSpPr/>
          <p:nvPr/>
        </p:nvSpPr>
        <p:spPr>
          <a:xfrm>
            <a:off x="5070804" y="69295"/>
            <a:ext cx="1980000" cy="19800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5">
              <a:alphaModFix/>
            </a:blip>
            <a:stretch>
              <a:fillRect/>
            </a:stretch>
          </a:blipFill>
          <a:ln w="57150" cap="rnd">
            <a:gradFill>
              <a:gsLst>
                <a:gs pos="20000">
                  <a:srgbClr val="A93B1D"/>
                </a:gs>
                <a:gs pos="65000">
                  <a:srgbClr val="CBD606"/>
                </a:gs>
                <a:gs pos="45000">
                  <a:srgbClr val="CBD606"/>
                </a:gs>
                <a:gs pos="80000">
                  <a:srgbClr val="2AA53B"/>
                </a:gs>
              </a:gsLst>
              <a:lin ang="5400000" scaled="1"/>
            </a:gradFill>
            <a:prstDash val="solid"/>
            <a:bevel/>
          </a:ln>
          <a:scene3d>
            <a:camera prst="orthographicFront"/>
            <a:lightRig rig="threePt" dir="t"/>
          </a:scene3d>
          <a:sp3d>
            <a:bevelT/>
          </a:sp3d>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dirty="0">
                <a:solidFill>
                  <a:srgbClr val="000000"/>
                </a:solidFill>
                <a:latin typeface="Calibri"/>
              </a:rPr>
              <a:t>PROCES &amp; ICT SLUITEN AAN OP AERES DOEL</a:t>
            </a:r>
            <a:endParaRPr lang="nl-NL" sz="1200" b="1" i="0" u="none" strike="noStrike" kern="1200" cap="none" spc="0" baseline="0" dirty="0">
              <a:solidFill>
                <a:srgbClr val="000000"/>
              </a:solidFill>
              <a:uFillTx/>
              <a:latin typeface="Calibri"/>
            </a:endParaRPr>
          </a:p>
        </p:txBody>
      </p:sp>
      <p:sp>
        <p:nvSpPr>
          <p:cNvPr id="35" name="Ovaal 93">
            <a:extLst>
              <a:ext uri="{FF2B5EF4-FFF2-40B4-BE49-F238E27FC236}">
                <a16:creationId xmlns:a16="http://schemas.microsoft.com/office/drawing/2014/main" id="{44D698A8-D64A-4713-AE1C-F9C41279A914}"/>
              </a:ext>
            </a:extLst>
          </p:cNvPr>
          <p:cNvSpPr/>
          <p:nvPr/>
        </p:nvSpPr>
        <p:spPr>
          <a:xfrm>
            <a:off x="7455672" y="263993"/>
            <a:ext cx="1980000" cy="19800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6">
              <a:alphaModFix/>
            </a:blip>
            <a:stretch>
              <a:fillRect/>
            </a:stretch>
          </a:blipFill>
          <a:ln w="57150" cap="rnd">
            <a:gradFill>
              <a:gsLst>
                <a:gs pos="20000">
                  <a:srgbClr val="A93B1D"/>
                </a:gs>
                <a:gs pos="65000">
                  <a:srgbClr val="CBD606"/>
                </a:gs>
                <a:gs pos="45000">
                  <a:srgbClr val="CBD606"/>
                </a:gs>
                <a:gs pos="80000">
                  <a:srgbClr val="2AA53B"/>
                </a:gs>
              </a:gsLst>
              <a:lin ang="5400000" scaled="1"/>
            </a:gradFill>
            <a:prstDash val="solid"/>
            <a:bevel/>
          </a:ln>
          <a:scene3d>
            <a:camera prst="orthographicFront"/>
            <a:lightRig rig="threePt" dir="t"/>
          </a:scene3d>
          <a:sp3d>
            <a:bevelT/>
          </a:sp3d>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BESLUITEN O.B.V.</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KOSTEN/BATEN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ANALYSE</a:t>
            </a:r>
          </a:p>
        </p:txBody>
      </p:sp>
      <p:sp>
        <p:nvSpPr>
          <p:cNvPr id="36" name="Ovaal 97">
            <a:extLst>
              <a:ext uri="{FF2B5EF4-FFF2-40B4-BE49-F238E27FC236}">
                <a16:creationId xmlns:a16="http://schemas.microsoft.com/office/drawing/2014/main" id="{D205FEBF-F356-4125-AA58-6F355A79690A}"/>
              </a:ext>
            </a:extLst>
          </p:cNvPr>
          <p:cNvSpPr/>
          <p:nvPr/>
        </p:nvSpPr>
        <p:spPr>
          <a:xfrm>
            <a:off x="8654179" y="4169038"/>
            <a:ext cx="1980000" cy="19800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7">
              <a:alphaModFix/>
            </a:blip>
            <a:stretch>
              <a:fillRect/>
            </a:stretch>
          </a:blipFill>
          <a:ln w="57150" cap="rnd">
            <a:gradFill>
              <a:gsLst>
                <a:gs pos="20000">
                  <a:srgbClr val="A93B1D"/>
                </a:gs>
                <a:gs pos="65000">
                  <a:srgbClr val="CBD606"/>
                </a:gs>
                <a:gs pos="45000">
                  <a:srgbClr val="CBD606"/>
                </a:gs>
                <a:gs pos="80000">
                  <a:srgbClr val="2AA53B"/>
                </a:gs>
              </a:gsLst>
              <a:lin ang="5400000" scaled="1"/>
            </a:gradFill>
            <a:prstDash val="solid"/>
            <a:bevel/>
          </a:ln>
          <a:scene3d>
            <a:camera prst="orthographicFront"/>
            <a:lightRig rig="threePt" dir="t"/>
          </a:scene3d>
          <a:sp3d>
            <a:bevelT/>
          </a:sp3d>
        </p:spPr>
        <p:txBody>
          <a:bodyPr vert="horz" wrap="non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  1. HERGEBRUIK</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  2. PAKKETSELECTIE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  3. MAATWERK</a:t>
            </a:r>
          </a:p>
        </p:txBody>
      </p:sp>
      <p:sp>
        <p:nvSpPr>
          <p:cNvPr id="47" name="Ovaal 99">
            <a:extLst>
              <a:ext uri="{FF2B5EF4-FFF2-40B4-BE49-F238E27FC236}">
                <a16:creationId xmlns:a16="http://schemas.microsoft.com/office/drawing/2014/main" id="{CE00DA30-1B80-490A-941A-3E1A88C81F2B}"/>
              </a:ext>
            </a:extLst>
          </p:cNvPr>
          <p:cNvSpPr/>
          <p:nvPr/>
        </p:nvSpPr>
        <p:spPr>
          <a:xfrm>
            <a:off x="6097318" y="4570698"/>
            <a:ext cx="1980000" cy="19800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8">
              <a:alphaModFix/>
            </a:blip>
            <a:stretch>
              <a:fillRect/>
            </a:stretch>
          </a:blipFill>
          <a:ln w="57150" cap="rnd">
            <a:gradFill>
              <a:gsLst>
                <a:gs pos="20000">
                  <a:srgbClr val="A93B1D"/>
                </a:gs>
                <a:gs pos="65000">
                  <a:srgbClr val="CBD606"/>
                </a:gs>
                <a:gs pos="45000">
                  <a:srgbClr val="CBD606"/>
                </a:gs>
                <a:gs pos="80000">
                  <a:srgbClr val="2AA53B"/>
                </a:gs>
              </a:gsLst>
              <a:lin ang="5400000" scaled="1"/>
            </a:gradFill>
            <a:prstDash val="solid"/>
            <a:bevel/>
          </a:ln>
          <a:scene3d>
            <a:camera prst="orthographicFront"/>
            <a:lightRig rig="threePt" dir="t"/>
          </a:scene3d>
          <a:sp3d>
            <a:bevelT/>
          </a:sp3d>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DE INTEGRALE VERANDERING</a:t>
            </a:r>
          </a:p>
        </p:txBody>
      </p:sp>
      <p:sp>
        <p:nvSpPr>
          <p:cNvPr id="48" name="Ovaal 101">
            <a:extLst>
              <a:ext uri="{FF2B5EF4-FFF2-40B4-BE49-F238E27FC236}">
                <a16:creationId xmlns:a16="http://schemas.microsoft.com/office/drawing/2014/main" id="{99BA159B-D218-49F2-8810-A4EB2B6AFFBE}"/>
              </a:ext>
            </a:extLst>
          </p:cNvPr>
          <p:cNvSpPr/>
          <p:nvPr/>
        </p:nvSpPr>
        <p:spPr>
          <a:xfrm>
            <a:off x="3405521" y="4515232"/>
            <a:ext cx="1980000" cy="19800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9">
              <a:alphaModFix/>
            </a:blip>
            <a:stretch>
              <a:fillRect/>
            </a:stretch>
          </a:blipFill>
          <a:ln w="57150" cap="rnd">
            <a:gradFill>
              <a:gsLst>
                <a:gs pos="20000">
                  <a:srgbClr val="A93B1D"/>
                </a:gs>
                <a:gs pos="65000">
                  <a:srgbClr val="CBD606"/>
                </a:gs>
                <a:gs pos="45000">
                  <a:srgbClr val="CBD606"/>
                </a:gs>
                <a:gs pos="80000">
                  <a:srgbClr val="2AA53B"/>
                </a:gs>
              </a:gsLst>
              <a:lin ang="5400000" scaled="1"/>
            </a:gradFill>
            <a:prstDash val="solid"/>
            <a:bevel/>
          </a:ln>
          <a:scene3d>
            <a:camera prst="orthographicFront"/>
            <a:lightRig rig="threePt" dir="t"/>
          </a:scene3d>
          <a:sp3d>
            <a:bevelT/>
          </a:sp3d>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EENDUIDIGE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VASTLEGGING</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dirty="0">
                <a:solidFill>
                  <a:srgbClr val="000000"/>
                </a:solidFill>
                <a:latin typeface="Calibri"/>
              </a:rPr>
              <a:t>GEGEVENS</a:t>
            </a:r>
            <a:endParaRPr lang="nl-NL" sz="1200" b="1" i="0" u="none" strike="noStrike" kern="1200" cap="none" spc="0" baseline="0" dirty="0">
              <a:solidFill>
                <a:srgbClr val="000000"/>
              </a:solidFill>
              <a:uFillTx/>
              <a:latin typeface="Calibri"/>
            </a:endParaRPr>
          </a:p>
        </p:txBody>
      </p:sp>
      <p:sp>
        <p:nvSpPr>
          <p:cNvPr id="51" name="Ovaal 103">
            <a:extLst>
              <a:ext uri="{FF2B5EF4-FFF2-40B4-BE49-F238E27FC236}">
                <a16:creationId xmlns:a16="http://schemas.microsoft.com/office/drawing/2014/main" id="{30CE2138-B82B-4E9B-8C41-D34D51BF7A88}"/>
              </a:ext>
            </a:extLst>
          </p:cNvPr>
          <p:cNvSpPr/>
          <p:nvPr/>
        </p:nvSpPr>
        <p:spPr>
          <a:xfrm>
            <a:off x="921485" y="3801332"/>
            <a:ext cx="1980000" cy="19800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10">
              <a:alphaModFix/>
            </a:blip>
            <a:stretch>
              <a:fillRect/>
            </a:stretch>
          </a:blipFill>
          <a:ln w="57150" cap="rnd">
            <a:gradFill>
              <a:gsLst>
                <a:gs pos="20000">
                  <a:srgbClr val="A93B1D"/>
                </a:gs>
                <a:gs pos="65000">
                  <a:srgbClr val="CBD606"/>
                </a:gs>
                <a:gs pos="45000">
                  <a:srgbClr val="CBD606"/>
                </a:gs>
                <a:gs pos="80000">
                  <a:srgbClr val="2AA53B"/>
                </a:gs>
              </a:gsLst>
              <a:lin ang="5400000" scaled="1"/>
            </a:gradFill>
            <a:prstDash val="solid"/>
            <a:bevel/>
          </a:ln>
          <a:scene3d>
            <a:camera prst="orthographicFront"/>
            <a:lightRig rig="threePt" dir="t"/>
          </a:scene3d>
          <a:sp3d>
            <a:bevelT/>
          </a:sp3d>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AFGEWOGEN</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BEVEILIGING</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INFORMATIE</a:t>
            </a:r>
          </a:p>
        </p:txBody>
      </p:sp>
      <p:sp>
        <p:nvSpPr>
          <p:cNvPr id="53" name="Ovaal 109">
            <a:extLst>
              <a:ext uri="{FF2B5EF4-FFF2-40B4-BE49-F238E27FC236}">
                <a16:creationId xmlns:a16="http://schemas.microsoft.com/office/drawing/2014/main" id="{4276AE6C-04FC-43E2-8D69-E373716FEA64}"/>
              </a:ext>
            </a:extLst>
          </p:cNvPr>
          <p:cNvSpPr/>
          <p:nvPr/>
        </p:nvSpPr>
        <p:spPr>
          <a:xfrm>
            <a:off x="2685937" y="56278"/>
            <a:ext cx="1980000" cy="19800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11">
              <a:alphaModFix/>
            </a:blip>
            <a:stretch>
              <a:fillRect/>
            </a:stretch>
          </a:blipFill>
          <a:ln w="57150" cap="rnd">
            <a:gradFill>
              <a:gsLst>
                <a:gs pos="20000">
                  <a:srgbClr val="A93B1D"/>
                </a:gs>
                <a:gs pos="65000">
                  <a:srgbClr val="CBD606"/>
                </a:gs>
                <a:gs pos="45000">
                  <a:srgbClr val="CBD606"/>
                </a:gs>
                <a:gs pos="80000">
                  <a:srgbClr val="2AA53B"/>
                </a:gs>
              </a:gsLst>
              <a:lin ang="5400000" scaled="1"/>
            </a:gradFill>
            <a:prstDash val="solid"/>
            <a:bevel/>
          </a:ln>
          <a:scene3d>
            <a:camera prst="orthographicFront"/>
            <a:lightRig rig="threePt" dir="t"/>
          </a:scene3d>
          <a:sp3d>
            <a:bevelT/>
          </a:sp3d>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0" i="0" u="none" strike="noStrike" kern="1200" cap="none" spc="0" baseline="0" dirty="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1" i="0" u="none" strike="noStrike" kern="1200" cap="none" spc="0" baseline="0" dirty="0">
                <a:solidFill>
                  <a:srgbClr val="000000"/>
                </a:solidFill>
                <a:uFillTx/>
                <a:latin typeface="Calibri"/>
              </a:rPr>
              <a:t>BLIJVEND BEOORDELEN VAN LEVERANCIERS</a:t>
            </a:r>
          </a:p>
        </p:txBody>
      </p:sp>
      <p:sp>
        <p:nvSpPr>
          <p:cNvPr id="2" name="Ovaal 1">
            <a:extLst>
              <a:ext uri="{FF2B5EF4-FFF2-40B4-BE49-F238E27FC236}">
                <a16:creationId xmlns:a16="http://schemas.microsoft.com/office/drawing/2014/main" id="{A1A680BA-7E0C-5047-9557-2391ED387039}"/>
              </a:ext>
            </a:extLst>
          </p:cNvPr>
          <p:cNvSpPr/>
          <p:nvPr/>
        </p:nvSpPr>
        <p:spPr>
          <a:xfrm>
            <a:off x="9314335" y="1950101"/>
            <a:ext cx="1896705" cy="18580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algn="ctr">
              <a:defRPr sz="1800" b="0" i="0" u="none" strike="noStrike" kern="0" cap="none" spc="0" baseline="0">
                <a:solidFill>
                  <a:srgbClr val="000000"/>
                </a:solidFill>
                <a:uFillTx/>
              </a:defRPr>
            </a:pPr>
            <a:endParaRPr lang="nl-NL" sz="1200" b="1" dirty="0">
              <a:solidFill>
                <a:srgbClr val="000000"/>
              </a:solidFill>
            </a:endParaRPr>
          </a:p>
        </p:txBody>
      </p:sp>
      <p:pic>
        <p:nvPicPr>
          <p:cNvPr id="18" name="Afbeelding 17">
            <a:extLst>
              <a:ext uri="{FF2B5EF4-FFF2-40B4-BE49-F238E27FC236}">
                <a16:creationId xmlns:a16="http://schemas.microsoft.com/office/drawing/2014/main" id="{FD57A572-254F-FF4F-9D5B-9C74E15FDB22}"/>
              </a:ext>
            </a:extLst>
          </p:cNvPr>
          <p:cNvPicPr>
            <a:picLocks noChangeAspect="1"/>
          </p:cNvPicPr>
          <p:nvPr/>
        </p:nvPicPr>
        <p:blipFill>
          <a:blip r:embed="rId12">
            <a:alphaModFix/>
            <a:extLst>
              <a:ext uri="{28A0092B-C50C-407E-A947-70E740481C1C}">
                <a14:useLocalDpi xmlns:a14="http://schemas.microsoft.com/office/drawing/2010/main" val="0"/>
              </a:ext>
            </a:extLst>
          </a:blip>
          <a:stretch>
            <a:fillRect/>
          </a:stretch>
        </p:blipFill>
        <p:spPr>
          <a:xfrm>
            <a:off x="9289163" y="1919664"/>
            <a:ext cx="1980000" cy="1435919"/>
          </a:xfrm>
          <a:prstGeom prst="ellipse">
            <a:avLst/>
          </a:prstGeom>
          <a:ln>
            <a:noFill/>
          </a:ln>
          <a:effectLst>
            <a:softEdge rad="112500"/>
          </a:effectLst>
        </p:spPr>
      </p:pic>
      <p:sp>
        <p:nvSpPr>
          <p:cNvPr id="5" name="Rechthoek 4">
            <a:extLst>
              <a:ext uri="{FF2B5EF4-FFF2-40B4-BE49-F238E27FC236}">
                <a16:creationId xmlns:a16="http://schemas.microsoft.com/office/drawing/2014/main" id="{E02006AE-678B-0047-BC94-E8F37C7D6DF0}"/>
              </a:ext>
            </a:extLst>
          </p:cNvPr>
          <p:cNvSpPr/>
          <p:nvPr/>
        </p:nvSpPr>
        <p:spPr>
          <a:xfrm>
            <a:off x="9289164" y="3253955"/>
            <a:ext cx="1980000" cy="461665"/>
          </a:xfrm>
          <a:prstGeom prst="rect">
            <a:avLst/>
          </a:prstGeom>
        </p:spPr>
        <p:txBody>
          <a:bodyPr wrap="square">
            <a:spAutoFit/>
          </a:bodyPr>
          <a:lstStyle/>
          <a:p>
            <a:pPr lvl="0" algn="ctr">
              <a:defRPr sz="1800" b="0" i="0" u="none" strike="noStrike" kern="0" cap="none" spc="0" baseline="0">
                <a:solidFill>
                  <a:srgbClr val="000000"/>
                </a:solidFill>
                <a:uFillTx/>
              </a:defRPr>
            </a:pPr>
            <a:r>
              <a:rPr lang="nl-NL" sz="1200" b="1" dirty="0">
                <a:solidFill>
                  <a:srgbClr val="000000"/>
                </a:solidFill>
              </a:rPr>
              <a:t>GEMEENSCHAPPELIJKE</a:t>
            </a:r>
          </a:p>
          <a:p>
            <a:pPr lvl="0" algn="ctr">
              <a:defRPr sz="1800" b="0" i="0" u="none" strike="noStrike" kern="0" cap="none" spc="0" baseline="0">
                <a:solidFill>
                  <a:srgbClr val="000000"/>
                </a:solidFill>
                <a:uFillTx/>
              </a:defRPr>
            </a:pPr>
            <a:r>
              <a:rPr lang="nl-NL" sz="1200" b="1" dirty="0">
                <a:solidFill>
                  <a:srgbClr val="000000"/>
                </a:solidFill>
              </a:rPr>
              <a:t>BEDRIJFSVOERING</a:t>
            </a:r>
          </a:p>
        </p:txBody>
      </p:sp>
      <p:sp>
        <p:nvSpPr>
          <p:cNvPr id="23" name="Ovaal 95">
            <a:extLst>
              <a:ext uri="{FF2B5EF4-FFF2-40B4-BE49-F238E27FC236}">
                <a16:creationId xmlns:a16="http://schemas.microsoft.com/office/drawing/2014/main" id="{76231513-6F35-854E-93EF-9663DC291138}"/>
              </a:ext>
            </a:extLst>
          </p:cNvPr>
          <p:cNvSpPr/>
          <p:nvPr/>
        </p:nvSpPr>
        <p:spPr>
          <a:xfrm>
            <a:off x="882326" y="1468223"/>
            <a:ext cx="1980000" cy="19800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2">
              <a:alphaModFix/>
            </a:blip>
            <a:stretch>
              <a:fillRect/>
            </a:stretch>
          </a:blipFill>
          <a:ln w="57150" cap="rnd">
            <a:gradFill>
              <a:gsLst>
                <a:gs pos="20000">
                  <a:srgbClr val="A93B1D"/>
                </a:gs>
                <a:gs pos="65000">
                  <a:srgbClr val="CBD606"/>
                </a:gs>
                <a:gs pos="45000">
                  <a:srgbClr val="CBD606"/>
                </a:gs>
                <a:gs pos="80000">
                  <a:srgbClr val="2AA53B"/>
                </a:gs>
              </a:gsLst>
              <a:lin ang="5400000" scaled="1"/>
            </a:gradFill>
            <a:prstDash val="solid"/>
            <a:bevel/>
          </a:ln>
          <a:scene3d>
            <a:camera prst="orthographicFront"/>
            <a:lightRig rig="threePt" dir="t"/>
          </a:scene3d>
          <a:sp3d>
            <a:bevelT/>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200" b="1" i="0" u="none" strike="noStrike" kern="1200" cap="none" spc="0" baseline="0" dirty="0">
              <a:solidFill>
                <a:srgbClr val="000000"/>
              </a:solidFill>
              <a:uFillTx/>
              <a:latin typeface="Calibri"/>
            </a:endParaRPr>
          </a:p>
          <a:p>
            <a:pPr algn="ctr">
              <a:defRPr sz="1800" b="0" i="0" u="none" strike="noStrike" kern="0" cap="none" spc="0" baseline="0">
                <a:solidFill>
                  <a:srgbClr val="000000"/>
                </a:solidFill>
                <a:uFillTx/>
              </a:defRPr>
            </a:pPr>
            <a:r>
              <a:rPr lang="nl-NL" sz="1200" b="1" dirty="0">
                <a:solidFill>
                  <a:srgbClr val="000000"/>
                </a:solidFill>
              </a:rPr>
              <a:t>ONTWERP VOOR </a:t>
            </a:r>
          </a:p>
          <a:p>
            <a:pPr algn="ctr">
              <a:defRPr sz="1800" b="0" i="0" u="none" strike="noStrike" kern="0" cap="none" spc="0" baseline="0">
                <a:solidFill>
                  <a:srgbClr val="000000"/>
                </a:solidFill>
                <a:uFillTx/>
              </a:defRPr>
            </a:pPr>
            <a:r>
              <a:rPr lang="nl-NL" sz="1200" b="1" dirty="0">
                <a:solidFill>
                  <a:srgbClr val="000000"/>
                </a:solidFill>
              </a:rPr>
              <a:t>VERANDERING</a:t>
            </a:r>
            <a:endParaRPr lang="nl-NL" sz="1200" b="1" i="0" u="none" strike="noStrike" kern="1200" cap="none" spc="0" baseline="0" dirty="0">
              <a:solidFill>
                <a:srgbClr val="000000"/>
              </a:solidFill>
              <a:uFillTx/>
              <a:latin typeface="Calibri"/>
            </a:endParaRPr>
          </a:p>
        </p:txBody>
      </p:sp>
    </p:spTree>
    <p:extLst>
      <p:ext uri="{BB962C8B-B14F-4D97-AF65-F5344CB8AC3E}">
        <p14:creationId xmlns:p14="http://schemas.microsoft.com/office/powerpoint/2010/main" val="838959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42">
            <a:extLst>
              <a:ext uri="{FF2B5EF4-FFF2-40B4-BE49-F238E27FC236}">
                <a16:creationId xmlns:a16="http://schemas.microsoft.com/office/drawing/2014/main" id="{3629EC09-27DC-4F71-AF70-DD5434C6DFD6}"/>
              </a:ext>
            </a:extLst>
          </p:cNvPr>
          <p:cNvSpPr/>
          <p:nvPr/>
        </p:nvSpPr>
        <p:spPr>
          <a:xfrm>
            <a:off x="4780855" y="481561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6" name="Rechthoek 39">
            <a:extLst>
              <a:ext uri="{FF2B5EF4-FFF2-40B4-BE49-F238E27FC236}">
                <a16:creationId xmlns:a16="http://schemas.microsoft.com/office/drawing/2014/main" id="{447BA338-23AF-4B66-987B-61688191CE21}"/>
              </a:ext>
            </a:extLst>
          </p:cNvPr>
          <p:cNvSpPr/>
          <p:nvPr/>
        </p:nvSpPr>
        <p:spPr>
          <a:xfrm>
            <a:off x="4780855" y="276113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9" name="Rechthoek 26">
            <a:extLst>
              <a:ext uri="{FF2B5EF4-FFF2-40B4-BE49-F238E27FC236}">
                <a16:creationId xmlns:a16="http://schemas.microsoft.com/office/drawing/2014/main" id="{A7451C26-2918-4EBF-9FDA-A4E8E33AC401}"/>
              </a:ext>
            </a:extLst>
          </p:cNvPr>
          <p:cNvSpPr/>
          <p:nvPr/>
        </p:nvSpPr>
        <p:spPr>
          <a:xfrm>
            <a:off x="4780855" y="706655"/>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600" b="1" i="0" u="none" strike="noStrike" kern="1200" cap="none" spc="0" baseline="0">
              <a:solidFill>
                <a:srgbClr val="FFFFFF"/>
              </a:solidFill>
              <a:uFillTx/>
              <a:latin typeface="Calibri" pitchFamily="34"/>
              <a:cs typeface="Times New Roman" pitchFamily="18"/>
            </a:endParaRPr>
          </a:p>
        </p:txBody>
      </p:sp>
      <p:sp>
        <p:nvSpPr>
          <p:cNvPr id="10" name="Tekstvak 36">
            <a:extLst>
              <a:ext uri="{FF2B5EF4-FFF2-40B4-BE49-F238E27FC236}">
                <a16:creationId xmlns:a16="http://schemas.microsoft.com/office/drawing/2014/main" id="{CF29C903-CFB6-4855-A5F4-A90920D2FCCD}"/>
              </a:ext>
            </a:extLst>
          </p:cNvPr>
          <p:cNvSpPr txBox="1"/>
          <p:nvPr/>
        </p:nvSpPr>
        <p:spPr>
          <a:xfrm>
            <a:off x="4902202" y="791325"/>
            <a:ext cx="7092000" cy="784830"/>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is de toegevoegde waarde?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ea typeface="Calibri" pitchFamily="34"/>
              <a:cs typeface="Times New Roman" pitchFamily="18"/>
            </a:endParaRP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0" i="0" u="none" strike="noStrike" kern="1200" cap="none" spc="0" baseline="0" dirty="0">
                <a:solidFill>
                  <a:srgbClr val="FFFFFF"/>
                </a:solidFill>
                <a:uFillTx/>
                <a:latin typeface="Calibri" pitchFamily="34"/>
                <a:cs typeface="Times New Roman" pitchFamily="18"/>
              </a:rPr>
              <a:t>De verandering moet het onderwijs en onderzoek beter maken, direct of indirect. Hiermee bouwen we aan een toekomstige organisatie </a:t>
            </a:r>
            <a:r>
              <a:rPr lang="nl-NL" sz="1200" dirty="0">
                <a:solidFill>
                  <a:srgbClr val="FFFFFF"/>
                </a:solidFill>
                <a:latin typeface="Calibri" pitchFamily="34"/>
                <a:cs typeface="Times New Roman" pitchFamily="18"/>
              </a:rPr>
              <a:t>die relevant en vooruitstrevend blijft</a:t>
            </a:r>
            <a:r>
              <a:rPr lang="nl-NL" sz="1200" b="0" i="0" u="none" strike="noStrike" kern="1200" cap="none" spc="0" baseline="0" dirty="0">
                <a:solidFill>
                  <a:srgbClr val="FFFFFF"/>
                </a:solidFill>
                <a:uFillTx/>
                <a:latin typeface="Calibri" pitchFamily="34"/>
                <a:cs typeface="Times New Roman" pitchFamily="18"/>
              </a:rPr>
              <a:t>.  </a:t>
            </a:r>
          </a:p>
        </p:txBody>
      </p:sp>
      <p:sp>
        <p:nvSpPr>
          <p:cNvPr id="4" name="Tekstvak 43">
            <a:extLst>
              <a:ext uri="{FF2B5EF4-FFF2-40B4-BE49-F238E27FC236}">
                <a16:creationId xmlns:a16="http://schemas.microsoft.com/office/drawing/2014/main" id="{6390EF7F-6B82-45AE-BA08-84B50187771C}"/>
              </a:ext>
            </a:extLst>
          </p:cNvPr>
          <p:cNvSpPr txBox="1"/>
          <p:nvPr/>
        </p:nvSpPr>
        <p:spPr>
          <a:xfrm>
            <a:off x="4902202" y="4900289"/>
            <a:ext cx="7092000" cy="1149033"/>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a:solidFill>
                  <a:schemeClr val="bg1"/>
                </a:solidFill>
                <a:uFillTx/>
                <a:latin typeface="Calibri" pitchFamily="34"/>
                <a:ea typeface="Calibri" pitchFamily="34"/>
                <a:cs typeface="Times New Roman" pitchFamily="18"/>
              </a:rPr>
              <a:t>Hoe pas je het goed toe?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a:solidFill>
                <a:schemeClr val="bg1"/>
              </a:solidFill>
              <a:uFillTx/>
              <a:latin typeface="Calibri" pitchFamily="34"/>
              <a:ea typeface="Calibri" pitchFamily="34"/>
              <a:cs typeface="Times New Roman" pitchFamily="18"/>
            </a:endParaRPr>
          </a:p>
          <a:p>
            <a:pPr marL="171450" marR="0" lvl="0" indent="-171450" algn="just" defTabSz="914400" rtl="0" fontAlgn="auto" hangingPunct="1">
              <a:lnSpc>
                <a:spcPts val="1275"/>
              </a:lnSpc>
              <a:spcBef>
                <a:spcPts val="0"/>
              </a:spcBef>
              <a:spcAft>
                <a:spcPts val="0"/>
              </a:spcAft>
              <a:buSzPts val="1398"/>
              <a:buBlip>
                <a:blip r:embed="rId3"/>
              </a:buBlip>
              <a:tabLst>
                <a:tab pos="228600" algn="l"/>
                <a:tab pos="1620517" algn="l"/>
              </a:tabLst>
              <a:defRPr sz="1800" b="0" i="0" u="none" strike="noStrike" kern="0" cap="none" spc="0" baseline="0">
                <a:solidFill>
                  <a:srgbClr val="000000"/>
                </a:solidFill>
                <a:uFillTx/>
              </a:defRPr>
            </a:pPr>
            <a:r>
              <a:rPr lang="nl-NL" sz="1200" b="0" i="0" u="none" strike="noStrike" kern="1200" cap="none" spc="0" baseline="0">
                <a:solidFill>
                  <a:srgbClr val="FFFFFF"/>
                </a:solidFill>
                <a:uFillTx/>
                <a:latin typeface="Calibri" pitchFamily="34"/>
                <a:cs typeface="Times New Roman" pitchFamily="18"/>
              </a:rPr>
              <a:t>Stel vooraf en gedurende de verandering geregeld de ‘waarom’ vraag. Zorg dat deze goed uitlegbaar is, schrijf dit op en houd in de gaten dat dit uitlegbaar blijft gedurende de verandering.</a:t>
            </a:r>
          </a:p>
          <a:p>
            <a:pPr marL="171450" marR="0" lvl="0" indent="-171450" algn="just" defTabSz="914400" rtl="0" fontAlgn="auto" hangingPunct="1">
              <a:lnSpc>
                <a:spcPct val="100000"/>
              </a:lnSpc>
              <a:spcBef>
                <a:spcPts val="0"/>
              </a:spcBef>
              <a:spcAft>
                <a:spcPts val="0"/>
              </a:spcAft>
              <a:buSzPts val="1398"/>
              <a:buBlip>
                <a:blip r:embed="rId3"/>
              </a:buBlip>
              <a:tabLst/>
              <a:defRPr sz="1800" b="0" i="0" u="none" strike="noStrike" kern="0" cap="none" spc="0" baseline="0">
                <a:solidFill>
                  <a:srgbClr val="000000"/>
                </a:solidFill>
                <a:uFillTx/>
              </a:defRPr>
            </a:pPr>
            <a:r>
              <a:rPr lang="nl-NL" sz="1200" b="0" i="0" u="none" strike="noStrike" kern="1200" cap="none" spc="0" baseline="0">
                <a:solidFill>
                  <a:srgbClr val="FFFFFF"/>
                </a:solidFill>
                <a:uFillTx/>
                <a:latin typeface="Calibri" pitchFamily="34"/>
                <a:cs typeface="Times New Roman" pitchFamily="18"/>
              </a:rPr>
              <a:t>Betrek vooraf en gedurende de verandering de gebruikers. Is de verandering nog steeds wenselijk?</a:t>
            </a:r>
          </a:p>
          <a:p>
            <a:pPr marR="0" lvl="0" algn="just" defTabSz="914400" rtl="0" fontAlgn="auto" hangingPunct="1">
              <a:lnSpc>
                <a:spcPct val="100000"/>
              </a:lnSpc>
              <a:spcBef>
                <a:spcPts val="0"/>
              </a:spcBef>
              <a:spcAft>
                <a:spcPts val="0"/>
              </a:spcAft>
              <a:buSzPts val="1398"/>
              <a:tabLst/>
              <a:defRPr sz="1800" b="0" i="0" u="none" strike="noStrike" kern="0" cap="none" spc="0" baseline="0">
                <a:solidFill>
                  <a:srgbClr val="000000"/>
                </a:solidFill>
                <a:uFillTx/>
              </a:defRPr>
            </a:pPr>
            <a:endParaRPr lang="nl-NL" sz="1300" b="0" i="0" u="none" strike="noStrike" kern="1200" cap="none" spc="0" baseline="0">
              <a:solidFill>
                <a:srgbClr val="FFFFFF"/>
              </a:solidFill>
              <a:uFillTx/>
              <a:latin typeface="Calibri" pitchFamily="34"/>
              <a:cs typeface="Times New Roman" pitchFamily="18"/>
            </a:endParaRPr>
          </a:p>
        </p:txBody>
      </p:sp>
      <p:sp>
        <p:nvSpPr>
          <p:cNvPr id="7" name="Tekstvak 40">
            <a:extLst>
              <a:ext uri="{FF2B5EF4-FFF2-40B4-BE49-F238E27FC236}">
                <a16:creationId xmlns:a16="http://schemas.microsoft.com/office/drawing/2014/main" id="{2178474E-EB79-4A40-BA7D-58C0E5848F5F}"/>
              </a:ext>
            </a:extLst>
          </p:cNvPr>
          <p:cNvSpPr txBox="1"/>
          <p:nvPr/>
        </p:nvSpPr>
        <p:spPr>
          <a:xfrm>
            <a:off x="4902202" y="2845809"/>
            <a:ext cx="7092000" cy="915635"/>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cs typeface="Times New Roman" pitchFamily="18"/>
              </a:rPr>
              <a:t>Hoe toetsen we het principe?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cs typeface="Times New Roman" pitchFamily="18"/>
            </a:endParaRPr>
          </a:p>
          <a:p>
            <a:pPr marL="171450" marR="0" lvl="0" indent="-171450" algn="just" defTabSz="914400" rtl="0" fontAlgn="auto" hangingPunct="1">
              <a:lnSpc>
                <a:spcPts val="1275"/>
              </a:lnSpc>
              <a:spcBef>
                <a:spcPts val="0"/>
              </a:spcBef>
              <a:spcAft>
                <a:spcPts val="0"/>
              </a:spcAft>
              <a:buSzPts val="1398"/>
              <a:buBlip>
                <a:blip r:embed="rId3"/>
              </a:buBlip>
              <a:tabLst>
                <a:tab pos="228600" algn="l"/>
                <a:tab pos="1620517" algn="l"/>
              </a:tabLst>
              <a:defRPr sz="1800" b="0" i="0" u="none" strike="noStrike" kern="0" cap="none" spc="0" baseline="0">
                <a:solidFill>
                  <a:srgbClr val="000000"/>
                </a:solidFill>
                <a:uFillTx/>
              </a:defRPr>
            </a:pPr>
            <a:r>
              <a:rPr lang="nl-NL" sz="1200" b="0" i="0" u="none" strike="noStrike" kern="1200" cap="none" spc="0" baseline="0" dirty="0">
                <a:solidFill>
                  <a:srgbClr val="FFFFFF"/>
                </a:solidFill>
                <a:uFillTx/>
                <a:latin typeface="Calibri" pitchFamily="34"/>
                <a:cs typeface="Times New Roman" pitchFamily="18"/>
              </a:rPr>
              <a:t>Voor en tijdens de verandering moet duidelijk zijn en blijven wat de toegevoegde waarde is voor onderwijs en onderzoek. Dit kan zowel direct als indirect zijn. Is dit onvoldoende helder, dan is het mogelijk dat andere veranderingen meer prioriteit krijgen.</a:t>
            </a:r>
          </a:p>
        </p:txBody>
      </p:sp>
      <p:sp>
        <p:nvSpPr>
          <p:cNvPr id="31" name="Vrije vorm: vorm 30">
            <a:extLst>
              <a:ext uri="{FF2B5EF4-FFF2-40B4-BE49-F238E27FC236}">
                <a16:creationId xmlns:a16="http://schemas.microsoft.com/office/drawing/2014/main" id="{E74C4313-9AFB-4FA6-A709-B232776ADB17}"/>
              </a:ext>
            </a:extLst>
          </p:cNvPr>
          <p:cNvSpPr/>
          <p:nvPr/>
        </p:nvSpPr>
        <p:spPr>
          <a:xfrm>
            <a:off x="61540" y="59993"/>
            <a:ext cx="12003995" cy="6694662"/>
          </a:xfrm>
          <a:custGeom>
            <a:avLst/>
            <a:gdLst>
              <a:gd name="connsiteX0" fmla="*/ 360000 w 12003995"/>
              <a:gd name="connsiteY0" fmla="*/ 0 h 6694662"/>
              <a:gd name="connsiteX1" fmla="*/ 658518 w 12003995"/>
              <a:gd name="connsiteY1" fmla="*/ 158721 h 6694662"/>
              <a:gd name="connsiteX2" fmla="*/ 659288 w 12003995"/>
              <a:gd name="connsiteY2" fmla="*/ 160140 h 6694662"/>
              <a:gd name="connsiteX3" fmla="*/ 12003995 w 12003995"/>
              <a:gd name="connsiteY3" fmla="*/ 160140 h 6694662"/>
              <a:gd name="connsiteX4" fmla="*/ 12003995 w 12003995"/>
              <a:gd name="connsiteY4" fmla="*/ 592140 h 6694662"/>
              <a:gd name="connsiteX5" fmla="*/ 4654393 w 12003995"/>
              <a:gd name="connsiteY5" fmla="*/ 592140 h 6694662"/>
              <a:gd name="connsiteX6" fmla="*/ 4654393 w 12003995"/>
              <a:gd name="connsiteY6" fmla="*/ 1515896 h 6694662"/>
              <a:gd name="connsiteX7" fmla="*/ 4709124 w 12003995"/>
              <a:gd name="connsiteY7" fmla="*/ 1515896 h 6694662"/>
              <a:gd name="connsiteX8" fmla="*/ 4709124 w 12003995"/>
              <a:gd name="connsiteY8" fmla="*/ 1415612 h 6694662"/>
              <a:gd name="connsiteX9" fmla="*/ 4908408 w 12003995"/>
              <a:gd name="connsiteY9" fmla="*/ 1616181 h 6694662"/>
              <a:gd name="connsiteX10" fmla="*/ 4709124 w 12003995"/>
              <a:gd name="connsiteY10" fmla="*/ 1816749 h 6694662"/>
              <a:gd name="connsiteX11" fmla="*/ 4709124 w 12003995"/>
              <a:gd name="connsiteY11" fmla="*/ 1716465 h 6694662"/>
              <a:gd name="connsiteX12" fmla="*/ 4654393 w 12003995"/>
              <a:gd name="connsiteY12" fmla="*/ 1716465 h 6694662"/>
              <a:gd name="connsiteX13" fmla="*/ 4654393 w 12003995"/>
              <a:gd name="connsiteY13" fmla="*/ 3570380 h 6694662"/>
              <a:gd name="connsiteX14" fmla="*/ 4709124 w 12003995"/>
              <a:gd name="connsiteY14" fmla="*/ 3570380 h 6694662"/>
              <a:gd name="connsiteX15" fmla="*/ 4709124 w 12003995"/>
              <a:gd name="connsiteY15" fmla="*/ 3470096 h 6694662"/>
              <a:gd name="connsiteX16" fmla="*/ 4908408 w 12003995"/>
              <a:gd name="connsiteY16" fmla="*/ 3670665 h 6694662"/>
              <a:gd name="connsiteX17" fmla="*/ 4709124 w 12003995"/>
              <a:gd name="connsiteY17" fmla="*/ 3871233 h 6694662"/>
              <a:gd name="connsiteX18" fmla="*/ 4709124 w 12003995"/>
              <a:gd name="connsiteY18" fmla="*/ 3770949 h 6694662"/>
              <a:gd name="connsiteX19" fmla="*/ 4654393 w 12003995"/>
              <a:gd name="connsiteY19" fmla="*/ 3770949 h 6694662"/>
              <a:gd name="connsiteX20" fmla="*/ 4654393 w 12003995"/>
              <a:gd name="connsiteY20" fmla="*/ 5624860 h 6694662"/>
              <a:gd name="connsiteX21" fmla="*/ 4709124 w 12003995"/>
              <a:gd name="connsiteY21" fmla="*/ 5624860 h 6694662"/>
              <a:gd name="connsiteX22" fmla="*/ 4709124 w 12003995"/>
              <a:gd name="connsiteY22" fmla="*/ 5524576 h 6694662"/>
              <a:gd name="connsiteX23" fmla="*/ 4908408 w 12003995"/>
              <a:gd name="connsiteY23" fmla="*/ 5725145 h 6694662"/>
              <a:gd name="connsiteX24" fmla="*/ 4709124 w 12003995"/>
              <a:gd name="connsiteY24" fmla="*/ 5925713 h 6694662"/>
              <a:gd name="connsiteX25" fmla="*/ 4709124 w 12003995"/>
              <a:gd name="connsiteY25" fmla="*/ 5825429 h 6694662"/>
              <a:gd name="connsiteX26" fmla="*/ 4654393 w 12003995"/>
              <a:gd name="connsiteY26" fmla="*/ 5825429 h 6694662"/>
              <a:gd name="connsiteX27" fmla="*/ 4654393 w 12003995"/>
              <a:gd name="connsiteY27" fmla="*/ 6694662 h 6694662"/>
              <a:gd name="connsiteX28" fmla="*/ 64921 w 12003995"/>
              <a:gd name="connsiteY28" fmla="*/ 6694662 h 6694662"/>
              <a:gd name="connsiteX29" fmla="*/ 64921 w 12003995"/>
              <a:gd name="connsiteY29" fmla="*/ 592140 h 6694662"/>
              <a:gd name="connsiteX30" fmla="*/ 64922 w 12003995"/>
              <a:gd name="connsiteY30" fmla="*/ 592140 h 6694662"/>
              <a:gd name="connsiteX31" fmla="*/ 64922 w 12003995"/>
              <a:gd name="connsiteY31" fmla="*/ 565449 h 6694662"/>
              <a:gd name="connsiteX32" fmla="*/ 61482 w 12003995"/>
              <a:gd name="connsiteY32" fmla="*/ 561280 h 6694662"/>
              <a:gd name="connsiteX33" fmla="*/ 0 w 12003995"/>
              <a:gd name="connsiteY33" fmla="*/ 360000 h 6694662"/>
              <a:gd name="connsiteX34" fmla="*/ 360000 w 12003995"/>
              <a:gd name="connsiteY34" fmla="*/ 0 h 669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003995" h="6694662">
                <a:moveTo>
                  <a:pt x="360000" y="0"/>
                </a:moveTo>
                <a:cubicBezTo>
                  <a:pt x="484264" y="0"/>
                  <a:pt x="593823" y="62960"/>
                  <a:pt x="658518" y="158721"/>
                </a:cubicBezTo>
                <a:lnTo>
                  <a:pt x="659288" y="160140"/>
                </a:lnTo>
                <a:lnTo>
                  <a:pt x="12003995" y="160140"/>
                </a:lnTo>
                <a:lnTo>
                  <a:pt x="12003995" y="592140"/>
                </a:lnTo>
                <a:lnTo>
                  <a:pt x="4654393" y="592140"/>
                </a:lnTo>
                <a:lnTo>
                  <a:pt x="4654393" y="1515896"/>
                </a:lnTo>
                <a:lnTo>
                  <a:pt x="4709124" y="1515896"/>
                </a:lnTo>
                <a:lnTo>
                  <a:pt x="4709124" y="1415612"/>
                </a:lnTo>
                <a:lnTo>
                  <a:pt x="4908408" y="1616181"/>
                </a:lnTo>
                <a:lnTo>
                  <a:pt x="4709124" y="1816749"/>
                </a:lnTo>
                <a:lnTo>
                  <a:pt x="4709124" y="1716465"/>
                </a:lnTo>
                <a:lnTo>
                  <a:pt x="4654393" y="1716465"/>
                </a:lnTo>
                <a:lnTo>
                  <a:pt x="4654393" y="3570380"/>
                </a:lnTo>
                <a:lnTo>
                  <a:pt x="4709124" y="3570380"/>
                </a:lnTo>
                <a:lnTo>
                  <a:pt x="4709124" y="3470096"/>
                </a:lnTo>
                <a:lnTo>
                  <a:pt x="4908408" y="3670665"/>
                </a:lnTo>
                <a:lnTo>
                  <a:pt x="4709124" y="3871233"/>
                </a:lnTo>
                <a:lnTo>
                  <a:pt x="4709124" y="3770949"/>
                </a:lnTo>
                <a:lnTo>
                  <a:pt x="4654393" y="3770949"/>
                </a:lnTo>
                <a:lnTo>
                  <a:pt x="4654393" y="5624860"/>
                </a:lnTo>
                <a:lnTo>
                  <a:pt x="4709124" y="5624860"/>
                </a:lnTo>
                <a:lnTo>
                  <a:pt x="4709124" y="5524576"/>
                </a:lnTo>
                <a:lnTo>
                  <a:pt x="4908408" y="5725145"/>
                </a:lnTo>
                <a:lnTo>
                  <a:pt x="4709124" y="5925713"/>
                </a:lnTo>
                <a:lnTo>
                  <a:pt x="4709124" y="5825429"/>
                </a:lnTo>
                <a:lnTo>
                  <a:pt x="4654393" y="5825429"/>
                </a:lnTo>
                <a:lnTo>
                  <a:pt x="4654393" y="6694662"/>
                </a:lnTo>
                <a:lnTo>
                  <a:pt x="64921" y="6694662"/>
                </a:lnTo>
                <a:lnTo>
                  <a:pt x="64921" y="592140"/>
                </a:lnTo>
                <a:lnTo>
                  <a:pt x="64922" y="592140"/>
                </a:lnTo>
                <a:lnTo>
                  <a:pt x="64922" y="565449"/>
                </a:lnTo>
                <a:lnTo>
                  <a:pt x="61482" y="561280"/>
                </a:lnTo>
                <a:cubicBezTo>
                  <a:pt x="22665" y="503824"/>
                  <a:pt x="0" y="434559"/>
                  <a:pt x="0" y="360000"/>
                </a:cubicBezTo>
                <a:cubicBezTo>
                  <a:pt x="0" y="161177"/>
                  <a:pt x="161177" y="0"/>
                  <a:pt x="360000" y="0"/>
                </a:cubicBezTo>
                <a:close/>
              </a:path>
            </a:pathLst>
          </a:custGeom>
          <a:gradFill>
            <a:gsLst>
              <a:gs pos="0">
                <a:srgbClr val="7A0000"/>
              </a:gs>
              <a:gs pos="100000">
                <a:srgbClr val="C00000"/>
              </a:gs>
            </a:gsLst>
            <a:lin ang="5400000"/>
          </a:gra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defRPr sz="1800" b="0" i="0" u="none" strike="noStrike" kern="0" cap="none" spc="0" baseline="0">
                <a:solidFill>
                  <a:srgbClr val="000000"/>
                </a:solidFill>
                <a:uFillTx/>
              </a:defRPr>
            </a:pPr>
            <a:endParaRPr lang="nl-NL" sz="1100" b="1" dirty="0">
              <a:solidFill>
                <a:srgbClr val="FFFFFF"/>
              </a:solidFill>
              <a:latin typeface="Calibri" pitchFamily="34"/>
              <a:cs typeface="Times New Roman" pitchFamily="18"/>
            </a:endParaRPr>
          </a:p>
          <a:p>
            <a:pPr algn="just">
              <a:defRPr sz="1800" b="0" i="0" u="none" strike="noStrike" kern="0" cap="none" spc="0" baseline="0">
                <a:solidFill>
                  <a:srgbClr val="000000"/>
                </a:solidFill>
                <a:uFillTx/>
              </a:defRPr>
            </a:pPr>
            <a:r>
              <a:rPr lang="nl-NL" sz="1100" b="1" dirty="0">
                <a:solidFill>
                  <a:srgbClr val="FFFFFF"/>
                </a:solidFill>
                <a:latin typeface="Calibri" pitchFamily="34"/>
                <a:cs typeface="Times New Roman" pitchFamily="18"/>
              </a:rPr>
              <a:t>                    </a:t>
            </a:r>
            <a:r>
              <a:rPr lang="nl-NL" sz="2000" b="1" dirty="0">
                <a:solidFill>
                  <a:srgbClr val="FFFFFF"/>
                </a:solidFill>
                <a:latin typeface="Calibri" pitchFamily="34"/>
                <a:cs typeface="Times New Roman" pitchFamily="18"/>
              </a:rPr>
              <a:t>PROCES EN ICT SLUITEN AAN BIJ HET AERES DOEL</a:t>
            </a:r>
          </a:p>
        </p:txBody>
      </p:sp>
      <p:pic>
        <p:nvPicPr>
          <p:cNvPr id="12" name="Afbeelding 9">
            <a:extLst>
              <a:ext uri="{FF2B5EF4-FFF2-40B4-BE49-F238E27FC236}">
                <a16:creationId xmlns:a16="http://schemas.microsoft.com/office/drawing/2014/main" id="{FC842754-8F5F-49B4-8E43-B6CCD7BF9FCB}"/>
              </a:ext>
            </a:extLst>
          </p:cNvPr>
          <p:cNvPicPr preferRelativeResize="0">
            <a:picLocks/>
          </p:cNvPicPr>
          <p:nvPr/>
        </p:nvPicPr>
        <p:blipFill>
          <a:blip r:embed="rId4"/>
          <a:srcRect t="3802"/>
          <a:stretch>
            <a:fillRect/>
          </a:stretch>
        </p:blipFill>
        <p:spPr>
          <a:xfrm>
            <a:off x="314133" y="4001656"/>
            <a:ext cx="4140000" cy="2520000"/>
          </a:xfrm>
          <a:prstGeom prst="rect">
            <a:avLst/>
          </a:prstGeom>
          <a:blipFill>
            <a:blip r:embed="rId5"/>
            <a:stretch>
              <a:fillRect/>
            </a:stretch>
          </a:blipFill>
          <a:ln w="38103" cap="sq">
            <a:solidFill>
              <a:srgbClr val="000000"/>
            </a:solidFill>
            <a:prstDash val="solid"/>
            <a:miter/>
          </a:ln>
          <a:effectLst/>
        </p:spPr>
      </p:pic>
      <p:sp>
        <p:nvSpPr>
          <p:cNvPr id="14" name="Ovaal 17">
            <a:extLst>
              <a:ext uri="{FF2B5EF4-FFF2-40B4-BE49-F238E27FC236}">
                <a16:creationId xmlns:a16="http://schemas.microsoft.com/office/drawing/2014/main" id="{68ED6646-EBA0-4665-B67A-2938F8D61E8E}"/>
              </a:ext>
            </a:extLst>
          </p:cNvPr>
          <p:cNvSpPr/>
          <p:nvPr/>
        </p:nvSpPr>
        <p:spPr>
          <a:xfrm>
            <a:off x="126461" y="142280"/>
            <a:ext cx="575998" cy="5759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3">
              <a:alphaModFix/>
            </a:blip>
            <a:stretch>
              <a:fillRect/>
            </a:stretch>
          </a:blipFill>
          <a:ln w="12701" cap="flat">
            <a:solidFill>
              <a:srgbClr val="C00000"/>
            </a:solidFill>
            <a:prstDash val="solid"/>
            <a:miter/>
          </a:ln>
          <a:scene3d>
            <a:camera prst="orthographicFront"/>
            <a:lightRig rig="threePt" dir="t"/>
          </a:scene3d>
          <a:sp3d>
            <a:bevelT w="381000" h="381000"/>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000" b="1" i="0" u="none" strike="noStrike" kern="1200" cap="none" spc="0" baseline="0">
                <a:solidFill>
                  <a:srgbClr val="FFFFFF"/>
                </a:solidFill>
                <a:effectLst>
                  <a:outerShdw dist="38096" dir="2700000">
                    <a:srgbClr val="000000"/>
                  </a:outerShdw>
                </a:effectLst>
                <a:uFillTx/>
                <a:latin typeface="Calibri"/>
              </a:rPr>
              <a:t>1</a:t>
            </a:r>
          </a:p>
        </p:txBody>
      </p:sp>
      <p:sp>
        <p:nvSpPr>
          <p:cNvPr id="13" name="Tekstvak 15">
            <a:extLst>
              <a:ext uri="{FF2B5EF4-FFF2-40B4-BE49-F238E27FC236}">
                <a16:creationId xmlns:a16="http://schemas.microsoft.com/office/drawing/2014/main" id="{D44FBACF-2285-4402-9547-D526E6526BA0}"/>
              </a:ext>
            </a:extLst>
          </p:cNvPr>
          <p:cNvSpPr txBox="1"/>
          <p:nvPr/>
        </p:nvSpPr>
        <p:spPr>
          <a:xfrm>
            <a:off x="185728" y="791325"/>
            <a:ext cx="4385651" cy="1477328"/>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betekent dit?</a:t>
            </a:r>
          </a:p>
          <a:p>
            <a:pPr algn="just"/>
            <a:r>
              <a:rPr lang="nl-NL" sz="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Voor </a:t>
            </a:r>
            <a:r>
              <a:rPr lang="nl-NL" sz="1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Aeres</a:t>
            </a:r>
            <a:r>
              <a:rPr lang="nl-NL" sz="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nl-NL"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staan onderwijs, onderzoek en </a:t>
            </a:r>
            <a:r>
              <a:rPr lang="nl-NL" sz="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een goede bedrijfsvoering </a:t>
            </a:r>
            <a:r>
              <a:rPr lang="nl-NL"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centraal. De verandering ondersteunt de bedoeling van het onderwijs, waar ook het verbeteren van de efficiëntie</a:t>
            </a:r>
            <a:r>
              <a:rPr lang="nl-NL" sz="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veiligheid van gegevens, beschikbaarheid en procesverbetering toebehoort. </a:t>
            </a:r>
            <a:r>
              <a:rPr lang="nl-NL"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 processen en ICT sluiten daarmee aan bij de organisatie doelen van </a:t>
            </a:r>
            <a:r>
              <a:rPr lang="nl-NL" sz="1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Aeres</a:t>
            </a:r>
            <a:r>
              <a:rPr lang="nl-NL"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31567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42">
            <a:extLst>
              <a:ext uri="{FF2B5EF4-FFF2-40B4-BE49-F238E27FC236}">
                <a16:creationId xmlns:a16="http://schemas.microsoft.com/office/drawing/2014/main" id="{3629EC09-27DC-4F71-AF70-DD5434C6DFD6}"/>
              </a:ext>
            </a:extLst>
          </p:cNvPr>
          <p:cNvSpPr/>
          <p:nvPr/>
        </p:nvSpPr>
        <p:spPr>
          <a:xfrm>
            <a:off x="4780855" y="481561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6" name="Rechthoek 39">
            <a:extLst>
              <a:ext uri="{FF2B5EF4-FFF2-40B4-BE49-F238E27FC236}">
                <a16:creationId xmlns:a16="http://schemas.microsoft.com/office/drawing/2014/main" id="{447BA338-23AF-4B66-987B-61688191CE21}"/>
              </a:ext>
            </a:extLst>
          </p:cNvPr>
          <p:cNvSpPr/>
          <p:nvPr/>
        </p:nvSpPr>
        <p:spPr>
          <a:xfrm>
            <a:off x="4780855" y="276113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9" name="Rechthoek 26">
            <a:extLst>
              <a:ext uri="{FF2B5EF4-FFF2-40B4-BE49-F238E27FC236}">
                <a16:creationId xmlns:a16="http://schemas.microsoft.com/office/drawing/2014/main" id="{A7451C26-2918-4EBF-9FDA-A4E8E33AC401}"/>
              </a:ext>
            </a:extLst>
          </p:cNvPr>
          <p:cNvSpPr/>
          <p:nvPr/>
        </p:nvSpPr>
        <p:spPr>
          <a:xfrm>
            <a:off x="4780855" y="706655"/>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600" b="1" i="0" u="none" strike="noStrike" kern="1200" cap="none" spc="0" baseline="0">
              <a:solidFill>
                <a:srgbClr val="FFFFFF"/>
              </a:solidFill>
              <a:uFillTx/>
              <a:latin typeface="Calibri" pitchFamily="34"/>
              <a:cs typeface="Times New Roman" pitchFamily="18"/>
            </a:endParaRPr>
          </a:p>
        </p:txBody>
      </p:sp>
      <p:sp>
        <p:nvSpPr>
          <p:cNvPr id="10" name="Tekstvak 36">
            <a:extLst>
              <a:ext uri="{FF2B5EF4-FFF2-40B4-BE49-F238E27FC236}">
                <a16:creationId xmlns:a16="http://schemas.microsoft.com/office/drawing/2014/main" id="{CF29C903-CFB6-4855-A5F4-A90920D2FCCD}"/>
              </a:ext>
            </a:extLst>
          </p:cNvPr>
          <p:cNvSpPr txBox="1"/>
          <p:nvPr/>
        </p:nvSpPr>
        <p:spPr>
          <a:xfrm>
            <a:off x="4902202" y="791325"/>
            <a:ext cx="7092000" cy="969496"/>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is de toegevoegde waarde?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ea typeface="Calibri" pitchFamily="34"/>
              <a:cs typeface="Times New Roman" pitchFamily="18"/>
            </a:endParaRPr>
          </a:p>
          <a:p>
            <a:r>
              <a:rPr lang="nl-NL" sz="1200" dirty="0">
                <a:solidFill>
                  <a:srgbClr val="FFFFFF"/>
                </a:solidFill>
                <a:latin typeface="Calibri" pitchFamily="34"/>
                <a:cs typeface="Times New Roman" pitchFamily="18"/>
              </a:rPr>
              <a:t>We realiseren alleen zaken waarvan we weten dat de resultaten opwegen tegen de totale kosten. Met de kosten-baten analyse maken we de juiste keuzes voor de organisatie, in het onderwijs, onderzoek en bedrijfsvoering.</a:t>
            </a:r>
          </a:p>
        </p:txBody>
      </p:sp>
      <p:sp>
        <p:nvSpPr>
          <p:cNvPr id="4" name="Tekstvak 43">
            <a:extLst>
              <a:ext uri="{FF2B5EF4-FFF2-40B4-BE49-F238E27FC236}">
                <a16:creationId xmlns:a16="http://schemas.microsoft.com/office/drawing/2014/main" id="{6390EF7F-6B82-45AE-BA08-84B50187771C}"/>
              </a:ext>
            </a:extLst>
          </p:cNvPr>
          <p:cNvSpPr txBox="1"/>
          <p:nvPr/>
        </p:nvSpPr>
        <p:spPr>
          <a:xfrm>
            <a:off x="4902202" y="4900289"/>
            <a:ext cx="7092000" cy="915635"/>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Hoe pas je het goed toe?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chemeClr val="bg1"/>
              </a:solidFill>
              <a:uFillTx/>
              <a:latin typeface="Calibri" pitchFamily="34"/>
              <a:ea typeface="Calibri" pitchFamily="34"/>
              <a:cs typeface="Times New Roman" pitchFamily="18"/>
            </a:endParaRP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rgbClr val="FFFFFF"/>
                </a:solidFill>
                <a:latin typeface="Calibri" pitchFamily="34"/>
                <a:cs typeface="Times New Roman" pitchFamily="18"/>
              </a:rPr>
              <a:t>Maak een kosten-baten analyse bij het begin van het traject als onderdeel van het verandervoorstel en houd deze gedurende de verandering actueel.</a:t>
            </a: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rgbClr val="FFFFFF"/>
                </a:solidFill>
                <a:latin typeface="Calibri" pitchFamily="34"/>
                <a:cs typeface="Times New Roman" pitchFamily="18"/>
              </a:rPr>
              <a:t>De ICT afdeling kan helpen met het inzichtelijk maken van bepaalde kosten en baten.</a:t>
            </a:r>
          </a:p>
        </p:txBody>
      </p:sp>
      <p:sp>
        <p:nvSpPr>
          <p:cNvPr id="7" name="Tekstvak 40">
            <a:extLst>
              <a:ext uri="{FF2B5EF4-FFF2-40B4-BE49-F238E27FC236}">
                <a16:creationId xmlns:a16="http://schemas.microsoft.com/office/drawing/2014/main" id="{2178474E-EB79-4A40-BA7D-58C0E5848F5F}"/>
              </a:ext>
            </a:extLst>
          </p:cNvPr>
          <p:cNvSpPr txBox="1"/>
          <p:nvPr/>
        </p:nvSpPr>
        <p:spPr>
          <a:xfrm>
            <a:off x="4902202" y="2845809"/>
            <a:ext cx="7092000" cy="933589"/>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a:solidFill>
                  <a:srgbClr val="FFFFFF"/>
                </a:solidFill>
                <a:uFillTx/>
                <a:latin typeface="Calibri" pitchFamily="34"/>
                <a:cs typeface="Times New Roman" pitchFamily="18"/>
              </a:rPr>
              <a:t>Hoe toetsen we het principe?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a:solidFill>
                <a:srgbClr val="FFFFFF"/>
              </a:solidFill>
              <a:uFillTx/>
              <a:latin typeface="Calibri" pitchFamily="34"/>
              <a:cs typeface="Times New Roman" pitchFamily="18"/>
            </a:endParaRP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a:solidFill>
                  <a:srgbClr val="FFFFFF"/>
                </a:solidFill>
                <a:latin typeface="Calibri" pitchFamily="34"/>
                <a:cs typeface="Times New Roman" pitchFamily="18"/>
              </a:rPr>
              <a:t>De kosten-baten analyse moet met aandacht zijn uitgewerkt. Zorg dat er voldoende helder wordt vermeld wat de baten zijn voor het onderwijs, onderzoek en/of bedrijfsvoering.</a:t>
            </a:r>
          </a:p>
          <a:p>
            <a:pPr marL="171450" indent="-171450" algn="just">
              <a:buSzPts val="1398"/>
              <a:buBlip>
                <a:blip r:embed="rId3"/>
              </a:buBlip>
              <a:defRPr sz="1800" b="0" i="0" u="none" strike="noStrike" kern="0" cap="none" spc="0" baseline="0">
                <a:solidFill>
                  <a:srgbClr val="000000"/>
                </a:solidFill>
                <a:uFillTx/>
              </a:defRPr>
            </a:pPr>
            <a:r>
              <a:rPr lang="nl-NL" sz="1200">
                <a:solidFill>
                  <a:srgbClr val="FFFFFF"/>
                </a:solidFill>
                <a:latin typeface="Calibri" pitchFamily="34"/>
                <a:cs typeface="Times New Roman" pitchFamily="18"/>
              </a:rPr>
              <a:t>In de kosten-baten analyse is rekening gehouden met de risico’s, het aspect van duurzaamheid en de TCO.</a:t>
            </a:r>
          </a:p>
        </p:txBody>
      </p:sp>
      <p:sp>
        <p:nvSpPr>
          <p:cNvPr id="31" name="Vrije vorm: vorm 30">
            <a:extLst>
              <a:ext uri="{FF2B5EF4-FFF2-40B4-BE49-F238E27FC236}">
                <a16:creationId xmlns:a16="http://schemas.microsoft.com/office/drawing/2014/main" id="{E74C4313-9AFB-4FA6-A709-B232776ADB17}"/>
              </a:ext>
            </a:extLst>
          </p:cNvPr>
          <p:cNvSpPr/>
          <p:nvPr/>
        </p:nvSpPr>
        <p:spPr>
          <a:xfrm>
            <a:off x="61540" y="59993"/>
            <a:ext cx="12003995" cy="6694662"/>
          </a:xfrm>
          <a:custGeom>
            <a:avLst/>
            <a:gdLst>
              <a:gd name="connsiteX0" fmla="*/ 360000 w 12003995"/>
              <a:gd name="connsiteY0" fmla="*/ 0 h 6694662"/>
              <a:gd name="connsiteX1" fmla="*/ 658518 w 12003995"/>
              <a:gd name="connsiteY1" fmla="*/ 158721 h 6694662"/>
              <a:gd name="connsiteX2" fmla="*/ 659288 w 12003995"/>
              <a:gd name="connsiteY2" fmla="*/ 160140 h 6694662"/>
              <a:gd name="connsiteX3" fmla="*/ 12003995 w 12003995"/>
              <a:gd name="connsiteY3" fmla="*/ 160140 h 6694662"/>
              <a:gd name="connsiteX4" fmla="*/ 12003995 w 12003995"/>
              <a:gd name="connsiteY4" fmla="*/ 592140 h 6694662"/>
              <a:gd name="connsiteX5" fmla="*/ 4654393 w 12003995"/>
              <a:gd name="connsiteY5" fmla="*/ 592140 h 6694662"/>
              <a:gd name="connsiteX6" fmla="*/ 4654393 w 12003995"/>
              <a:gd name="connsiteY6" fmla="*/ 1515896 h 6694662"/>
              <a:gd name="connsiteX7" fmla="*/ 4709124 w 12003995"/>
              <a:gd name="connsiteY7" fmla="*/ 1515896 h 6694662"/>
              <a:gd name="connsiteX8" fmla="*/ 4709124 w 12003995"/>
              <a:gd name="connsiteY8" fmla="*/ 1415612 h 6694662"/>
              <a:gd name="connsiteX9" fmla="*/ 4908408 w 12003995"/>
              <a:gd name="connsiteY9" fmla="*/ 1616181 h 6694662"/>
              <a:gd name="connsiteX10" fmla="*/ 4709124 w 12003995"/>
              <a:gd name="connsiteY10" fmla="*/ 1816749 h 6694662"/>
              <a:gd name="connsiteX11" fmla="*/ 4709124 w 12003995"/>
              <a:gd name="connsiteY11" fmla="*/ 1716465 h 6694662"/>
              <a:gd name="connsiteX12" fmla="*/ 4654393 w 12003995"/>
              <a:gd name="connsiteY12" fmla="*/ 1716465 h 6694662"/>
              <a:gd name="connsiteX13" fmla="*/ 4654393 w 12003995"/>
              <a:gd name="connsiteY13" fmla="*/ 3570380 h 6694662"/>
              <a:gd name="connsiteX14" fmla="*/ 4709124 w 12003995"/>
              <a:gd name="connsiteY14" fmla="*/ 3570380 h 6694662"/>
              <a:gd name="connsiteX15" fmla="*/ 4709124 w 12003995"/>
              <a:gd name="connsiteY15" fmla="*/ 3470096 h 6694662"/>
              <a:gd name="connsiteX16" fmla="*/ 4908408 w 12003995"/>
              <a:gd name="connsiteY16" fmla="*/ 3670665 h 6694662"/>
              <a:gd name="connsiteX17" fmla="*/ 4709124 w 12003995"/>
              <a:gd name="connsiteY17" fmla="*/ 3871233 h 6694662"/>
              <a:gd name="connsiteX18" fmla="*/ 4709124 w 12003995"/>
              <a:gd name="connsiteY18" fmla="*/ 3770949 h 6694662"/>
              <a:gd name="connsiteX19" fmla="*/ 4654393 w 12003995"/>
              <a:gd name="connsiteY19" fmla="*/ 3770949 h 6694662"/>
              <a:gd name="connsiteX20" fmla="*/ 4654393 w 12003995"/>
              <a:gd name="connsiteY20" fmla="*/ 5624860 h 6694662"/>
              <a:gd name="connsiteX21" fmla="*/ 4709124 w 12003995"/>
              <a:gd name="connsiteY21" fmla="*/ 5624860 h 6694662"/>
              <a:gd name="connsiteX22" fmla="*/ 4709124 w 12003995"/>
              <a:gd name="connsiteY22" fmla="*/ 5524576 h 6694662"/>
              <a:gd name="connsiteX23" fmla="*/ 4908408 w 12003995"/>
              <a:gd name="connsiteY23" fmla="*/ 5725145 h 6694662"/>
              <a:gd name="connsiteX24" fmla="*/ 4709124 w 12003995"/>
              <a:gd name="connsiteY24" fmla="*/ 5925713 h 6694662"/>
              <a:gd name="connsiteX25" fmla="*/ 4709124 w 12003995"/>
              <a:gd name="connsiteY25" fmla="*/ 5825429 h 6694662"/>
              <a:gd name="connsiteX26" fmla="*/ 4654393 w 12003995"/>
              <a:gd name="connsiteY26" fmla="*/ 5825429 h 6694662"/>
              <a:gd name="connsiteX27" fmla="*/ 4654393 w 12003995"/>
              <a:gd name="connsiteY27" fmla="*/ 6694662 h 6694662"/>
              <a:gd name="connsiteX28" fmla="*/ 64921 w 12003995"/>
              <a:gd name="connsiteY28" fmla="*/ 6694662 h 6694662"/>
              <a:gd name="connsiteX29" fmla="*/ 64921 w 12003995"/>
              <a:gd name="connsiteY29" fmla="*/ 592140 h 6694662"/>
              <a:gd name="connsiteX30" fmla="*/ 64922 w 12003995"/>
              <a:gd name="connsiteY30" fmla="*/ 592140 h 6694662"/>
              <a:gd name="connsiteX31" fmla="*/ 64922 w 12003995"/>
              <a:gd name="connsiteY31" fmla="*/ 565449 h 6694662"/>
              <a:gd name="connsiteX32" fmla="*/ 61482 w 12003995"/>
              <a:gd name="connsiteY32" fmla="*/ 561280 h 6694662"/>
              <a:gd name="connsiteX33" fmla="*/ 0 w 12003995"/>
              <a:gd name="connsiteY33" fmla="*/ 360000 h 6694662"/>
              <a:gd name="connsiteX34" fmla="*/ 360000 w 12003995"/>
              <a:gd name="connsiteY34" fmla="*/ 0 h 669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003995" h="6694662">
                <a:moveTo>
                  <a:pt x="360000" y="0"/>
                </a:moveTo>
                <a:cubicBezTo>
                  <a:pt x="484264" y="0"/>
                  <a:pt x="593823" y="62960"/>
                  <a:pt x="658518" y="158721"/>
                </a:cubicBezTo>
                <a:lnTo>
                  <a:pt x="659288" y="160140"/>
                </a:lnTo>
                <a:lnTo>
                  <a:pt x="12003995" y="160140"/>
                </a:lnTo>
                <a:lnTo>
                  <a:pt x="12003995" y="592140"/>
                </a:lnTo>
                <a:lnTo>
                  <a:pt x="4654393" y="592140"/>
                </a:lnTo>
                <a:lnTo>
                  <a:pt x="4654393" y="1515896"/>
                </a:lnTo>
                <a:lnTo>
                  <a:pt x="4709124" y="1515896"/>
                </a:lnTo>
                <a:lnTo>
                  <a:pt x="4709124" y="1415612"/>
                </a:lnTo>
                <a:lnTo>
                  <a:pt x="4908408" y="1616181"/>
                </a:lnTo>
                <a:lnTo>
                  <a:pt x="4709124" y="1816749"/>
                </a:lnTo>
                <a:lnTo>
                  <a:pt x="4709124" y="1716465"/>
                </a:lnTo>
                <a:lnTo>
                  <a:pt x="4654393" y="1716465"/>
                </a:lnTo>
                <a:lnTo>
                  <a:pt x="4654393" y="3570380"/>
                </a:lnTo>
                <a:lnTo>
                  <a:pt x="4709124" y="3570380"/>
                </a:lnTo>
                <a:lnTo>
                  <a:pt x="4709124" y="3470096"/>
                </a:lnTo>
                <a:lnTo>
                  <a:pt x="4908408" y="3670665"/>
                </a:lnTo>
                <a:lnTo>
                  <a:pt x="4709124" y="3871233"/>
                </a:lnTo>
                <a:lnTo>
                  <a:pt x="4709124" y="3770949"/>
                </a:lnTo>
                <a:lnTo>
                  <a:pt x="4654393" y="3770949"/>
                </a:lnTo>
                <a:lnTo>
                  <a:pt x="4654393" y="5624860"/>
                </a:lnTo>
                <a:lnTo>
                  <a:pt x="4709124" y="5624860"/>
                </a:lnTo>
                <a:lnTo>
                  <a:pt x="4709124" y="5524576"/>
                </a:lnTo>
                <a:lnTo>
                  <a:pt x="4908408" y="5725145"/>
                </a:lnTo>
                <a:lnTo>
                  <a:pt x="4709124" y="5925713"/>
                </a:lnTo>
                <a:lnTo>
                  <a:pt x="4709124" y="5825429"/>
                </a:lnTo>
                <a:lnTo>
                  <a:pt x="4654393" y="5825429"/>
                </a:lnTo>
                <a:lnTo>
                  <a:pt x="4654393" y="6694662"/>
                </a:lnTo>
                <a:lnTo>
                  <a:pt x="64921" y="6694662"/>
                </a:lnTo>
                <a:lnTo>
                  <a:pt x="64921" y="592140"/>
                </a:lnTo>
                <a:lnTo>
                  <a:pt x="64922" y="592140"/>
                </a:lnTo>
                <a:lnTo>
                  <a:pt x="64922" y="565449"/>
                </a:lnTo>
                <a:lnTo>
                  <a:pt x="61482" y="561280"/>
                </a:lnTo>
                <a:cubicBezTo>
                  <a:pt x="22665" y="503824"/>
                  <a:pt x="0" y="434559"/>
                  <a:pt x="0" y="360000"/>
                </a:cubicBezTo>
                <a:cubicBezTo>
                  <a:pt x="0" y="161177"/>
                  <a:pt x="161177" y="0"/>
                  <a:pt x="360000" y="0"/>
                </a:cubicBezTo>
                <a:close/>
              </a:path>
            </a:pathLst>
          </a:custGeom>
          <a:gradFill>
            <a:gsLst>
              <a:gs pos="0">
                <a:srgbClr val="7A0000"/>
              </a:gs>
              <a:gs pos="100000">
                <a:srgbClr val="C00000"/>
              </a:gs>
            </a:gsLst>
            <a:lin ang="5400000"/>
          </a:gra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defRPr sz="1800" b="0" i="0" u="none" strike="noStrike" kern="0" cap="none" spc="0" baseline="0">
                <a:solidFill>
                  <a:srgbClr val="000000"/>
                </a:solidFill>
                <a:uFillTx/>
              </a:defRPr>
            </a:pPr>
            <a:endParaRPr lang="nl-NL" sz="1100" b="1">
              <a:solidFill>
                <a:srgbClr val="FFFFFF"/>
              </a:solidFill>
              <a:latin typeface="Calibri" pitchFamily="34"/>
              <a:cs typeface="Times New Roman" pitchFamily="18"/>
            </a:endParaRPr>
          </a:p>
          <a:p>
            <a:pPr algn="just">
              <a:defRPr sz="1800" b="0" i="0" u="none" strike="noStrike" kern="0" cap="none" spc="0" baseline="0">
                <a:solidFill>
                  <a:srgbClr val="000000"/>
                </a:solidFill>
                <a:uFillTx/>
              </a:defRPr>
            </a:pPr>
            <a:r>
              <a:rPr lang="nl-NL" sz="1100" b="1">
                <a:solidFill>
                  <a:srgbClr val="FFFFFF"/>
                </a:solidFill>
                <a:latin typeface="Calibri" pitchFamily="34"/>
                <a:cs typeface="Times New Roman" pitchFamily="18"/>
              </a:rPr>
              <a:t>                    </a:t>
            </a:r>
            <a:r>
              <a:rPr lang="nl-NL" sz="2000" b="1">
                <a:solidFill>
                  <a:srgbClr val="FFFFFF"/>
                </a:solidFill>
                <a:latin typeface="Calibri" pitchFamily="34"/>
                <a:cs typeface="Times New Roman" pitchFamily="18"/>
              </a:rPr>
              <a:t>WE BESLUITEN OP BASIS VAN EEN KOSTEN-BATEN ANALYSE</a:t>
            </a:r>
          </a:p>
        </p:txBody>
      </p:sp>
      <p:sp>
        <p:nvSpPr>
          <p:cNvPr id="14" name="Ovaal 17">
            <a:extLst>
              <a:ext uri="{FF2B5EF4-FFF2-40B4-BE49-F238E27FC236}">
                <a16:creationId xmlns:a16="http://schemas.microsoft.com/office/drawing/2014/main" id="{68ED6646-EBA0-4665-B67A-2938F8D61E8E}"/>
              </a:ext>
            </a:extLst>
          </p:cNvPr>
          <p:cNvSpPr/>
          <p:nvPr/>
        </p:nvSpPr>
        <p:spPr>
          <a:xfrm>
            <a:off x="126461" y="142280"/>
            <a:ext cx="575998" cy="5759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3">
              <a:alphaModFix/>
            </a:blip>
            <a:stretch>
              <a:fillRect/>
            </a:stretch>
          </a:blipFill>
          <a:ln w="12701" cap="flat">
            <a:solidFill>
              <a:srgbClr val="C00000"/>
            </a:solidFill>
            <a:prstDash val="solid"/>
            <a:miter/>
          </a:ln>
          <a:scene3d>
            <a:camera prst="orthographicFront"/>
            <a:lightRig rig="threePt" dir="t"/>
          </a:scene3d>
          <a:sp3d>
            <a:bevelT w="381000" h="381000"/>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000" b="1" i="0" u="none" strike="noStrike" kern="1200" cap="none" spc="0" baseline="0">
                <a:solidFill>
                  <a:srgbClr val="FFFFFF"/>
                </a:solidFill>
                <a:effectLst>
                  <a:outerShdw dist="38096" dir="2700000">
                    <a:srgbClr val="000000"/>
                  </a:outerShdw>
                </a:effectLst>
                <a:uFillTx/>
                <a:latin typeface="Calibri"/>
              </a:rPr>
              <a:t>2</a:t>
            </a:r>
          </a:p>
        </p:txBody>
      </p:sp>
      <p:sp>
        <p:nvSpPr>
          <p:cNvPr id="13" name="Tekstvak 15">
            <a:extLst>
              <a:ext uri="{FF2B5EF4-FFF2-40B4-BE49-F238E27FC236}">
                <a16:creationId xmlns:a16="http://schemas.microsoft.com/office/drawing/2014/main" id="{D44FBACF-2285-4402-9547-D526E6526BA0}"/>
              </a:ext>
            </a:extLst>
          </p:cNvPr>
          <p:cNvSpPr txBox="1"/>
          <p:nvPr/>
        </p:nvSpPr>
        <p:spPr>
          <a:xfrm>
            <a:off x="185728" y="791325"/>
            <a:ext cx="4385651" cy="2123658"/>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betekent dit?</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dirty="0">
                <a:solidFill>
                  <a:schemeClr val="bg1"/>
                </a:solidFill>
                <a:effectLst/>
                <a:ea typeface="Calibri" panose="020F0502020204030204" pitchFamily="34" charset="0"/>
              </a:rPr>
              <a:t>De verandering moet een meerwaarde opleveren voor de kwaliteit van het onderwijs, onderzoek of bedrijfsvoering. </a:t>
            </a:r>
            <a:r>
              <a:rPr kumimoji="0" lang="nl-NL" sz="1200" b="0" i="0" u="none" strike="noStrike" kern="0" cap="none" spc="0" normalizeH="0" baseline="0" noProof="0" dirty="0">
                <a:ln>
                  <a:noFill/>
                </a:ln>
                <a:solidFill>
                  <a:prstClr val="white"/>
                </a:solidFill>
                <a:effectLst/>
                <a:uLnTx/>
                <a:uFillTx/>
                <a:latin typeface="Calibri" panose="020F0502020204030204"/>
                <a:ea typeface="Calibri" panose="020F0502020204030204" pitchFamily="34" charset="0"/>
                <a:cs typeface="+mn-cs"/>
              </a:rPr>
              <a:t>De kosten-baten analyse geeft een goede basis om ja of nee te zeggen tegen een verandering en deze te prioriteren ten opzichte van andere veranderingen</a:t>
            </a:r>
            <a:r>
              <a:rPr kumimoji="0" lang="nl-NL" sz="1200" b="0" i="0" u="none" strike="noStrike" kern="1200" cap="none" spc="0" normalizeH="0" baseline="0" noProof="0" dirty="0">
                <a:ln>
                  <a:noFill/>
                </a:ln>
                <a:solidFill>
                  <a:srgbClr val="FFFFFF"/>
                </a:solidFill>
                <a:effectLst/>
                <a:uLnTx/>
                <a:uFillTx/>
                <a:latin typeface="Calibri" panose="020F0502020204030204"/>
                <a:ea typeface="Calibri" pitchFamily="34"/>
                <a:cs typeface="Times New Roman" pitchFamily="18"/>
              </a:rPr>
              <a:t>. </a:t>
            </a:r>
          </a:p>
          <a:p>
            <a:pPr marL="0" marR="0" lvl="0" indent="0" algn="just"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nl-NL" sz="300" dirty="0">
              <a:solidFill>
                <a:srgbClr val="FFFFFF"/>
              </a:solidFill>
              <a:latin typeface="Calibri" panose="020F0502020204030204"/>
              <a:ea typeface="Calibri" pitchFamily="34"/>
              <a:cs typeface="Times New Roman" pitchFamily="18"/>
            </a:endParaRPr>
          </a:p>
          <a:p>
            <a:pPr marL="0" marR="0" lvl="0" indent="0" algn="just"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nl-NL" sz="1200" dirty="0">
                <a:solidFill>
                  <a:schemeClr val="bg1"/>
                </a:solidFill>
                <a:effectLst/>
                <a:ea typeface="Calibri" panose="020F0502020204030204" pitchFamily="34" charset="0"/>
              </a:rPr>
              <a:t>We kijken naar de ‘</a:t>
            </a:r>
            <a:r>
              <a:rPr lang="nl-NL" sz="1200" i="1" dirty="0" err="1">
                <a:solidFill>
                  <a:schemeClr val="bg1"/>
                </a:solidFill>
                <a:effectLst/>
                <a:ea typeface="Calibri" panose="020F0502020204030204" pitchFamily="34" charset="0"/>
              </a:rPr>
              <a:t>total</a:t>
            </a:r>
            <a:r>
              <a:rPr lang="nl-NL" sz="1200" i="1" dirty="0">
                <a:solidFill>
                  <a:schemeClr val="bg1"/>
                </a:solidFill>
                <a:effectLst/>
                <a:ea typeface="Calibri" panose="020F0502020204030204" pitchFamily="34" charset="0"/>
              </a:rPr>
              <a:t> </a:t>
            </a:r>
            <a:r>
              <a:rPr lang="nl-NL" sz="1200" i="1" dirty="0" err="1">
                <a:solidFill>
                  <a:schemeClr val="bg1"/>
                </a:solidFill>
                <a:effectLst/>
                <a:ea typeface="Calibri" panose="020F0502020204030204" pitchFamily="34" charset="0"/>
              </a:rPr>
              <a:t>cost</a:t>
            </a:r>
            <a:r>
              <a:rPr lang="nl-NL" sz="1200" i="1" dirty="0">
                <a:solidFill>
                  <a:schemeClr val="bg1"/>
                </a:solidFill>
                <a:effectLst/>
                <a:ea typeface="Calibri" panose="020F0502020204030204" pitchFamily="34" charset="0"/>
              </a:rPr>
              <a:t> of </a:t>
            </a:r>
            <a:r>
              <a:rPr lang="nl-NL" sz="1200" i="1" dirty="0" err="1">
                <a:solidFill>
                  <a:schemeClr val="bg1"/>
                </a:solidFill>
                <a:effectLst/>
                <a:ea typeface="Calibri" panose="020F0502020204030204" pitchFamily="34" charset="0"/>
              </a:rPr>
              <a:t>ownership</a:t>
            </a:r>
            <a:r>
              <a:rPr lang="nl-NL" sz="1200" i="1" dirty="0">
                <a:solidFill>
                  <a:schemeClr val="bg1"/>
                </a:solidFill>
                <a:ea typeface="Calibri" panose="020F0502020204030204" pitchFamily="34" charset="0"/>
              </a:rPr>
              <a:t>’</a:t>
            </a:r>
            <a:r>
              <a:rPr lang="nl-NL" sz="1200" i="1" dirty="0">
                <a:solidFill>
                  <a:schemeClr val="bg1"/>
                </a:solidFill>
                <a:effectLst/>
                <a:ea typeface="Calibri" panose="020F0502020204030204" pitchFamily="34" charset="0"/>
              </a:rPr>
              <a:t> (TCO). </a:t>
            </a:r>
            <a:r>
              <a:rPr lang="nl-NL" sz="1200" dirty="0">
                <a:solidFill>
                  <a:schemeClr val="bg1"/>
                </a:solidFill>
                <a:effectLst/>
                <a:ea typeface="Calibri" panose="020F0502020204030204" pitchFamily="34" charset="0"/>
              </a:rPr>
              <a:t>Dit betekent naast de projectkosten kijken naar alle kosten die gemaakt worden gedurende de levensduur van de geïmplementeerde oplossing (beheer).</a:t>
            </a:r>
            <a:endParaRPr kumimoji="0" lang="nl-NL" sz="1200" b="0" i="0" u="none" strike="noStrike" kern="1200" cap="none" spc="0" normalizeH="0" baseline="0" noProof="0" dirty="0">
              <a:ln>
                <a:noFill/>
              </a:ln>
              <a:solidFill>
                <a:srgbClr val="FFFFFF"/>
              </a:solidFill>
              <a:effectLst/>
              <a:uLnTx/>
              <a:uFillTx/>
              <a:latin typeface="Calibri" panose="020F0502020204030204"/>
              <a:ea typeface="Calibri" pitchFamily="34"/>
              <a:cs typeface="Times New Roman" pitchFamily="18"/>
            </a:endParaRPr>
          </a:p>
        </p:txBody>
      </p:sp>
      <p:pic>
        <p:nvPicPr>
          <p:cNvPr id="15" name="Afbeelding 14" descr="Afbeelding met tekst, illustratie&#10;&#10;Automatisch gegenereerde beschrijving">
            <a:extLst>
              <a:ext uri="{FF2B5EF4-FFF2-40B4-BE49-F238E27FC236}">
                <a16:creationId xmlns:a16="http://schemas.microsoft.com/office/drawing/2014/main" id="{6DAF1735-B70F-455D-A100-689F8AB2EB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133" y="4004008"/>
            <a:ext cx="4139184" cy="2517648"/>
          </a:xfrm>
          <a:prstGeom prst="rect">
            <a:avLst/>
          </a:prstGeom>
          <a:blipFill>
            <a:blip r:embed="rId4"/>
            <a:stretch>
              <a:fillRect/>
            </a:stretch>
          </a:blipFill>
          <a:ln w="38103" cap="sq">
            <a:solidFill>
              <a:srgbClr val="000000"/>
            </a:solidFill>
            <a:prstDash val="solid"/>
            <a:miter/>
          </a:ln>
          <a:effectLst/>
        </p:spPr>
      </p:pic>
    </p:spTree>
    <p:extLst>
      <p:ext uri="{BB962C8B-B14F-4D97-AF65-F5344CB8AC3E}">
        <p14:creationId xmlns:p14="http://schemas.microsoft.com/office/powerpoint/2010/main" val="1618695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42">
            <a:extLst>
              <a:ext uri="{FF2B5EF4-FFF2-40B4-BE49-F238E27FC236}">
                <a16:creationId xmlns:a16="http://schemas.microsoft.com/office/drawing/2014/main" id="{3629EC09-27DC-4F71-AF70-DD5434C6DFD6}"/>
              </a:ext>
            </a:extLst>
          </p:cNvPr>
          <p:cNvSpPr/>
          <p:nvPr/>
        </p:nvSpPr>
        <p:spPr>
          <a:xfrm>
            <a:off x="4780855" y="481561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6" name="Rechthoek 39">
            <a:extLst>
              <a:ext uri="{FF2B5EF4-FFF2-40B4-BE49-F238E27FC236}">
                <a16:creationId xmlns:a16="http://schemas.microsoft.com/office/drawing/2014/main" id="{447BA338-23AF-4B66-987B-61688191CE21}"/>
              </a:ext>
            </a:extLst>
          </p:cNvPr>
          <p:cNvSpPr/>
          <p:nvPr/>
        </p:nvSpPr>
        <p:spPr>
          <a:xfrm>
            <a:off x="4780855" y="276113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9" name="Rechthoek 26">
            <a:extLst>
              <a:ext uri="{FF2B5EF4-FFF2-40B4-BE49-F238E27FC236}">
                <a16:creationId xmlns:a16="http://schemas.microsoft.com/office/drawing/2014/main" id="{A7451C26-2918-4EBF-9FDA-A4E8E33AC401}"/>
              </a:ext>
            </a:extLst>
          </p:cNvPr>
          <p:cNvSpPr/>
          <p:nvPr/>
        </p:nvSpPr>
        <p:spPr>
          <a:xfrm>
            <a:off x="4780855" y="706655"/>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600" b="1" i="0" u="none" strike="noStrike" kern="1200" cap="none" spc="0" baseline="0">
              <a:solidFill>
                <a:srgbClr val="FFFFFF"/>
              </a:solidFill>
              <a:uFillTx/>
              <a:latin typeface="Calibri" pitchFamily="34"/>
              <a:cs typeface="Times New Roman" pitchFamily="18"/>
            </a:endParaRPr>
          </a:p>
        </p:txBody>
      </p:sp>
      <p:sp>
        <p:nvSpPr>
          <p:cNvPr id="10" name="Tekstvak 36">
            <a:extLst>
              <a:ext uri="{FF2B5EF4-FFF2-40B4-BE49-F238E27FC236}">
                <a16:creationId xmlns:a16="http://schemas.microsoft.com/office/drawing/2014/main" id="{CF29C903-CFB6-4855-A5F4-A90920D2FCCD}"/>
              </a:ext>
            </a:extLst>
          </p:cNvPr>
          <p:cNvSpPr txBox="1"/>
          <p:nvPr/>
        </p:nvSpPr>
        <p:spPr>
          <a:xfrm>
            <a:off x="4902202" y="791325"/>
            <a:ext cx="7092000" cy="784830"/>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is de toegevoegde waarde?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ea typeface="Calibri" pitchFamily="34"/>
              <a:cs typeface="Times New Roman" pitchFamily="18"/>
            </a:endParaRPr>
          </a:p>
          <a:p>
            <a:r>
              <a:rPr lang="nl-NL" sz="1200" dirty="0">
                <a:solidFill>
                  <a:schemeClr val="bg1"/>
                </a:solidFill>
                <a:latin typeface="Calibri" panose="020F0502020204030204" pitchFamily="34" charset="0"/>
                <a:cs typeface="Times New Roman" panose="02020603050405020304" pitchFamily="18" charset="0"/>
              </a:rPr>
              <a:t>Gemeenschappelijkheid werkt kwaliteit, wendbaarheid en beschikbaarheid in de hand. Dit kunnen we daarmee nog beter waarborgen. En uiteindelijk is het voor de organisatie aanzienlijk minder kostbaar.</a:t>
            </a:r>
          </a:p>
        </p:txBody>
      </p:sp>
      <p:sp>
        <p:nvSpPr>
          <p:cNvPr id="4" name="Tekstvak 43">
            <a:extLst>
              <a:ext uri="{FF2B5EF4-FFF2-40B4-BE49-F238E27FC236}">
                <a16:creationId xmlns:a16="http://schemas.microsoft.com/office/drawing/2014/main" id="{6390EF7F-6B82-45AE-BA08-84B50187771C}"/>
              </a:ext>
            </a:extLst>
          </p:cNvPr>
          <p:cNvSpPr txBox="1"/>
          <p:nvPr/>
        </p:nvSpPr>
        <p:spPr>
          <a:xfrm>
            <a:off x="4902202" y="4900289"/>
            <a:ext cx="7092000" cy="1249060"/>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Hoe pas je het goed toe?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chemeClr val="bg1"/>
              </a:solidFill>
              <a:uFillTx/>
              <a:latin typeface="Calibri" pitchFamily="34"/>
              <a:ea typeface="Calibri" pitchFamily="34"/>
              <a:cs typeface="Times New Roman" pitchFamily="18"/>
            </a:endParaRP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rgbClr val="FFFFFF"/>
                </a:solidFill>
                <a:latin typeface="Calibri" pitchFamily="34"/>
                <a:cs typeface="Times New Roman" pitchFamily="18"/>
              </a:rPr>
              <a:t>Een nieuw proces of oplossing nodig? Raadpleeg de servicedesk en Informatiemanager voor hulp. Misschien bestaat er al een oplossing of proces die met wat aanpassing heel goed kan volstaan.</a:t>
            </a: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rgbClr val="FFFFFF"/>
                </a:solidFill>
                <a:latin typeface="Calibri" pitchFamily="34"/>
                <a:cs typeface="Times New Roman" pitchFamily="18"/>
              </a:rPr>
              <a:t>Op de </a:t>
            </a:r>
            <a:r>
              <a:rPr lang="nl-NL" sz="1200" kern="0" dirty="0" err="1">
                <a:solidFill>
                  <a:srgbClr val="FFFFFF"/>
                </a:solidFill>
                <a:latin typeface="Calibri" pitchFamily="34"/>
                <a:cs typeface="Times New Roman" pitchFamily="18"/>
              </a:rPr>
              <a:t>Aeres</a:t>
            </a:r>
            <a:r>
              <a:rPr lang="nl-NL" sz="1200" kern="0" dirty="0">
                <a:solidFill>
                  <a:srgbClr val="FFFFFF"/>
                </a:solidFill>
                <a:latin typeface="Calibri" pitchFamily="34"/>
                <a:cs typeface="Times New Roman" pitchFamily="18"/>
              </a:rPr>
              <a:t> menukaart staan alle applicaties die we binnen </a:t>
            </a:r>
            <a:r>
              <a:rPr lang="nl-NL" sz="1200" kern="0" dirty="0" err="1">
                <a:solidFill>
                  <a:srgbClr val="FFFFFF"/>
                </a:solidFill>
                <a:latin typeface="Calibri" pitchFamily="34"/>
                <a:cs typeface="Times New Roman" pitchFamily="18"/>
              </a:rPr>
              <a:t>Aeres</a:t>
            </a:r>
            <a:r>
              <a:rPr lang="nl-NL" sz="1200" kern="0" dirty="0">
                <a:solidFill>
                  <a:srgbClr val="FFFFFF"/>
                </a:solidFill>
                <a:latin typeface="Calibri" pitchFamily="34"/>
                <a:cs typeface="Times New Roman" pitchFamily="18"/>
              </a:rPr>
              <a:t> in gebruik hebben. Raadpleeg deze lijst.</a:t>
            </a: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rgbClr val="FFFFFF"/>
                </a:solidFill>
                <a:latin typeface="Calibri" pitchFamily="34"/>
                <a:cs typeface="Times New Roman" pitchFamily="18"/>
              </a:rPr>
              <a:t>Iedere applicatie heeft zijn eigen functioneel beheerder in het geval van vragen of wensen omtrent de functionaliteit. De beheerder waarborgt de kwaliteit van de applicatie in het (onderwijs)proces.</a:t>
            </a:r>
          </a:p>
        </p:txBody>
      </p:sp>
      <p:sp>
        <p:nvSpPr>
          <p:cNvPr id="7" name="Tekstvak 40">
            <a:extLst>
              <a:ext uri="{FF2B5EF4-FFF2-40B4-BE49-F238E27FC236}">
                <a16:creationId xmlns:a16="http://schemas.microsoft.com/office/drawing/2014/main" id="{2178474E-EB79-4A40-BA7D-58C0E5848F5F}"/>
              </a:ext>
            </a:extLst>
          </p:cNvPr>
          <p:cNvSpPr txBox="1"/>
          <p:nvPr/>
        </p:nvSpPr>
        <p:spPr>
          <a:xfrm>
            <a:off x="4902202" y="2845809"/>
            <a:ext cx="7092000" cy="1082348"/>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cs typeface="Times New Roman" pitchFamily="18"/>
              </a:rPr>
              <a:t>Hoe toetsen we het principe?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cs typeface="Times New Roman" pitchFamily="18"/>
            </a:endParaRP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rgbClr val="FFFFFF"/>
                </a:solidFill>
                <a:latin typeface="Calibri" pitchFamily="34"/>
                <a:cs typeface="Times New Roman" pitchFamily="18"/>
              </a:rPr>
              <a:t>Elke functionaliteit wordt in principe uitgevoerd door één kernapplicatie waarmee die functionaliteit wordt ondersteund. Dit betekent dat we een bepaalde activiteit of serie activiteiten niet met twee of meer dezelfde applicaties uitvoeren. In het verandervoorstel wordt getoetst op uniformiteit waarmee we er voor zorgen dat we geen nieuwe applicaties of processen in gebruik gaan nemen voor dezelfde functionaliteit.</a:t>
            </a:r>
          </a:p>
        </p:txBody>
      </p:sp>
      <p:sp>
        <p:nvSpPr>
          <p:cNvPr id="31" name="Vrije vorm: vorm 30">
            <a:extLst>
              <a:ext uri="{FF2B5EF4-FFF2-40B4-BE49-F238E27FC236}">
                <a16:creationId xmlns:a16="http://schemas.microsoft.com/office/drawing/2014/main" id="{E74C4313-9AFB-4FA6-A709-B232776ADB17}"/>
              </a:ext>
            </a:extLst>
          </p:cNvPr>
          <p:cNvSpPr/>
          <p:nvPr/>
        </p:nvSpPr>
        <p:spPr>
          <a:xfrm>
            <a:off x="61540" y="59993"/>
            <a:ext cx="12003995" cy="6694662"/>
          </a:xfrm>
          <a:custGeom>
            <a:avLst/>
            <a:gdLst>
              <a:gd name="connsiteX0" fmla="*/ 360000 w 12003995"/>
              <a:gd name="connsiteY0" fmla="*/ 0 h 6694662"/>
              <a:gd name="connsiteX1" fmla="*/ 658518 w 12003995"/>
              <a:gd name="connsiteY1" fmla="*/ 158721 h 6694662"/>
              <a:gd name="connsiteX2" fmla="*/ 659288 w 12003995"/>
              <a:gd name="connsiteY2" fmla="*/ 160140 h 6694662"/>
              <a:gd name="connsiteX3" fmla="*/ 12003995 w 12003995"/>
              <a:gd name="connsiteY3" fmla="*/ 160140 h 6694662"/>
              <a:gd name="connsiteX4" fmla="*/ 12003995 w 12003995"/>
              <a:gd name="connsiteY4" fmla="*/ 592140 h 6694662"/>
              <a:gd name="connsiteX5" fmla="*/ 4654393 w 12003995"/>
              <a:gd name="connsiteY5" fmla="*/ 592140 h 6694662"/>
              <a:gd name="connsiteX6" fmla="*/ 4654393 w 12003995"/>
              <a:gd name="connsiteY6" fmla="*/ 1515896 h 6694662"/>
              <a:gd name="connsiteX7" fmla="*/ 4709124 w 12003995"/>
              <a:gd name="connsiteY7" fmla="*/ 1515896 h 6694662"/>
              <a:gd name="connsiteX8" fmla="*/ 4709124 w 12003995"/>
              <a:gd name="connsiteY8" fmla="*/ 1415612 h 6694662"/>
              <a:gd name="connsiteX9" fmla="*/ 4908408 w 12003995"/>
              <a:gd name="connsiteY9" fmla="*/ 1616181 h 6694662"/>
              <a:gd name="connsiteX10" fmla="*/ 4709124 w 12003995"/>
              <a:gd name="connsiteY10" fmla="*/ 1816749 h 6694662"/>
              <a:gd name="connsiteX11" fmla="*/ 4709124 w 12003995"/>
              <a:gd name="connsiteY11" fmla="*/ 1716465 h 6694662"/>
              <a:gd name="connsiteX12" fmla="*/ 4654393 w 12003995"/>
              <a:gd name="connsiteY12" fmla="*/ 1716465 h 6694662"/>
              <a:gd name="connsiteX13" fmla="*/ 4654393 w 12003995"/>
              <a:gd name="connsiteY13" fmla="*/ 3570380 h 6694662"/>
              <a:gd name="connsiteX14" fmla="*/ 4709124 w 12003995"/>
              <a:gd name="connsiteY14" fmla="*/ 3570380 h 6694662"/>
              <a:gd name="connsiteX15" fmla="*/ 4709124 w 12003995"/>
              <a:gd name="connsiteY15" fmla="*/ 3470096 h 6694662"/>
              <a:gd name="connsiteX16" fmla="*/ 4908408 w 12003995"/>
              <a:gd name="connsiteY16" fmla="*/ 3670665 h 6694662"/>
              <a:gd name="connsiteX17" fmla="*/ 4709124 w 12003995"/>
              <a:gd name="connsiteY17" fmla="*/ 3871233 h 6694662"/>
              <a:gd name="connsiteX18" fmla="*/ 4709124 w 12003995"/>
              <a:gd name="connsiteY18" fmla="*/ 3770949 h 6694662"/>
              <a:gd name="connsiteX19" fmla="*/ 4654393 w 12003995"/>
              <a:gd name="connsiteY19" fmla="*/ 3770949 h 6694662"/>
              <a:gd name="connsiteX20" fmla="*/ 4654393 w 12003995"/>
              <a:gd name="connsiteY20" fmla="*/ 5624860 h 6694662"/>
              <a:gd name="connsiteX21" fmla="*/ 4709124 w 12003995"/>
              <a:gd name="connsiteY21" fmla="*/ 5624860 h 6694662"/>
              <a:gd name="connsiteX22" fmla="*/ 4709124 w 12003995"/>
              <a:gd name="connsiteY22" fmla="*/ 5524576 h 6694662"/>
              <a:gd name="connsiteX23" fmla="*/ 4908408 w 12003995"/>
              <a:gd name="connsiteY23" fmla="*/ 5725145 h 6694662"/>
              <a:gd name="connsiteX24" fmla="*/ 4709124 w 12003995"/>
              <a:gd name="connsiteY24" fmla="*/ 5925713 h 6694662"/>
              <a:gd name="connsiteX25" fmla="*/ 4709124 w 12003995"/>
              <a:gd name="connsiteY25" fmla="*/ 5825429 h 6694662"/>
              <a:gd name="connsiteX26" fmla="*/ 4654393 w 12003995"/>
              <a:gd name="connsiteY26" fmla="*/ 5825429 h 6694662"/>
              <a:gd name="connsiteX27" fmla="*/ 4654393 w 12003995"/>
              <a:gd name="connsiteY27" fmla="*/ 6694662 h 6694662"/>
              <a:gd name="connsiteX28" fmla="*/ 64921 w 12003995"/>
              <a:gd name="connsiteY28" fmla="*/ 6694662 h 6694662"/>
              <a:gd name="connsiteX29" fmla="*/ 64921 w 12003995"/>
              <a:gd name="connsiteY29" fmla="*/ 592140 h 6694662"/>
              <a:gd name="connsiteX30" fmla="*/ 64922 w 12003995"/>
              <a:gd name="connsiteY30" fmla="*/ 592140 h 6694662"/>
              <a:gd name="connsiteX31" fmla="*/ 64922 w 12003995"/>
              <a:gd name="connsiteY31" fmla="*/ 565449 h 6694662"/>
              <a:gd name="connsiteX32" fmla="*/ 61482 w 12003995"/>
              <a:gd name="connsiteY32" fmla="*/ 561280 h 6694662"/>
              <a:gd name="connsiteX33" fmla="*/ 0 w 12003995"/>
              <a:gd name="connsiteY33" fmla="*/ 360000 h 6694662"/>
              <a:gd name="connsiteX34" fmla="*/ 360000 w 12003995"/>
              <a:gd name="connsiteY34" fmla="*/ 0 h 669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003995" h="6694662">
                <a:moveTo>
                  <a:pt x="360000" y="0"/>
                </a:moveTo>
                <a:cubicBezTo>
                  <a:pt x="484264" y="0"/>
                  <a:pt x="593823" y="62960"/>
                  <a:pt x="658518" y="158721"/>
                </a:cubicBezTo>
                <a:lnTo>
                  <a:pt x="659288" y="160140"/>
                </a:lnTo>
                <a:lnTo>
                  <a:pt x="12003995" y="160140"/>
                </a:lnTo>
                <a:lnTo>
                  <a:pt x="12003995" y="592140"/>
                </a:lnTo>
                <a:lnTo>
                  <a:pt x="4654393" y="592140"/>
                </a:lnTo>
                <a:lnTo>
                  <a:pt x="4654393" y="1515896"/>
                </a:lnTo>
                <a:lnTo>
                  <a:pt x="4709124" y="1515896"/>
                </a:lnTo>
                <a:lnTo>
                  <a:pt x="4709124" y="1415612"/>
                </a:lnTo>
                <a:lnTo>
                  <a:pt x="4908408" y="1616181"/>
                </a:lnTo>
                <a:lnTo>
                  <a:pt x="4709124" y="1816749"/>
                </a:lnTo>
                <a:lnTo>
                  <a:pt x="4709124" y="1716465"/>
                </a:lnTo>
                <a:lnTo>
                  <a:pt x="4654393" y="1716465"/>
                </a:lnTo>
                <a:lnTo>
                  <a:pt x="4654393" y="3570380"/>
                </a:lnTo>
                <a:lnTo>
                  <a:pt x="4709124" y="3570380"/>
                </a:lnTo>
                <a:lnTo>
                  <a:pt x="4709124" y="3470096"/>
                </a:lnTo>
                <a:lnTo>
                  <a:pt x="4908408" y="3670665"/>
                </a:lnTo>
                <a:lnTo>
                  <a:pt x="4709124" y="3871233"/>
                </a:lnTo>
                <a:lnTo>
                  <a:pt x="4709124" y="3770949"/>
                </a:lnTo>
                <a:lnTo>
                  <a:pt x="4654393" y="3770949"/>
                </a:lnTo>
                <a:lnTo>
                  <a:pt x="4654393" y="5624860"/>
                </a:lnTo>
                <a:lnTo>
                  <a:pt x="4709124" y="5624860"/>
                </a:lnTo>
                <a:lnTo>
                  <a:pt x="4709124" y="5524576"/>
                </a:lnTo>
                <a:lnTo>
                  <a:pt x="4908408" y="5725145"/>
                </a:lnTo>
                <a:lnTo>
                  <a:pt x="4709124" y="5925713"/>
                </a:lnTo>
                <a:lnTo>
                  <a:pt x="4709124" y="5825429"/>
                </a:lnTo>
                <a:lnTo>
                  <a:pt x="4654393" y="5825429"/>
                </a:lnTo>
                <a:lnTo>
                  <a:pt x="4654393" y="6694662"/>
                </a:lnTo>
                <a:lnTo>
                  <a:pt x="64921" y="6694662"/>
                </a:lnTo>
                <a:lnTo>
                  <a:pt x="64921" y="592140"/>
                </a:lnTo>
                <a:lnTo>
                  <a:pt x="64922" y="592140"/>
                </a:lnTo>
                <a:lnTo>
                  <a:pt x="64922" y="565449"/>
                </a:lnTo>
                <a:lnTo>
                  <a:pt x="61482" y="561280"/>
                </a:lnTo>
                <a:cubicBezTo>
                  <a:pt x="22665" y="503824"/>
                  <a:pt x="0" y="434559"/>
                  <a:pt x="0" y="360000"/>
                </a:cubicBezTo>
                <a:cubicBezTo>
                  <a:pt x="0" y="161177"/>
                  <a:pt x="161177" y="0"/>
                  <a:pt x="360000" y="0"/>
                </a:cubicBezTo>
                <a:close/>
              </a:path>
            </a:pathLst>
          </a:custGeom>
          <a:gradFill>
            <a:gsLst>
              <a:gs pos="0">
                <a:srgbClr val="7A0000"/>
              </a:gs>
              <a:gs pos="100000">
                <a:srgbClr val="C00000"/>
              </a:gs>
            </a:gsLst>
            <a:lin ang="5400000"/>
          </a:gra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defRPr sz="1800" b="0" i="0" u="none" strike="noStrike" kern="0" cap="none" spc="0" baseline="0">
                <a:solidFill>
                  <a:srgbClr val="000000"/>
                </a:solidFill>
                <a:uFillTx/>
              </a:defRPr>
            </a:pPr>
            <a:endParaRPr lang="nl-NL" sz="1100" b="1">
              <a:solidFill>
                <a:srgbClr val="FFFFFF"/>
              </a:solidFill>
              <a:latin typeface="Calibri" pitchFamily="34"/>
              <a:cs typeface="Times New Roman" pitchFamily="18"/>
            </a:endParaRPr>
          </a:p>
          <a:p>
            <a:pPr algn="just">
              <a:defRPr sz="1800" b="0" i="0" u="none" strike="noStrike" kern="0" cap="none" spc="0" baseline="0">
                <a:solidFill>
                  <a:srgbClr val="000000"/>
                </a:solidFill>
                <a:uFillTx/>
              </a:defRPr>
            </a:pPr>
            <a:r>
              <a:rPr lang="nl-NL" sz="1100" b="1">
                <a:solidFill>
                  <a:srgbClr val="FFFFFF"/>
                </a:solidFill>
                <a:latin typeface="Calibri" pitchFamily="34"/>
                <a:cs typeface="Times New Roman" pitchFamily="18"/>
              </a:rPr>
              <a:t>                    </a:t>
            </a:r>
            <a:r>
              <a:rPr lang="nl-NL" sz="2000" b="1">
                <a:solidFill>
                  <a:srgbClr val="FFFFFF"/>
                </a:solidFill>
                <a:latin typeface="Calibri" pitchFamily="34"/>
                <a:cs typeface="Times New Roman" pitchFamily="18"/>
              </a:rPr>
              <a:t>WE VOEREN EEN GEMEENSCHAPPELIJKE BEDRIJFSVOERING</a:t>
            </a:r>
          </a:p>
        </p:txBody>
      </p:sp>
      <p:sp>
        <p:nvSpPr>
          <p:cNvPr id="14" name="Ovaal 17">
            <a:extLst>
              <a:ext uri="{FF2B5EF4-FFF2-40B4-BE49-F238E27FC236}">
                <a16:creationId xmlns:a16="http://schemas.microsoft.com/office/drawing/2014/main" id="{68ED6646-EBA0-4665-B67A-2938F8D61E8E}"/>
              </a:ext>
            </a:extLst>
          </p:cNvPr>
          <p:cNvSpPr/>
          <p:nvPr/>
        </p:nvSpPr>
        <p:spPr>
          <a:xfrm>
            <a:off x="126461" y="142280"/>
            <a:ext cx="575998" cy="5759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3">
              <a:alphaModFix/>
            </a:blip>
            <a:stretch>
              <a:fillRect/>
            </a:stretch>
          </a:blipFill>
          <a:ln w="12701" cap="flat">
            <a:solidFill>
              <a:srgbClr val="C00000"/>
            </a:solidFill>
            <a:prstDash val="solid"/>
            <a:miter/>
          </a:ln>
          <a:scene3d>
            <a:camera prst="orthographicFront"/>
            <a:lightRig rig="threePt" dir="t"/>
          </a:scene3d>
          <a:sp3d>
            <a:bevelT w="381000" h="381000"/>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000" b="1" i="0" u="none" strike="noStrike" kern="1200" cap="none" spc="0" baseline="0">
                <a:solidFill>
                  <a:srgbClr val="FFFFFF"/>
                </a:solidFill>
                <a:effectLst>
                  <a:outerShdw dist="38096" dir="2700000">
                    <a:srgbClr val="000000"/>
                  </a:outerShdw>
                </a:effectLst>
                <a:uFillTx/>
                <a:latin typeface="Calibri"/>
              </a:rPr>
              <a:t>3</a:t>
            </a:r>
          </a:p>
        </p:txBody>
      </p:sp>
      <p:sp>
        <p:nvSpPr>
          <p:cNvPr id="13" name="Tekstvak 15">
            <a:extLst>
              <a:ext uri="{FF2B5EF4-FFF2-40B4-BE49-F238E27FC236}">
                <a16:creationId xmlns:a16="http://schemas.microsoft.com/office/drawing/2014/main" id="{D44FBACF-2285-4402-9547-D526E6526BA0}"/>
              </a:ext>
            </a:extLst>
          </p:cNvPr>
          <p:cNvSpPr txBox="1"/>
          <p:nvPr/>
        </p:nvSpPr>
        <p:spPr>
          <a:xfrm>
            <a:off x="185728" y="791325"/>
            <a:ext cx="4385651" cy="1661993"/>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betekent dit?</a:t>
            </a:r>
          </a:p>
          <a:p>
            <a:pPr algn="just"/>
            <a:r>
              <a:rPr lang="nl-NL" sz="1200" dirty="0">
                <a:solidFill>
                  <a:schemeClr val="bg1"/>
                </a:solidFill>
                <a:latin typeface="Calibri" panose="020F0502020204030204" pitchFamily="34" charset="0"/>
                <a:cs typeface="Times New Roman" panose="02020603050405020304" pitchFamily="18" charset="0"/>
              </a:rPr>
              <a:t>We redeneren vanuit uniforme en generieke functionaliteit, processen en ICT. Daarmee voorkomen we een moeilijk onderhoudbare, onoverzichtelijke en versplinterde organisatie. Niet elk organisatieonderdeel voert haar eigen processen en beheert haar eigen applicaties en interfaces. Daarin hoeft niet elk organisatieonderdeel het wiel telkens opnieuw uit te vinden.</a:t>
            </a:r>
          </a:p>
          <a:p>
            <a:pPr algn="just"/>
            <a:endParaRPr lang="nl-NL" sz="1200" dirty="0">
              <a:solidFill>
                <a:schemeClr val="bg1"/>
              </a:solidFill>
              <a:latin typeface="Calibri" panose="020F0502020204030204" pitchFamily="34" charset="0"/>
              <a:cs typeface="Times New Roman" panose="02020603050405020304" pitchFamily="18" charset="0"/>
            </a:endParaRPr>
          </a:p>
        </p:txBody>
      </p:sp>
      <p:pic>
        <p:nvPicPr>
          <p:cNvPr id="5" name="Afbeelding 4">
            <a:extLst>
              <a:ext uri="{FF2B5EF4-FFF2-40B4-BE49-F238E27FC236}">
                <a16:creationId xmlns:a16="http://schemas.microsoft.com/office/drawing/2014/main" id="{559AA5A0-4FBD-6A48-82D0-F1C9B00670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309" y="4020399"/>
            <a:ext cx="4140000" cy="2520000"/>
          </a:xfrm>
          <a:prstGeom prst="rect">
            <a:avLst/>
          </a:prstGeom>
          <a:blipFill>
            <a:blip r:embed="rId5"/>
            <a:stretch>
              <a:fillRect/>
            </a:stretch>
          </a:blipFill>
          <a:ln w="38103" cap="sq">
            <a:solidFill>
              <a:srgbClr val="000000"/>
            </a:solidFill>
            <a:prstDash val="solid"/>
            <a:miter/>
          </a:ln>
          <a:effectLst/>
        </p:spPr>
      </p:pic>
    </p:spTree>
    <p:extLst>
      <p:ext uri="{BB962C8B-B14F-4D97-AF65-F5344CB8AC3E}">
        <p14:creationId xmlns:p14="http://schemas.microsoft.com/office/powerpoint/2010/main" val="3665638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42">
            <a:extLst>
              <a:ext uri="{FF2B5EF4-FFF2-40B4-BE49-F238E27FC236}">
                <a16:creationId xmlns:a16="http://schemas.microsoft.com/office/drawing/2014/main" id="{3629EC09-27DC-4F71-AF70-DD5434C6DFD6}"/>
              </a:ext>
            </a:extLst>
          </p:cNvPr>
          <p:cNvSpPr/>
          <p:nvPr/>
        </p:nvSpPr>
        <p:spPr>
          <a:xfrm>
            <a:off x="4780855" y="481561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6" name="Rechthoek 39">
            <a:extLst>
              <a:ext uri="{FF2B5EF4-FFF2-40B4-BE49-F238E27FC236}">
                <a16:creationId xmlns:a16="http://schemas.microsoft.com/office/drawing/2014/main" id="{447BA338-23AF-4B66-987B-61688191CE21}"/>
              </a:ext>
            </a:extLst>
          </p:cNvPr>
          <p:cNvSpPr/>
          <p:nvPr/>
        </p:nvSpPr>
        <p:spPr>
          <a:xfrm>
            <a:off x="4780855" y="276113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9" name="Rechthoek 26">
            <a:extLst>
              <a:ext uri="{FF2B5EF4-FFF2-40B4-BE49-F238E27FC236}">
                <a16:creationId xmlns:a16="http://schemas.microsoft.com/office/drawing/2014/main" id="{A7451C26-2918-4EBF-9FDA-A4E8E33AC401}"/>
              </a:ext>
            </a:extLst>
          </p:cNvPr>
          <p:cNvSpPr/>
          <p:nvPr/>
        </p:nvSpPr>
        <p:spPr>
          <a:xfrm>
            <a:off x="4780855" y="706655"/>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600" b="1" i="0" u="none" strike="noStrike" kern="1200" cap="none" spc="0" baseline="0">
              <a:solidFill>
                <a:srgbClr val="FFFFFF"/>
              </a:solidFill>
              <a:uFillTx/>
              <a:latin typeface="Calibri" pitchFamily="34"/>
              <a:cs typeface="Times New Roman" pitchFamily="18"/>
            </a:endParaRPr>
          </a:p>
        </p:txBody>
      </p:sp>
      <p:sp>
        <p:nvSpPr>
          <p:cNvPr id="10" name="Tekstvak 36">
            <a:extLst>
              <a:ext uri="{FF2B5EF4-FFF2-40B4-BE49-F238E27FC236}">
                <a16:creationId xmlns:a16="http://schemas.microsoft.com/office/drawing/2014/main" id="{CF29C903-CFB6-4855-A5F4-A90920D2FCCD}"/>
              </a:ext>
            </a:extLst>
          </p:cNvPr>
          <p:cNvSpPr txBox="1"/>
          <p:nvPr/>
        </p:nvSpPr>
        <p:spPr>
          <a:xfrm>
            <a:off x="4902202" y="791325"/>
            <a:ext cx="7092000" cy="1154162"/>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is de toegevoegde waarde?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ea typeface="Calibri" pitchFamily="34"/>
              <a:cs typeface="Times New Roman" pitchFamily="18"/>
            </a:endParaRPr>
          </a:p>
          <a:p>
            <a:pPr algn="just"/>
            <a:r>
              <a:rPr lang="nl-NL" sz="1200" dirty="0">
                <a:solidFill>
                  <a:schemeClr val="bg1"/>
                </a:solidFill>
                <a:effectLst/>
                <a:ea typeface="Calibri" panose="020F0502020204030204" pitchFamily="34" charset="0"/>
                <a:cs typeface="Times New Roman" panose="02020603050405020304" pitchFamily="18" charset="0"/>
              </a:rPr>
              <a:t>De toegevoegde waarde van dit principe uit zich in snelheid,</a:t>
            </a:r>
            <a:r>
              <a:rPr lang="nl-NL" sz="1200" dirty="0">
                <a:solidFill>
                  <a:schemeClr val="bg1"/>
                </a:solidFill>
                <a:ea typeface="Calibri" panose="020F0502020204030204" pitchFamily="34" charset="0"/>
                <a:cs typeface="Times New Roman" panose="02020603050405020304" pitchFamily="18" charset="0"/>
              </a:rPr>
              <a:t> </a:t>
            </a:r>
            <a:r>
              <a:rPr lang="nl-NL" sz="1200" dirty="0">
                <a:solidFill>
                  <a:schemeClr val="bg1"/>
                </a:solidFill>
                <a:effectLst/>
                <a:ea typeface="Calibri" panose="020F0502020204030204" pitchFamily="34" charset="0"/>
                <a:cs typeface="Times New Roman" panose="02020603050405020304" pitchFamily="18" charset="0"/>
              </a:rPr>
              <a:t>kwaliteit en kosten. Door hergebruik van functionaliteit (processen en applicaties) verhogen we de efficiëntie van ICT middelen. Mochten we een applicatie kunnen hergebruiken, dan scheelt dat bovendien aanzienlijke kosten en we werken sneller toe naar de oplossing.</a:t>
            </a:r>
            <a:endParaRPr lang="nl-NL" sz="1600" dirty="0">
              <a:solidFill>
                <a:schemeClr val="bg1"/>
              </a:solidFill>
              <a:effectLst/>
              <a:ea typeface="Calibri" panose="020F0502020204030204" pitchFamily="34" charset="0"/>
              <a:cs typeface="Times New Roman" panose="02020603050405020304" pitchFamily="18" charset="0"/>
            </a:endParaRPr>
          </a:p>
        </p:txBody>
      </p:sp>
      <p:sp>
        <p:nvSpPr>
          <p:cNvPr id="4" name="Tekstvak 43">
            <a:extLst>
              <a:ext uri="{FF2B5EF4-FFF2-40B4-BE49-F238E27FC236}">
                <a16:creationId xmlns:a16="http://schemas.microsoft.com/office/drawing/2014/main" id="{6390EF7F-6B82-45AE-BA08-84B50187771C}"/>
              </a:ext>
            </a:extLst>
          </p:cNvPr>
          <p:cNvSpPr txBox="1"/>
          <p:nvPr/>
        </p:nvSpPr>
        <p:spPr>
          <a:xfrm>
            <a:off x="4902202" y="4900289"/>
            <a:ext cx="7092000" cy="1259897"/>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Hoe pas je het goed toe?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chemeClr val="bg1"/>
              </a:solidFill>
              <a:uFillTx/>
              <a:latin typeface="Calibri" pitchFamily="34"/>
              <a:ea typeface="Calibri" pitchFamily="34"/>
              <a:cs typeface="Times New Roman" pitchFamily="18"/>
            </a:endParaRP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rgbClr val="FFFFFF"/>
                </a:solidFill>
                <a:latin typeface="Calibri" pitchFamily="34"/>
                <a:cs typeface="Times New Roman" pitchFamily="18"/>
              </a:rPr>
              <a:t>Een nieuw proces of oplossing nodig? Raadpleeg de ICT afdelingen voor het brondocument met daarin alle applicaties. Misschien bestaat er namelijk al een systeemoplossing of proces die met wat aanpassingen heel goed kan volstaan.</a:t>
            </a: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rgbClr val="FFFFFF"/>
                </a:solidFill>
                <a:latin typeface="Calibri" pitchFamily="34"/>
                <a:cs typeface="Times New Roman" pitchFamily="18"/>
              </a:rPr>
              <a:t>Echt een nieuwe applicatie kopen op de markt? Raadpleeg dan de ICT afdeling voor hulp om alle aspecten te overzien.</a:t>
            </a:r>
          </a:p>
        </p:txBody>
      </p:sp>
      <p:sp>
        <p:nvSpPr>
          <p:cNvPr id="7" name="Tekstvak 40">
            <a:extLst>
              <a:ext uri="{FF2B5EF4-FFF2-40B4-BE49-F238E27FC236}">
                <a16:creationId xmlns:a16="http://schemas.microsoft.com/office/drawing/2014/main" id="{2178474E-EB79-4A40-BA7D-58C0E5848F5F}"/>
              </a:ext>
            </a:extLst>
          </p:cNvPr>
          <p:cNvSpPr txBox="1"/>
          <p:nvPr/>
        </p:nvSpPr>
        <p:spPr>
          <a:xfrm>
            <a:off x="4902202" y="2845809"/>
            <a:ext cx="7092000" cy="748923"/>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cs typeface="Times New Roman" pitchFamily="18"/>
              </a:rPr>
              <a:t>Hoe toetsen we het principe?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cs typeface="Times New Roman" pitchFamily="18"/>
            </a:endParaRP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rgbClr val="FFFFFF"/>
                </a:solidFill>
                <a:latin typeface="Calibri" pitchFamily="34"/>
                <a:cs typeface="Times New Roman" pitchFamily="18"/>
              </a:rPr>
              <a:t>In het verandervoorstel wordt uitgelegd dat er eerst gekeken is naar hergebruik en daarna naar pakketselectie en maatwerk en waarom welke keuze is gemaakt. </a:t>
            </a:r>
          </a:p>
        </p:txBody>
      </p:sp>
      <p:sp>
        <p:nvSpPr>
          <p:cNvPr id="31" name="Vrije vorm: vorm 30">
            <a:extLst>
              <a:ext uri="{FF2B5EF4-FFF2-40B4-BE49-F238E27FC236}">
                <a16:creationId xmlns:a16="http://schemas.microsoft.com/office/drawing/2014/main" id="{E74C4313-9AFB-4FA6-A709-B232776ADB17}"/>
              </a:ext>
            </a:extLst>
          </p:cNvPr>
          <p:cNvSpPr/>
          <p:nvPr/>
        </p:nvSpPr>
        <p:spPr>
          <a:xfrm>
            <a:off x="61540" y="59993"/>
            <a:ext cx="12003995" cy="6694662"/>
          </a:xfrm>
          <a:custGeom>
            <a:avLst/>
            <a:gdLst>
              <a:gd name="connsiteX0" fmla="*/ 360000 w 12003995"/>
              <a:gd name="connsiteY0" fmla="*/ 0 h 6694662"/>
              <a:gd name="connsiteX1" fmla="*/ 658518 w 12003995"/>
              <a:gd name="connsiteY1" fmla="*/ 158721 h 6694662"/>
              <a:gd name="connsiteX2" fmla="*/ 659288 w 12003995"/>
              <a:gd name="connsiteY2" fmla="*/ 160140 h 6694662"/>
              <a:gd name="connsiteX3" fmla="*/ 12003995 w 12003995"/>
              <a:gd name="connsiteY3" fmla="*/ 160140 h 6694662"/>
              <a:gd name="connsiteX4" fmla="*/ 12003995 w 12003995"/>
              <a:gd name="connsiteY4" fmla="*/ 592140 h 6694662"/>
              <a:gd name="connsiteX5" fmla="*/ 4654393 w 12003995"/>
              <a:gd name="connsiteY5" fmla="*/ 592140 h 6694662"/>
              <a:gd name="connsiteX6" fmla="*/ 4654393 w 12003995"/>
              <a:gd name="connsiteY6" fmla="*/ 1515896 h 6694662"/>
              <a:gd name="connsiteX7" fmla="*/ 4709124 w 12003995"/>
              <a:gd name="connsiteY7" fmla="*/ 1515896 h 6694662"/>
              <a:gd name="connsiteX8" fmla="*/ 4709124 w 12003995"/>
              <a:gd name="connsiteY8" fmla="*/ 1415612 h 6694662"/>
              <a:gd name="connsiteX9" fmla="*/ 4908408 w 12003995"/>
              <a:gd name="connsiteY9" fmla="*/ 1616181 h 6694662"/>
              <a:gd name="connsiteX10" fmla="*/ 4709124 w 12003995"/>
              <a:gd name="connsiteY10" fmla="*/ 1816749 h 6694662"/>
              <a:gd name="connsiteX11" fmla="*/ 4709124 w 12003995"/>
              <a:gd name="connsiteY11" fmla="*/ 1716465 h 6694662"/>
              <a:gd name="connsiteX12" fmla="*/ 4654393 w 12003995"/>
              <a:gd name="connsiteY12" fmla="*/ 1716465 h 6694662"/>
              <a:gd name="connsiteX13" fmla="*/ 4654393 w 12003995"/>
              <a:gd name="connsiteY13" fmla="*/ 3570380 h 6694662"/>
              <a:gd name="connsiteX14" fmla="*/ 4709124 w 12003995"/>
              <a:gd name="connsiteY14" fmla="*/ 3570380 h 6694662"/>
              <a:gd name="connsiteX15" fmla="*/ 4709124 w 12003995"/>
              <a:gd name="connsiteY15" fmla="*/ 3470096 h 6694662"/>
              <a:gd name="connsiteX16" fmla="*/ 4908408 w 12003995"/>
              <a:gd name="connsiteY16" fmla="*/ 3670665 h 6694662"/>
              <a:gd name="connsiteX17" fmla="*/ 4709124 w 12003995"/>
              <a:gd name="connsiteY17" fmla="*/ 3871233 h 6694662"/>
              <a:gd name="connsiteX18" fmla="*/ 4709124 w 12003995"/>
              <a:gd name="connsiteY18" fmla="*/ 3770949 h 6694662"/>
              <a:gd name="connsiteX19" fmla="*/ 4654393 w 12003995"/>
              <a:gd name="connsiteY19" fmla="*/ 3770949 h 6694662"/>
              <a:gd name="connsiteX20" fmla="*/ 4654393 w 12003995"/>
              <a:gd name="connsiteY20" fmla="*/ 5624860 h 6694662"/>
              <a:gd name="connsiteX21" fmla="*/ 4709124 w 12003995"/>
              <a:gd name="connsiteY21" fmla="*/ 5624860 h 6694662"/>
              <a:gd name="connsiteX22" fmla="*/ 4709124 w 12003995"/>
              <a:gd name="connsiteY22" fmla="*/ 5524576 h 6694662"/>
              <a:gd name="connsiteX23" fmla="*/ 4908408 w 12003995"/>
              <a:gd name="connsiteY23" fmla="*/ 5725145 h 6694662"/>
              <a:gd name="connsiteX24" fmla="*/ 4709124 w 12003995"/>
              <a:gd name="connsiteY24" fmla="*/ 5925713 h 6694662"/>
              <a:gd name="connsiteX25" fmla="*/ 4709124 w 12003995"/>
              <a:gd name="connsiteY25" fmla="*/ 5825429 h 6694662"/>
              <a:gd name="connsiteX26" fmla="*/ 4654393 w 12003995"/>
              <a:gd name="connsiteY26" fmla="*/ 5825429 h 6694662"/>
              <a:gd name="connsiteX27" fmla="*/ 4654393 w 12003995"/>
              <a:gd name="connsiteY27" fmla="*/ 6694662 h 6694662"/>
              <a:gd name="connsiteX28" fmla="*/ 64921 w 12003995"/>
              <a:gd name="connsiteY28" fmla="*/ 6694662 h 6694662"/>
              <a:gd name="connsiteX29" fmla="*/ 64921 w 12003995"/>
              <a:gd name="connsiteY29" fmla="*/ 592140 h 6694662"/>
              <a:gd name="connsiteX30" fmla="*/ 64922 w 12003995"/>
              <a:gd name="connsiteY30" fmla="*/ 592140 h 6694662"/>
              <a:gd name="connsiteX31" fmla="*/ 64922 w 12003995"/>
              <a:gd name="connsiteY31" fmla="*/ 565449 h 6694662"/>
              <a:gd name="connsiteX32" fmla="*/ 61482 w 12003995"/>
              <a:gd name="connsiteY32" fmla="*/ 561280 h 6694662"/>
              <a:gd name="connsiteX33" fmla="*/ 0 w 12003995"/>
              <a:gd name="connsiteY33" fmla="*/ 360000 h 6694662"/>
              <a:gd name="connsiteX34" fmla="*/ 360000 w 12003995"/>
              <a:gd name="connsiteY34" fmla="*/ 0 h 669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003995" h="6694662">
                <a:moveTo>
                  <a:pt x="360000" y="0"/>
                </a:moveTo>
                <a:cubicBezTo>
                  <a:pt x="484264" y="0"/>
                  <a:pt x="593823" y="62960"/>
                  <a:pt x="658518" y="158721"/>
                </a:cubicBezTo>
                <a:lnTo>
                  <a:pt x="659288" y="160140"/>
                </a:lnTo>
                <a:lnTo>
                  <a:pt x="12003995" y="160140"/>
                </a:lnTo>
                <a:lnTo>
                  <a:pt x="12003995" y="592140"/>
                </a:lnTo>
                <a:lnTo>
                  <a:pt x="4654393" y="592140"/>
                </a:lnTo>
                <a:lnTo>
                  <a:pt x="4654393" y="1515896"/>
                </a:lnTo>
                <a:lnTo>
                  <a:pt x="4709124" y="1515896"/>
                </a:lnTo>
                <a:lnTo>
                  <a:pt x="4709124" y="1415612"/>
                </a:lnTo>
                <a:lnTo>
                  <a:pt x="4908408" y="1616181"/>
                </a:lnTo>
                <a:lnTo>
                  <a:pt x="4709124" y="1816749"/>
                </a:lnTo>
                <a:lnTo>
                  <a:pt x="4709124" y="1716465"/>
                </a:lnTo>
                <a:lnTo>
                  <a:pt x="4654393" y="1716465"/>
                </a:lnTo>
                <a:lnTo>
                  <a:pt x="4654393" y="3570380"/>
                </a:lnTo>
                <a:lnTo>
                  <a:pt x="4709124" y="3570380"/>
                </a:lnTo>
                <a:lnTo>
                  <a:pt x="4709124" y="3470096"/>
                </a:lnTo>
                <a:lnTo>
                  <a:pt x="4908408" y="3670665"/>
                </a:lnTo>
                <a:lnTo>
                  <a:pt x="4709124" y="3871233"/>
                </a:lnTo>
                <a:lnTo>
                  <a:pt x="4709124" y="3770949"/>
                </a:lnTo>
                <a:lnTo>
                  <a:pt x="4654393" y="3770949"/>
                </a:lnTo>
                <a:lnTo>
                  <a:pt x="4654393" y="5624860"/>
                </a:lnTo>
                <a:lnTo>
                  <a:pt x="4709124" y="5624860"/>
                </a:lnTo>
                <a:lnTo>
                  <a:pt x="4709124" y="5524576"/>
                </a:lnTo>
                <a:lnTo>
                  <a:pt x="4908408" y="5725145"/>
                </a:lnTo>
                <a:lnTo>
                  <a:pt x="4709124" y="5925713"/>
                </a:lnTo>
                <a:lnTo>
                  <a:pt x="4709124" y="5825429"/>
                </a:lnTo>
                <a:lnTo>
                  <a:pt x="4654393" y="5825429"/>
                </a:lnTo>
                <a:lnTo>
                  <a:pt x="4654393" y="6694662"/>
                </a:lnTo>
                <a:lnTo>
                  <a:pt x="64921" y="6694662"/>
                </a:lnTo>
                <a:lnTo>
                  <a:pt x="64921" y="592140"/>
                </a:lnTo>
                <a:lnTo>
                  <a:pt x="64922" y="592140"/>
                </a:lnTo>
                <a:lnTo>
                  <a:pt x="64922" y="565449"/>
                </a:lnTo>
                <a:lnTo>
                  <a:pt x="61482" y="561280"/>
                </a:lnTo>
                <a:cubicBezTo>
                  <a:pt x="22665" y="503824"/>
                  <a:pt x="0" y="434559"/>
                  <a:pt x="0" y="360000"/>
                </a:cubicBezTo>
                <a:cubicBezTo>
                  <a:pt x="0" y="161177"/>
                  <a:pt x="161177" y="0"/>
                  <a:pt x="360000" y="0"/>
                </a:cubicBezTo>
                <a:close/>
              </a:path>
            </a:pathLst>
          </a:custGeom>
          <a:gradFill>
            <a:gsLst>
              <a:gs pos="0">
                <a:srgbClr val="7A0000"/>
              </a:gs>
              <a:gs pos="100000">
                <a:srgbClr val="C00000"/>
              </a:gs>
            </a:gsLst>
            <a:lin ang="5400000"/>
          </a:gra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defRPr sz="1800" b="0" i="0" u="none" strike="noStrike" kern="0" cap="none" spc="0" baseline="0">
                <a:solidFill>
                  <a:srgbClr val="000000"/>
                </a:solidFill>
                <a:uFillTx/>
              </a:defRPr>
            </a:pPr>
            <a:endParaRPr lang="nl-NL" sz="1100" b="1">
              <a:solidFill>
                <a:srgbClr val="FFFFFF"/>
              </a:solidFill>
              <a:latin typeface="Calibri" pitchFamily="34"/>
              <a:cs typeface="Times New Roman" pitchFamily="18"/>
            </a:endParaRPr>
          </a:p>
          <a:p>
            <a:pPr algn="just">
              <a:defRPr sz="1800" b="0" i="0" u="none" strike="noStrike" kern="0" cap="none" spc="0" baseline="0">
                <a:solidFill>
                  <a:srgbClr val="000000"/>
                </a:solidFill>
                <a:uFillTx/>
              </a:defRPr>
            </a:pPr>
            <a:r>
              <a:rPr lang="nl-NL" sz="1100" b="1">
                <a:solidFill>
                  <a:srgbClr val="FFFFFF"/>
                </a:solidFill>
                <a:latin typeface="Calibri" pitchFamily="34"/>
                <a:cs typeface="Times New Roman" pitchFamily="18"/>
              </a:rPr>
              <a:t>                    </a:t>
            </a:r>
            <a:r>
              <a:rPr lang="nl-NL" sz="2000" b="1">
                <a:solidFill>
                  <a:srgbClr val="FFFFFF"/>
                </a:solidFill>
                <a:latin typeface="Calibri" pitchFamily="34"/>
                <a:cs typeface="Times New Roman" pitchFamily="18"/>
              </a:rPr>
              <a:t>WE KIEZEN VOOR HERGEBRUIK BOVEN PAKKETSELECTIE EN MAATWERK</a:t>
            </a:r>
          </a:p>
        </p:txBody>
      </p:sp>
      <p:sp>
        <p:nvSpPr>
          <p:cNvPr id="14" name="Ovaal 17">
            <a:extLst>
              <a:ext uri="{FF2B5EF4-FFF2-40B4-BE49-F238E27FC236}">
                <a16:creationId xmlns:a16="http://schemas.microsoft.com/office/drawing/2014/main" id="{68ED6646-EBA0-4665-B67A-2938F8D61E8E}"/>
              </a:ext>
            </a:extLst>
          </p:cNvPr>
          <p:cNvSpPr/>
          <p:nvPr/>
        </p:nvSpPr>
        <p:spPr>
          <a:xfrm>
            <a:off x="126461" y="142280"/>
            <a:ext cx="575998" cy="5759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3">
              <a:alphaModFix/>
            </a:blip>
            <a:stretch>
              <a:fillRect/>
            </a:stretch>
          </a:blipFill>
          <a:ln w="12701" cap="flat">
            <a:solidFill>
              <a:srgbClr val="C00000"/>
            </a:solidFill>
            <a:prstDash val="solid"/>
            <a:miter/>
          </a:ln>
          <a:scene3d>
            <a:camera prst="orthographicFront"/>
            <a:lightRig rig="threePt" dir="t"/>
          </a:scene3d>
          <a:sp3d>
            <a:bevelT w="381000" h="381000"/>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000" b="1" i="0" u="none" strike="noStrike" kern="1200" cap="none" spc="0" baseline="0">
                <a:solidFill>
                  <a:srgbClr val="FFFFFF"/>
                </a:solidFill>
                <a:effectLst>
                  <a:outerShdw dist="38096" dir="2700000">
                    <a:srgbClr val="000000"/>
                  </a:outerShdw>
                </a:effectLst>
                <a:uFillTx/>
                <a:latin typeface="Calibri"/>
              </a:rPr>
              <a:t>4</a:t>
            </a:r>
          </a:p>
        </p:txBody>
      </p:sp>
      <p:sp>
        <p:nvSpPr>
          <p:cNvPr id="13" name="Tekstvak 15">
            <a:extLst>
              <a:ext uri="{FF2B5EF4-FFF2-40B4-BE49-F238E27FC236}">
                <a16:creationId xmlns:a16="http://schemas.microsoft.com/office/drawing/2014/main" id="{D44FBACF-2285-4402-9547-D526E6526BA0}"/>
              </a:ext>
            </a:extLst>
          </p:cNvPr>
          <p:cNvSpPr txBox="1"/>
          <p:nvPr/>
        </p:nvSpPr>
        <p:spPr>
          <a:xfrm>
            <a:off x="159147" y="658418"/>
            <a:ext cx="4385651" cy="1292662"/>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Wat betekent dit?</a:t>
            </a:r>
          </a:p>
          <a:p>
            <a:pPr algn="just"/>
            <a:r>
              <a:rPr lang="nl-NL" sz="1200" dirty="0" err="1">
                <a:solidFill>
                  <a:schemeClr val="bg1"/>
                </a:solidFill>
                <a:effectLst/>
                <a:ea typeface="Calibri" panose="020F0502020204030204" pitchFamily="34" charset="0"/>
                <a:cs typeface="Times New Roman"/>
              </a:rPr>
              <a:t>Aeres</a:t>
            </a:r>
            <a:r>
              <a:rPr lang="nl-NL" sz="1200" dirty="0">
                <a:solidFill>
                  <a:schemeClr val="bg1"/>
                </a:solidFill>
                <a:effectLst/>
                <a:ea typeface="Calibri" panose="020F0502020204030204" pitchFamily="34" charset="0"/>
                <a:cs typeface="Times New Roman"/>
              </a:rPr>
              <a:t> beschikt over een grote verscheidenheid aan processen en applicaties. Kunnen we een bestaande applicatie hergebruiken, dan heeft dit de voorkeur.</a:t>
            </a:r>
            <a:r>
              <a:rPr lang="nl-NL" sz="1200" dirty="0">
                <a:solidFill>
                  <a:schemeClr val="bg1"/>
                </a:solidFill>
                <a:ea typeface="Calibri" panose="020F0502020204030204" pitchFamily="34" charset="0"/>
                <a:cs typeface="Times New Roman"/>
              </a:rPr>
              <a:t> </a:t>
            </a:r>
            <a:r>
              <a:rPr lang="nl-NL" sz="1200" dirty="0">
                <a:solidFill>
                  <a:schemeClr val="bg1"/>
                </a:solidFill>
                <a:effectLst/>
                <a:ea typeface="Calibri" panose="020F0502020204030204" pitchFamily="34" charset="0"/>
                <a:cs typeface="Times New Roman" panose="02020603050405020304" pitchFamily="18" charset="0"/>
              </a:rPr>
              <a:t>Is hergebruik niet mogelijk, dan is de </a:t>
            </a:r>
            <a:r>
              <a:rPr lang="nl-NL" sz="1200" dirty="0">
                <a:solidFill>
                  <a:schemeClr val="bg1"/>
                </a:solidFill>
                <a:ea typeface="Calibri" panose="020F0502020204030204" pitchFamily="34" charset="0"/>
                <a:cs typeface="Times New Roman" panose="02020603050405020304" pitchFamily="18" charset="0"/>
              </a:rPr>
              <a:t>volgende </a:t>
            </a:r>
            <a:r>
              <a:rPr lang="nl-NL" sz="1200" dirty="0">
                <a:solidFill>
                  <a:schemeClr val="bg1"/>
                </a:solidFill>
                <a:effectLst/>
                <a:ea typeface="Calibri" panose="020F0502020204030204" pitchFamily="34" charset="0"/>
                <a:cs typeface="Times New Roman" panose="02020603050405020304" pitchFamily="18" charset="0"/>
              </a:rPr>
              <a:t>optie om een standaard pakket aan te schaffen. Is dat niet mogelijk, dan kiezen we voor een maatwerk oplossing.</a:t>
            </a:r>
          </a:p>
        </p:txBody>
      </p:sp>
      <p:sp>
        <p:nvSpPr>
          <p:cNvPr id="16" name="Rechthoek 15">
            <a:extLst>
              <a:ext uri="{FF2B5EF4-FFF2-40B4-BE49-F238E27FC236}">
                <a16:creationId xmlns:a16="http://schemas.microsoft.com/office/drawing/2014/main" id="{0DC80CCB-5392-42CB-A711-3F2F52BBACBB}"/>
              </a:ext>
            </a:extLst>
          </p:cNvPr>
          <p:cNvSpPr/>
          <p:nvPr/>
        </p:nvSpPr>
        <p:spPr>
          <a:xfrm>
            <a:off x="314133" y="4001656"/>
            <a:ext cx="4140000" cy="2520000"/>
          </a:xfrm>
          <a:prstGeom prst="rect">
            <a:avLst/>
          </a:prstGeom>
          <a:blipFill>
            <a:blip r:embed="rId4"/>
            <a:stretch>
              <a:fillRect/>
            </a:stretch>
          </a:blipFill>
          <a:ln w="38103" cap="sq">
            <a:solidFill>
              <a:srgbClr val="000000"/>
            </a:solid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658416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42">
            <a:extLst>
              <a:ext uri="{FF2B5EF4-FFF2-40B4-BE49-F238E27FC236}">
                <a16:creationId xmlns:a16="http://schemas.microsoft.com/office/drawing/2014/main" id="{3629EC09-27DC-4F71-AF70-DD5434C6DFD6}"/>
              </a:ext>
            </a:extLst>
          </p:cNvPr>
          <p:cNvSpPr/>
          <p:nvPr/>
        </p:nvSpPr>
        <p:spPr>
          <a:xfrm>
            <a:off x="4780855" y="481561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6" name="Rechthoek 39">
            <a:extLst>
              <a:ext uri="{FF2B5EF4-FFF2-40B4-BE49-F238E27FC236}">
                <a16:creationId xmlns:a16="http://schemas.microsoft.com/office/drawing/2014/main" id="{447BA338-23AF-4B66-987B-61688191CE21}"/>
              </a:ext>
            </a:extLst>
          </p:cNvPr>
          <p:cNvSpPr/>
          <p:nvPr/>
        </p:nvSpPr>
        <p:spPr>
          <a:xfrm>
            <a:off x="4780855" y="276113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9" name="Rechthoek 26">
            <a:extLst>
              <a:ext uri="{FF2B5EF4-FFF2-40B4-BE49-F238E27FC236}">
                <a16:creationId xmlns:a16="http://schemas.microsoft.com/office/drawing/2014/main" id="{A7451C26-2918-4EBF-9FDA-A4E8E33AC401}"/>
              </a:ext>
            </a:extLst>
          </p:cNvPr>
          <p:cNvSpPr/>
          <p:nvPr/>
        </p:nvSpPr>
        <p:spPr>
          <a:xfrm>
            <a:off x="4780855" y="706655"/>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600" b="1" i="0" u="none" strike="noStrike" kern="1200" cap="none" spc="0" baseline="0">
              <a:solidFill>
                <a:srgbClr val="FFFFFF"/>
              </a:solidFill>
              <a:uFillTx/>
              <a:latin typeface="Calibri" pitchFamily="34"/>
              <a:cs typeface="Times New Roman" pitchFamily="18"/>
            </a:endParaRPr>
          </a:p>
        </p:txBody>
      </p:sp>
      <p:sp>
        <p:nvSpPr>
          <p:cNvPr id="10" name="Tekstvak 36">
            <a:extLst>
              <a:ext uri="{FF2B5EF4-FFF2-40B4-BE49-F238E27FC236}">
                <a16:creationId xmlns:a16="http://schemas.microsoft.com/office/drawing/2014/main" id="{CF29C903-CFB6-4855-A5F4-A90920D2FCCD}"/>
              </a:ext>
            </a:extLst>
          </p:cNvPr>
          <p:cNvSpPr txBox="1"/>
          <p:nvPr/>
        </p:nvSpPr>
        <p:spPr>
          <a:xfrm>
            <a:off x="4902202" y="791325"/>
            <a:ext cx="7092000" cy="969496"/>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is de toegevoegde waarde?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ea typeface="Calibri" pitchFamily="34"/>
              <a:cs typeface="Times New Roman" pitchFamily="18"/>
            </a:endParaRPr>
          </a:p>
          <a:p>
            <a:pPr algn="just"/>
            <a:r>
              <a:rPr lang="nl-NL" sz="1200" dirty="0">
                <a:solidFill>
                  <a:schemeClr val="bg1"/>
                </a:solidFill>
                <a:effectLst/>
                <a:ea typeface="Calibri" panose="020F0502020204030204" pitchFamily="34" charset="0"/>
                <a:cs typeface="Times New Roman" panose="02020603050405020304" pitchFamily="18" charset="0"/>
              </a:rPr>
              <a:t>Door de verandering vooraf goed en integraal te bepalen, weten we zeker dat we het beoogde eindresultaat ook kunnen realiseren, beheren en onderhouden. Hiermee weet de initiatiefnemer waar rekening mee te houden en worden verassingen of hoge kosten later in het traject voorkomen. </a:t>
            </a:r>
            <a:endParaRPr lang="nl-NL" sz="1600" dirty="0">
              <a:solidFill>
                <a:schemeClr val="bg1"/>
              </a:solidFill>
              <a:effectLst/>
              <a:ea typeface="Calibri" panose="020F0502020204030204" pitchFamily="34" charset="0"/>
              <a:cs typeface="Times New Roman" panose="02020603050405020304" pitchFamily="18" charset="0"/>
            </a:endParaRPr>
          </a:p>
        </p:txBody>
      </p:sp>
      <p:sp>
        <p:nvSpPr>
          <p:cNvPr id="4" name="Tekstvak 43">
            <a:extLst>
              <a:ext uri="{FF2B5EF4-FFF2-40B4-BE49-F238E27FC236}">
                <a16:creationId xmlns:a16="http://schemas.microsoft.com/office/drawing/2014/main" id="{6390EF7F-6B82-45AE-BA08-84B50187771C}"/>
              </a:ext>
            </a:extLst>
          </p:cNvPr>
          <p:cNvSpPr txBox="1"/>
          <p:nvPr/>
        </p:nvSpPr>
        <p:spPr>
          <a:xfrm>
            <a:off x="4902202" y="4900289"/>
            <a:ext cx="7092000" cy="1082348"/>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Hoe pas je het goed toe?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chemeClr val="bg1"/>
              </a:solidFill>
              <a:uFillTx/>
              <a:latin typeface="Calibri" pitchFamily="34"/>
              <a:ea typeface="Calibri" pitchFamily="34"/>
              <a:cs typeface="Times New Roman" pitchFamily="18"/>
            </a:endParaRP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Schrijf een integraal veranderidee en -voorstel voor de start van de verandering en houd hier rekening met de 4 aspecten.</a:t>
            </a: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Raadpleeg de ICT afdeling voor hulp in het bepalen van de impact van de beoogde verandering op de vier aspecten.</a:t>
            </a:r>
          </a:p>
        </p:txBody>
      </p:sp>
      <p:sp>
        <p:nvSpPr>
          <p:cNvPr id="7" name="Tekstvak 40">
            <a:extLst>
              <a:ext uri="{FF2B5EF4-FFF2-40B4-BE49-F238E27FC236}">
                <a16:creationId xmlns:a16="http://schemas.microsoft.com/office/drawing/2014/main" id="{2178474E-EB79-4A40-BA7D-58C0E5848F5F}"/>
              </a:ext>
            </a:extLst>
          </p:cNvPr>
          <p:cNvSpPr txBox="1"/>
          <p:nvPr/>
        </p:nvSpPr>
        <p:spPr>
          <a:xfrm>
            <a:off x="4902202" y="2845809"/>
            <a:ext cx="7092000" cy="1043876"/>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cs typeface="Times New Roman" pitchFamily="18"/>
              </a:rPr>
              <a:t>Hoe toetsen we het principe?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chemeClr val="bg1"/>
              </a:solidFill>
              <a:uFillTx/>
              <a:latin typeface="Calibri" pitchFamily="34"/>
              <a:cs typeface="Times New Roman" pitchFamily="18"/>
            </a:endParaRP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In het verandervoorstel moet duidelijk zichtbaar zijn:</a:t>
            </a:r>
          </a:p>
          <a:p>
            <a:pPr marL="742950" lvl="1" indent="-285750" algn="just">
              <a:buFont typeface="Courier New" panose="02070309020205020404" pitchFamily="49" charset="0"/>
              <a:buChar char="o"/>
            </a:pPr>
            <a:r>
              <a:rPr lang="nl-NL" sz="1200" dirty="0">
                <a:solidFill>
                  <a:schemeClr val="bg1"/>
                </a:solidFill>
                <a:effectLst/>
                <a:ea typeface="Calibri" panose="020F0502020204030204" pitchFamily="34" charset="0"/>
                <a:cs typeface="Times New Roman" panose="02020603050405020304" pitchFamily="18" charset="0"/>
              </a:rPr>
              <a:t>Wat de impact van de verandering is op de vier aspecten</a:t>
            </a:r>
          </a:p>
          <a:p>
            <a:pPr marL="742950" lvl="1" indent="-285750" algn="just">
              <a:buFont typeface="Courier New" panose="02070309020205020404" pitchFamily="49" charset="0"/>
              <a:buChar char="o"/>
            </a:pPr>
            <a:r>
              <a:rPr lang="nl-NL" sz="1200" dirty="0">
                <a:solidFill>
                  <a:schemeClr val="bg1"/>
                </a:solidFill>
                <a:effectLst/>
                <a:ea typeface="Calibri" panose="020F0502020204030204" pitchFamily="34" charset="0"/>
                <a:cs typeface="Times New Roman" panose="02020603050405020304" pitchFamily="18" charset="0"/>
              </a:rPr>
              <a:t>Wat de afhankelijkheden zijn met andere veranderingen en initiatieven</a:t>
            </a:r>
          </a:p>
          <a:p>
            <a:pPr algn="just"/>
            <a:endParaRPr lang="nl-NL" sz="300" dirty="0">
              <a:solidFill>
                <a:schemeClr val="bg1"/>
              </a:solidFill>
              <a:effectLst/>
              <a:ea typeface="Calibri" panose="020F0502020204030204" pitchFamily="34" charset="0"/>
              <a:cs typeface="Times New Roman" panose="02020603050405020304" pitchFamily="18" charset="0"/>
            </a:endParaRPr>
          </a:p>
          <a:p>
            <a:pPr algn="just"/>
            <a:endParaRPr lang="nl-NL" sz="300" dirty="0">
              <a:solidFill>
                <a:schemeClr val="bg1"/>
              </a:solidFill>
              <a:effectLst/>
              <a:ea typeface="Calibri" panose="020F0502020204030204" pitchFamily="34" charset="0"/>
              <a:cs typeface="Times New Roman" panose="02020603050405020304" pitchFamily="18" charset="0"/>
            </a:endParaRPr>
          </a:p>
        </p:txBody>
      </p:sp>
      <p:sp>
        <p:nvSpPr>
          <p:cNvPr id="31" name="Vrije vorm: vorm 30">
            <a:extLst>
              <a:ext uri="{FF2B5EF4-FFF2-40B4-BE49-F238E27FC236}">
                <a16:creationId xmlns:a16="http://schemas.microsoft.com/office/drawing/2014/main" id="{E74C4313-9AFB-4FA6-A709-B232776ADB17}"/>
              </a:ext>
            </a:extLst>
          </p:cNvPr>
          <p:cNvSpPr/>
          <p:nvPr/>
        </p:nvSpPr>
        <p:spPr>
          <a:xfrm>
            <a:off x="61540" y="59993"/>
            <a:ext cx="12003995" cy="6694662"/>
          </a:xfrm>
          <a:custGeom>
            <a:avLst/>
            <a:gdLst>
              <a:gd name="connsiteX0" fmla="*/ 360000 w 12003995"/>
              <a:gd name="connsiteY0" fmla="*/ 0 h 6694662"/>
              <a:gd name="connsiteX1" fmla="*/ 658518 w 12003995"/>
              <a:gd name="connsiteY1" fmla="*/ 158721 h 6694662"/>
              <a:gd name="connsiteX2" fmla="*/ 659288 w 12003995"/>
              <a:gd name="connsiteY2" fmla="*/ 160140 h 6694662"/>
              <a:gd name="connsiteX3" fmla="*/ 12003995 w 12003995"/>
              <a:gd name="connsiteY3" fmla="*/ 160140 h 6694662"/>
              <a:gd name="connsiteX4" fmla="*/ 12003995 w 12003995"/>
              <a:gd name="connsiteY4" fmla="*/ 592140 h 6694662"/>
              <a:gd name="connsiteX5" fmla="*/ 4654393 w 12003995"/>
              <a:gd name="connsiteY5" fmla="*/ 592140 h 6694662"/>
              <a:gd name="connsiteX6" fmla="*/ 4654393 w 12003995"/>
              <a:gd name="connsiteY6" fmla="*/ 1515896 h 6694662"/>
              <a:gd name="connsiteX7" fmla="*/ 4709124 w 12003995"/>
              <a:gd name="connsiteY7" fmla="*/ 1515896 h 6694662"/>
              <a:gd name="connsiteX8" fmla="*/ 4709124 w 12003995"/>
              <a:gd name="connsiteY8" fmla="*/ 1415612 h 6694662"/>
              <a:gd name="connsiteX9" fmla="*/ 4908408 w 12003995"/>
              <a:gd name="connsiteY9" fmla="*/ 1616181 h 6694662"/>
              <a:gd name="connsiteX10" fmla="*/ 4709124 w 12003995"/>
              <a:gd name="connsiteY10" fmla="*/ 1816749 h 6694662"/>
              <a:gd name="connsiteX11" fmla="*/ 4709124 w 12003995"/>
              <a:gd name="connsiteY11" fmla="*/ 1716465 h 6694662"/>
              <a:gd name="connsiteX12" fmla="*/ 4654393 w 12003995"/>
              <a:gd name="connsiteY12" fmla="*/ 1716465 h 6694662"/>
              <a:gd name="connsiteX13" fmla="*/ 4654393 w 12003995"/>
              <a:gd name="connsiteY13" fmla="*/ 3570380 h 6694662"/>
              <a:gd name="connsiteX14" fmla="*/ 4709124 w 12003995"/>
              <a:gd name="connsiteY14" fmla="*/ 3570380 h 6694662"/>
              <a:gd name="connsiteX15" fmla="*/ 4709124 w 12003995"/>
              <a:gd name="connsiteY15" fmla="*/ 3470096 h 6694662"/>
              <a:gd name="connsiteX16" fmla="*/ 4908408 w 12003995"/>
              <a:gd name="connsiteY16" fmla="*/ 3670665 h 6694662"/>
              <a:gd name="connsiteX17" fmla="*/ 4709124 w 12003995"/>
              <a:gd name="connsiteY17" fmla="*/ 3871233 h 6694662"/>
              <a:gd name="connsiteX18" fmla="*/ 4709124 w 12003995"/>
              <a:gd name="connsiteY18" fmla="*/ 3770949 h 6694662"/>
              <a:gd name="connsiteX19" fmla="*/ 4654393 w 12003995"/>
              <a:gd name="connsiteY19" fmla="*/ 3770949 h 6694662"/>
              <a:gd name="connsiteX20" fmla="*/ 4654393 w 12003995"/>
              <a:gd name="connsiteY20" fmla="*/ 5624860 h 6694662"/>
              <a:gd name="connsiteX21" fmla="*/ 4709124 w 12003995"/>
              <a:gd name="connsiteY21" fmla="*/ 5624860 h 6694662"/>
              <a:gd name="connsiteX22" fmla="*/ 4709124 w 12003995"/>
              <a:gd name="connsiteY22" fmla="*/ 5524576 h 6694662"/>
              <a:gd name="connsiteX23" fmla="*/ 4908408 w 12003995"/>
              <a:gd name="connsiteY23" fmla="*/ 5725145 h 6694662"/>
              <a:gd name="connsiteX24" fmla="*/ 4709124 w 12003995"/>
              <a:gd name="connsiteY24" fmla="*/ 5925713 h 6694662"/>
              <a:gd name="connsiteX25" fmla="*/ 4709124 w 12003995"/>
              <a:gd name="connsiteY25" fmla="*/ 5825429 h 6694662"/>
              <a:gd name="connsiteX26" fmla="*/ 4654393 w 12003995"/>
              <a:gd name="connsiteY26" fmla="*/ 5825429 h 6694662"/>
              <a:gd name="connsiteX27" fmla="*/ 4654393 w 12003995"/>
              <a:gd name="connsiteY27" fmla="*/ 6694662 h 6694662"/>
              <a:gd name="connsiteX28" fmla="*/ 64921 w 12003995"/>
              <a:gd name="connsiteY28" fmla="*/ 6694662 h 6694662"/>
              <a:gd name="connsiteX29" fmla="*/ 64921 w 12003995"/>
              <a:gd name="connsiteY29" fmla="*/ 592140 h 6694662"/>
              <a:gd name="connsiteX30" fmla="*/ 64922 w 12003995"/>
              <a:gd name="connsiteY30" fmla="*/ 592140 h 6694662"/>
              <a:gd name="connsiteX31" fmla="*/ 64922 w 12003995"/>
              <a:gd name="connsiteY31" fmla="*/ 565449 h 6694662"/>
              <a:gd name="connsiteX32" fmla="*/ 61482 w 12003995"/>
              <a:gd name="connsiteY32" fmla="*/ 561280 h 6694662"/>
              <a:gd name="connsiteX33" fmla="*/ 0 w 12003995"/>
              <a:gd name="connsiteY33" fmla="*/ 360000 h 6694662"/>
              <a:gd name="connsiteX34" fmla="*/ 360000 w 12003995"/>
              <a:gd name="connsiteY34" fmla="*/ 0 h 669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003995" h="6694662">
                <a:moveTo>
                  <a:pt x="360000" y="0"/>
                </a:moveTo>
                <a:cubicBezTo>
                  <a:pt x="484264" y="0"/>
                  <a:pt x="593823" y="62960"/>
                  <a:pt x="658518" y="158721"/>
                </a:cubicBezTo>
                <a:lnTo>
                  <a:pt x="659288" y="160140"/>
                </a:lnTo>
                <a:lnTo>
                  <a:pt x="12003995" y="160140"/>
                </a:lnTo>
                <a:lnTo>
                  <a:pt x="12003995" y="592140"/>
                </a:lnTo>
                <a:lnTo>
                  <a:pt x="4654393" y="592140"/>
                </a:lnTo>
                <a:lnTo>
                  <a:pt x="4654393" y="1515896"/>
                </a:lnTo>
                <a:lnTo>
                  <a:pt x="4709124" y="1515896"/>
                </a:lnTo>
                <a:lnTo>
                  <a:pt x="4709124" y="1415612"/>
                </a:lnTo>
                <a:lnTo>
                  <a:pt x="4908408" y="1616181"/>
                </a:lnTo>
                <a:lnTo>
                  <a:pt x="4709124" y="1816749"/>
                </a:lnTo>
                <a:lnTo>
                  <a:pt x="4709124" y="1716465"/>
                </a:lnTo>
                <a:lnTo>
                  <a:pt x="4654393" y="1716465"/>
                </a:lnTo>
                <a:lnTo>
                  <a:pt x="4654393" y="3570380"/>
                </a:lnTo>
                <a:lnTo>
                  <a:pt x="4709124" y="3570380"/>
                </a:lnTo>
                <a:lnTo>
                  <a:pt x="4709124" y="3470096"/>
                </a:lnTo>
                <a:lnTo>
                  <a:pt x="4908408" y="3670665"/>
                </a:lnTo>
                <a:lnTo>
                  <a:pt x="4709124" y="3871233"/>
                </a:lnTo>
                <a:lnTo>
                  <a:pt x="4709124" y="3770949"/>
                </a:lnTo>
                <a:lnTo>
                  <a:pt x="4654393" y="3770949"/>
                </a:lnTo>
                <a:lnTo>
                  <a:pt x="4654393" y="5624860"/>
                </a:lnTo>
                <a:lnTo>
                  <a:pt x="4709124" y="5624860"/>
                </a:lnTo>
                <a:lnTo>
                  <a:pt x="4709124" y="5524576"/>
                </a:lnTo>
                <a:lnTo>
                  <a:pt x="4908408" y="5725145"/>
                </a:lnTo>
                <a:lnTo>
                  <a:pt x="4709124" y="5925713"/>
                </a:lnTo>
                <a:lnTo>
                  <a:pt x="4709124" y="5825429"/>
                </a:lnTo>
                <a:lnTo>
                  <a:pt x="4654393" y="5825429"/>
                </a:lnTo>
                <a:lnTo>
                  <a:pt x="4654393" y="6694662"/>
                </a:lnTo>
                <a:lnTo>
                  <a:pt x="64921" y="6694662"/>
                </a:lnTo>
                <a:lnTo>
                  <a:pt x="64921" y="592140"/>
                </a:lnTo>
                <a:lnTo>
                  <a:pt x="64922" y="592140"/>
                </a:lnTo>
                <a:lnTo>
                  <a:pt x="64922" y="565449"/>
                </a:lnTo>
                <a:lnTo>
                  <a:pt x="61482" y="561280"/>
                </a:lnTo>
                <a:cubicBezTo>
                  <a:pt x="22665" y="503824"/>
                  <a:pt x="0" y="434559"/>
                  <a:pt x="0" y="360000"/>
                </a:cubicBezTo>
                <a:cubicBezTo>
                  <a:pt x="0" y="161177"/>
                  <a:pt x="161177" y="0"/>
                  <a:pt x="360000" y="0"/>
                </a:cubicBezTo>
                <a:close/>
              </a:path>
            </a:pathLst>
          </a:custGeom>
          <a:gradFill>
            <a:gsLst>
              <a:gs pos="0">
                <a:srgbClr val="7A0000"/>
              </a:gs>
              <a:gs pos="100000">
                <a:srgbClr val="C00000"/>
              </a:gs>
            </a:gsLst>
            <a:lin ang="5400000"/>
          </a:gra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defRPr sz="1800" b="0" i="0" u="none" strike="noStrike" kern="0" cap="none" spc="0" baseline="0">
                <a:solidFill>
                  <a:srgbClr val="000000"/>
                </a:solidFill>
                <a:uFillTx/>
              </a:defRPr>
            </a:pPr>
            <a:endParaRPr lang="nl-NL" sz="1100" b="1" dirty="0">
              <a:solidFill>
                <a:srgbClr val="FFFFFF"/>
              </a:solidFill>
              <a:latin typeface="Calibri" pitchFamily="34"/>
              <a:cs typeface="Times New Roman" pitchFamily="18"/>
            </a:endParaRPr>
          </a:p>
          <a:p>
            <a:pPr algn="just">
              <a:defRPr sz="1800" b="0" i="0" u="none" strike="noStrike" kern="0" cap="none" spc="0" baseline="0">
                <a:solidFill>
                  <a:srgbClr val="000000"/>
                </a:solidFill>
                <a:uFillTx/>
              </a:defRPr>
            </a:pPr>
            <a:r>
              <a:rPr lang="nl-NL" sz="1100" b="1" dirty="0">
                <a:solidFill>
                  <a:srgbClr val="FFFFFF"/>
                </a:solidFill>
                <a:latin typeface="Calibri" pitchFamily="34"/>
                <a:cs typeface="Times New Roman" pitchFamily="18"/>
              </a:rPr>
              <a:t>                    </a:t>
            </a:r>
            <a:r>
              <a:rPr lang="nl-NL" sz="2000" b="1" dirty="0">
                <a:solidFill>
                  <a:srgbClr val="FFFFFF"/>
                </a:solidFill>
                <a:latin typeface="Calibri" pitchFamily="34"/>
                <a:cs typeface="Times New Roman" pitchFamily="18"/>
              </a:rPr>
              <a:t>WE BENADEREN DE VERANDERING INTEGRAAL</a:t>
            </a:r>
          </a:p>
        </p:txBody>
      </p:sp>
      <p:sp>
        <p:nvSpPr>
          <p:cNvPr id="14" name="Ovaal 17">
            <a:extLst>
              <a:ext uri="{FF2B5EF4-FFF2-40B4-BE49-F238E27FC236}">
                <a16:creationId xmlns:a16="http://schemas.microsoft.com/office/drawing/2014/main" id="{68ED6646-EBA0-4665-B67A-2938F8D61E8E}"/>
              </a:ext>
            </a:extLst>
          </p:cNvPr>
          <p:cNvSpPr/>
          <p:nvPr/>
        </p:nvSpPr>
        <p:spPr>
          <a:xfrm>
            <a:off x="126461" y="142280"/>
            <a:ext cx="575998" cy="5759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3">
              <a:alphaModFix/>
            </a:blip>
            <a:stretch>
              <a:fillRect/>
            </a:stretch>
          </a:blipFill>
          <a:ln w="12701" cap="flat">
            <a:solidFill>
              <a:srgbClr val="C00000"/>
            </a:solidFill>
            <a:prstDash val="solid"/>
            <a:miter/>
          </a:ln>
          <a:scene3d>
            <a:camera prst="orthographicFront"/>
            <a:lightRig rig="threePt" dir="t"/>
          </a:scene3d>
          <a:sp3d>
            <a:bevelT w="381000" h="381000"/>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000" b="1" i="0" u="none" strike="noStrike" kern="1200" cap="none" spc="0" baseline="0">
                <a:solidFill>
                  <a:srgbClr val="FFFFFF"/>
                </a:solidFill>
                <a:effectLst>
                  <a:outerShdw dist="38096" dir="2700000">
                    <a:srgbClr val="000000"/>
                  </a:outerShdw>
                </a:effectLst>
                <a:uFillTx/>
                <a:latin typeface="Calibri"/>
              </a:rPr>
              <a:t>5</a:t>
            </a:r>
          </a:p>
        </p:txBody>
      </p:sp>
      <p:sp>
        <p:nvSpPr>
          <p:cNvPr id="13" name="Tekstvak 15">
            <a:extLst>
              <a:ext uri="{FF2B5EF4-FFF2-40B4-BE49-F238E27FC236}">
                <a16:creationId xmlns:a16="http://schemas.microsoft.com/office/drawing/2014/main" id="{D44FBACF-2285-4402-9547-D526E6526BA0}"/>
              </a:ext>
            </a:extLst>
          </p:cNvPr>
          <p:cNvSpPr txBox="1"/>
          <p:nvPr/>
        </p:nvSpPr>
        <p:spPr>
          <a:xfrm>
            <a:off x="185728" y="791325"/>
            <a:ext cx="4385651" cy="2816156"/>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betekent dit?</a:t>
            </a:r>
          </a:p>
          <a:p>
            <a:pPr algn="just"/>
            <a:r>
              <a:rPr lang="nl-NL" sz="1200" dirty="0">
                <a:solidFill>
                  <a:schemeClr val="bg1"/>
                </a:solidFill>
                <a:effectLst/>
                <a:ea typeface="Calibri" panose="020F0502020204030204" pitchFamily="34" charset="0"/>
                <a:cs typeface="Times New Roman" panose="02020603050405020304" pitchFamily="18" charset="0"/>
              </a:rPr>
              <a:t>We proberen voorafgaand aan een verandering zo goed mogelijk de alle aspecten van de totaaloplossing. Dit doen we door te kijken naar de beoogde verandering op vier aspecten:</a:t>
            </a:r>
          </a:p>
          <a:p>
            <a:pPr marL="342900" lvl="0" indent="-342900" algn="just">
              <a:buFont typeface="Symbol" panose="05050102010706020507" pitchFamily="18" charset="2"/>
              <a:buChar char=""/>
            </a:pPr>
            <a:r>
              <a:rPr lang="nl-NL" sz="1200" b="1" dirty="0">
                <a:solidFill>
                  <a:schemeClr val="bg1"/>
                </a:solidFill>
                <a:effectLst/>
                <a:ea typeface="Calibri" panose="020F0502020204030204" pitchFamily="34" charset="0"/>
                <a:cs typeface="Times New Roman" panose="02020603050405020304" pitchFamily="18" charset="0"/>
              </a:rPr>
              <a:t>Klanten &amp; Dienstverlening: </a:t>
            </a:r>
            <a:r>
              <a:rPr lang="nl-NL" sz="1200" dirty="0">
                <a:solidFill>
                  <a:schemeClr val="bg1"/>
                </a:solidFill>
                <a:effectLst/>
                <a:ea typeface="Calibri" panose="020F0502020204030204" pitchFamily="34" charset="0"/>
                <a:cs typeface="Times New Roman" panose="02020603050405020304" pitchFamily="18" charset="0"/>
              </a:rPr>
              <a:t>wat is de impact op studenten, docenten en onderzoekers?</a:t>
            </a:r>
          </a:p>
          <a:p>
            <a:pPr marL="342900" lvl="0" indent="-342900" algn="just">
              <a:buFont typeface="Symbol" panose="05050102010706020507" pitchFamily="18" charset="2"/>
              <a:buChar char=""/>
            </a:pPr>
            <a:r>
              <a:rPr lang="nl-NL" sz="1200" b="1" dirty="0">
                <a:solidFill>
                  <a:schemeClr val="bg1"/>
                </a:solidFill>
                <a:effectLst/>
                <a:ea typeface="Calibri" panose="020F0502020204030204" pitchFamily="34" charset="0"/>
                <a:cs typeface="Times New Roman" panose="02020603050405020304" pitchFamily="18" charset="0"/>
              </a:rPr>
              <a:t>Processen &amp; Organisatie: </a:t>
            </a:r>
            <a:r>
              <a:rPr lang="nl-NL" sz="1200" dirty="0">
                <a:solidFill>
                  <a:schemeClr val="bg1"/>
                </a:solidFill>
                <a:effectLst/>
                <a:ea typeface="Calibri" panose="020F0502020204030204" pitchFamily="34" charset="0"/>
                <a:cs typeface="Times New Roman" panose="02020603050405020304" pitchFamily="18" charset="0"/>
              </a:rPr>
              <a:t>wat is de impact op onze eigen organisatie in de vorm van aangepaste processen, </a:t>
            </a:r>
            <a:r>
              <a:rPr lang="nl-NL" sz="1200" dirty="0" err="1">
                <a:solidFill>
                  <a:schemeClr val="bg1"/>
                </a:solidFill>
                <a:effectLst/>
                <a:ea typeface="Calibri" panose="020F0502020204030204" pitchFamily="34" charset="0"/>
                <a:cs typeface="Times New Roman" panose="02020603050405020304" pitchFamily="18" charset="0"/>
              </a:rPr>
              <a:t>governance</a:t>
            </a:r>
            <a:r>
              <a:rPr lang="nl-NL" sz="1200" dirty="0">
                <a:solidFill>
                  <a:schemeClr val="bg1"/>
                </a:solidFill>
                <a:effectLst/>
                <a:ea typeface="Calibri" panose="020F0502020204030204" pitchFamily="34" charset="0"/>
                <a:cs typeface="Times New Roman" panose="02020603050405020304" pitchFamily="18" charset="0"/>
              </a:rPr>
              <a:t> of bedrijfsfunctionaliteit?</a:t>
            </a:r>
          </a:p>
          <a:p>
            <a:pPr marL="342900" lvl="0" indent="-342900" algn="just">
              <a:buFont typeface="Symbol" panose="05050102010706020507" pitchFamily="18" charset="2"/>
              <a:buChar char=""/>
            </a:pPr>
            <a:r>
              <a:rPr lang="nl-NL" sz="1200" b="1" dirty="0">
                <a:solidFill>
                  <a:schemeClr val="bg1"/>
                </a:solidFill>
                <a:effectLst/>
                <a:ea typeface="Calibri" panose="020F0502020204030204" pitchFamily="34" charset="0"/>
                <a:cs typeface="Times New Roman" panose="02020603050405020304" pitchFamily="18" charset="0"/>
              </a:rPr>
              <a:t>Informatie &amp; Applicaties: </a:t>
            </a:r>
            <a:r>
              <a:rPr lang="nl-NL" sz="1200" dirty="0">
                <a:solidFill>
                  <a:schemeClr val="bg1"/>
                </a:solidFill>
                <a:effectLst/>
                <a:ea typeface="Calibri" panose="020F0502020204030204" pitchFamily="34" charset="0"/>
                <a:cs typeface="Times New Roman" panose="02020603050405020304" pitchFamily="18" charset="0"/>
              </a:rPr>
              <a:t>wat is de impact op onze applicaties? Moeten we nieuwe applicaties realiseren?</a:t>
            </a:r>
          </a:p>
          <a:p>
            <a:pPr marL="342900" lvl="0" indent="-342900" algn="just">
              <a:buFont typeface="Symbol" panose="05050102010706020507" pitchFamily="18" charset="2"/>
              <a:buChar char=""/>
            </a:pPr>
            <a:r>
              <a:rPr lang="nl-NL" sz="1200" b="1" dirty="0">
                <a:solidFill>
                  <a:schemeClr val="bg1"/>
                </a:solidFill>
                <a:effectLst/>
                <a:ea typeface="Calibri" panose="020F0502020204030204" pitchFamily="34" charset="0"/>
                <a:cs typeface="Times New Roman" panose="02020603050405020304" pitchFamily="18" charset="0"/>
              </a:rPr>
              <a:t>ICT-Infrastructuur:</a:t>
            </a:r>
            <a:r>
              <a:rPr lang="nl-NL" sz="1200" dirty="0">
                <a:solidFill>
                  <a:schemeClr val="bg1"/>
                </a:solidFill>
                <a:effectLst/>
                <a:ea typeface="Calibri" panose="020F0502020204030204" pitchFamily="34" charset="0"/>
                <a:cs typeface="Times New Roman" panose="02020603050405020304" pitchFamily="18" charset="0"/>
              </a:rPr>
              <a:t> wat is de impact op de onderliggende technologie en ICT-infrastructuur?</a:t>
            </a:r>
          </a:p>
          <a:p>
            <a:pPr algn="just"/>
            <a:r>
              <a:rPr lang="nl-NL" sz="300" dirty="0">
                <a:solidFill>
                  <a:schemeClr val="bg1"/>
                </a:solidFill>
                <a:effectLst/>
                <a:ea typeface="Calibri" panose="020F0502020204030204" pitchFamily="34" charset="0"/>
                <a:cs typeface="Times New Roman" panose="02020603050405020304" pitchFamily="18" charset="0"/>
              </a:rPr>
              <a:t> </a:t>
            </a:r>
          </a:p>
          <a:p>
            <a:pPr algn="just"/>
            <a:r>
              <a:rPr lang="nl-NL" sz="1200" dirty="0">
                <a:solidFill>
                  <a:schemeClr val="bg1"/>
                </a:solidFill>
                <a:effectLst/>
                <a:ea typeface="Calibri" panose="020F0502020204030204" pitchFamily="34" charset="0"/>
                <a:cs typeface="Times New Roman" panose="02020603050405020304" pitchFamily="18" charset="0"/>
              </a:rPr>
              <a:t>Dit noemen we een integrale en holistische blik op verandering.</a:t>
            </a:r>
          </a:p>
        </p:txBody>
      </p:sp>
      <p:grpSp>
        <p:nvGrpSpPr>
          <p:cNvPr id="5" name="Groep 4">
            <a:extLst>
              <a:ext uri="{FF2B5EF4-FFF2-40B4-BE49-F238E27FC236}">
                <a16:creationId xmlns:a16="http://schemas.microsoft.com/office/drawing/2014/main" id="{2CB3B11B-D3B8-EC47-AA47-D9968B93A705}"/>
              </a:ext>
            </a:extLst>
          </p:cNvPr>
          <p:cNvGrpSpPr/>
          <p:nvPr/>
        </p:nvGrpSpPr>
        <p:grpSpPr>
          <a:xfrm>
            <a:off x="314133" y="4001656"/>
            <a:ext cx="4140000" cy="2520000"/>
            <a:chOff x="314133" y="4001656"/>
            <a:chExt cx="4140000" cy="2520000"/>
          </a:xfrm>
        </p:grpSpPr>
        <p:sp>
          <p:nvSpPr>
            <p:cNvPr id="16" name="Rechthoek 15">
              <a:extLst>
                <a:ext uri="{FF2B5EF4-FFF2-40B4-BE49-F238E27FC236}">
                  <a16:creationId xmlns:a16="http://schemas.microsoft.com/office/drawing/2014/main" id="{0DC80CCB-5392-42CB-A711-3F2F52BBACBB}"/>
                </a:ext>
              </a:extLst>
            </p:cNvPr>
            <p:cNvSpPr/>
            <p:nvPr/>
          </p:nvSpPr>
          <p:spPr>
            <a:xfrm>
              <a:off x="314133" y="4001656"/>
              <a:ext cx="4140000" cy="2520000"/>
            </a:xfrm>
            <a:prstGeom prst="rect">
              <a:avLst/>
            </a:prstGeom>
            <a:blipFill>
              <a:blip r:embed="rId4"/>
              <a:stretch>
                <a:fillRect/>
              </a:stretch>
            </a:blipFill>
            <a:ln w="38103" cap="sq">
              <a:solidFill>
                <a:srgbClr val="000000"/>
              </a:solid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Afgeronde rechthoek 1">
              <a:extLst>
                <a:ext uri="{FF2B5EF4-FFF2-40B4-BE49-F238E27FC236}">
                  <a16:creationId xmlns:a16="http://schemas.microsoft.com/office/drawing/2014/main" id="{3A5E806A-5939-D94A-A9A9-306A9AEEBF66}"/>
                </a:ext>
              </a:extLst>
            </p:cNvPr>
            <p:cNvSpPr/>
            <p:nvPr/>
          </p:nvSpPr>
          <p:spPr>
            <a:xfrm rot="520928">
              <a:off x="826366" y="4670684"/>
              <a:ext cx="1045835" cy="38166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319033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42">
            <a:extLst>
              <a:ext uri="{FF2B5EF4-FFF2-40B4-BE49-F238E27FC236}">
                <a16:creationId xmlns:a16="http://schemas.microsoft.com/office/drawing/2014/main" id="{3629EC09-27DC-4F71-AF70-DD5434C6DFD6}"/>
              </a:ext>
            </a:extLst>
          </p:cNvPr>
          <p:cNvSpPr/>
          <p:nvPr/>
        </p:nvSpPr>
        <p:spPr>
          <a:xfrm>
            <a:off x="4780855" y="481561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6" name="Rechthoek 39">
            <a:extLst>
              <a:ext uri="{FF2B5EF4-FFF2-40B4-BE49-F238E27FC236}">
                <a16:creationId xmlns:a16="http://schemas.microsoft.com/office/drawing/2014/main" id="{447BA338-23AF-4B66-987B-61688191CE21}"/>
              </a:ext>
            </a:extLst>
          </p:cNvPr>
          <p:cNvSpPr/>
          <p:nvPr/>
        </p:nvSpPr>
        <p:spPr>
          <a:xfrm>
            <a:off x="4780855" y="276113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9" name="Rechthoek 26">
            <a:extLst>
              <a:ext uri="{FF2B5EF4-FFF2-40B4-BE49-F238E27FC236}">
                <a16:creationId xmlns:a16="http://schemas.microsoft.com/office/drawing/2014/main" id="{A7451C26-2918-4EBF-9FDA-A4E8E33AC401}"/>
              </a:ext>
            </a:extLst>
          </p:cNvPr>
          <p:cNvSpPr/>
          <p:nvPr/>
        </p:nvSpPr>
        <p:spPr>
          <a:xfrm>
            <a:off x="4780855" y="706655"/>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600" b="1" i="0" u="none" strike="noStrike" kern="1200" cap="none" spc="0" baseline="0">
              <a:solidFill>
                <a:srgbClr val="FFFFFF"/>
              </a:solidFill>
              <a:uFillTx/>
              <a:latin typeface="Calibri" pitchFamily="34"/>
              <a:cs typeface="Times New Roman" pitchFamily="18"/>
            </a:endParaRPr>
          </a:p>
        </p:txBody>
      </p:sp>
      <p:sp>
        <p:nvSpPr>
          <p:cNvPr id="10" name="Tekstvak 36">
            <a:extLst>
              <a:ext uri="{FF2B5EF4-FFF2-40B4-BE49-F238E27FC236}">
                <a16:creationId xmlns:a16="http://schemas.microsoft.com/office/drawing/2014/main" id="{CF29C903-CFB6-4855-A5F4-A90920D2FCCD}"/>
              </a:ext>
            </a:extLst>
          </p:cNvPr>
          <p:cNvSpPr txBox="1"/>
          <p:nvPr/>
        </p:nvSpPr>
        <p:spPr>
          <a:xfrm>
            <a:off x="4902202" y="791325"/>
            <a:ext cx="7092000" cy="1154162"/>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is de toegevoegde waarde?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ea typeface="Calibri" pitchFamily="34"/>
              <a:cs typeface="Times New Roman" pitchFamily="18"/>
            </a:endParaRPr>
          </a:p>
          <a:p>
            <a:pPr algn="just"/>
            <a:r>
              <a:rPr lang="nl-NL" sz="1200" dirty="0">
                <a:solidFill>
                  <a:schemeClr val="bg1"/>
                </a:solidFill>
                <a:effectLst/>
                <a:ea typeface="Calibri" panose="020F0502020204030204" pitchFamily="34" charset="0"/>
                <a:cs typeface="Times New Roman" panose="02020603050405020304" pitchFamily="18" charset="0"/>
              </a:rPr>
              <a:t>We leggen gegevens eenduidig vast om het gemak van gegevensuitwisseling te bevorderen. Dit bevordert uiteindelijk ook de herkenbaarheid voor de gebruiker. En het verzekert dat we kunnen vertrouwen op de kwaliteit en actualiteit van de gegevens. Door onze gegevenshuishouding goed in te richten voorkomen we bovendien onnodig overtypen. Dit is tijdrovend en bovendien foutgevoelig.</a:t>
            </a:r>
            <a:endParaRPr lang="nl-NL" sz="1600" dirty="0">
              <a:solidFill>
                <a:schemeClr val="bg1"/>
              </a:solidFill>
              <a:effectLst/>
              <a:ea typeface="Calibri" panose="020F0502020204030204" pitchFamily="34" charset="0"/>
              <a:cs typeface="Times New Roman" panose="02020603050405020304" pitchFamily="18" charset="0"/>
            </a:endParaRPr>
          </a:p>
        </p:txBody>
      </p:sp>
      <p:sp>
        <p:nvSpPr>
          <p:cNvPr id="4" name="Tekstvak 43">
            <a:extLst>
              <a:ext uri="{FF2B5EF4-FFF2-40B4-BE49-F238E27FC236}">
                <a16:creationId xmlns:a16="http://schemas.microsoft.com/office/drawing/2014/main" id="{6390EF7F-6B82-45AE-BA08-84B50187771C}"/>
              </a:ext>
            </a:extLst>
          </p:cNvPr>
          <p:cNvSpPr txBox="1"/>
          <p:nvPr/>
        </p:nvSpPr>
        <p:spPr>
          <a:xfrm>
            <a:off x="4902202" y="4900289"/>
            <a:ext cx="7092000" cy="1749197"/>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Hoe pas je het goed toe?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chemeClr val="bg1"/>
              </a:solidFill>
              <a:uFillTx/>
              <a:latin typeface="Calibri" pitchFamily="34"/>
              <a:ea typeface="Calibri" pitchFamily="34"/>
              <a:cs typeface="Times New Roman" pitchFamily="18"/>
            </a:endParaRP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Benadruk in het verandervoorstel en PSA of gegevens(stromen) wordt veranderd of aangepast, of zelfs een nieuwe gegevensuitwisseling vraagt.</a:t>
            </a: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Bekijk het documentair structuurplan waar de aan te passen gegevens worden beheerd en betrek de gegevens eigenaar. Raadpleeg waar nodig de ICT afdeling.</a:t>
            </a:r>
          </a:p>
          <a:p>
            <a:pPr algn="just">
              <a:lnSpc>
                <a:spcPts val="1275"/>
              </a:lnSpc>
              <a:buSzPts val="1398"/>
              <a:tabLst>
                <a:tab pos="228600" algn="l"/>
                <a:tab pos="1620520" algn="l"/>
              </a:tabLst>
              <a:defRPr sz="1800" b="0" i="0" u="none" strike="noStrike" kern="0" cap="none" spc="0" baseline="0">
                <a:solidFill>
                  <a:srgbClr val="000000"/>
                </a:solidFill>
                <a:uFillTx/>
              </a:defRPr>
            </a:pPr>
            <a:endParaRPr lang="nl-NL" sz="1200" kern="0" dirty="0">
              <a:solidFill>
                <a:schemeClr val="bg1"/>
              </a:solidFill>
              <a:latin typeface="Calibri" pitchFamily="34"/>
              <a:cs typeface="Times New Roman" pitchFamily="18"/>
            </a:endParaRPr>
          </a:p>
          <a:p>
            <a:pPr algn="just">
              <a:lnSpc>
                <a:spcPts val="1275"/>
              </a:lnSpc>
              <a:buSzPts val="1398"/>
              <a:tabLst>
                <a:tab pos="228600" algn="l"/>
                <a:tab pos="1620520" algn="l"/>
              </a:tabLst>
              <a:defRPr sz="1800" b="0" i="0" u="none" strike="noStrike" kern="0" cap="none" spc="0" baseline="0">
                <a:solidFill>
                  <a:srgbClr val="000000"/>
                </a:solidFill>
                <a:uFillTx/>
              </a:defRPr>
            </a:pPr>
            <a:r>
              <a:rPr lang="nl-NL" sz="1200" dirty="0">
                <a:solidFill>
                  <a:schemeClr val="bg1"/>
                </a:solidFill>
                <a:effectLst/>
                <a:ea typeface="Calibri" panose="020F0502020204030204" pitchFamily="34" charset="0"/>
                <a:cs typeface="Times New Roman" panose="02020603050405020304" pitchFamily="18" charset="0"/>
              </a:rPr>
              <a:t>NB: We hebben bij </a:t>
            </a:r>
            <a:r>
              <a:rPr lang="nl-NL" sz="1200" dirty="0" err="1">
                <a:solidFill>
                  <a:schemeClr val="bg1"/>
                </a:solidFill>
                <a:effectLst/>
                <a:ea typeface="Calibri" panose="020F0502020204030204" pitchFamily="34" charset="0"/>
                <a:cs typeface="Times New Roman" panose="02020603050405020304" pitchFamily="18" charset="0"/>
              </a:rPr>
              <a:t>Aeres</a:t>
            </a:r>
            <a:r>
              <a:rPr lang="nl-NL" sz="1200" dirty="0">
                <a:solidFill>
                  <a:schemeClr val="bg1"/>
                </a:solidFill>
                <a:effectLst/>
                <a:ea typeface="Calibri" panose="020F0502020204030204" pitchFamily="34" charset="0"/>
                <a:cs typeface="Times New Roman" panose="02020603050405020304" pitchFamily="18" charset="0"/>
              </a:rPr>
              <a:t> een Basis Selectie Document (BSD) opgesteld waarin we bijhouden welke documenten en gegevens we waar en hoe lang beheren, o.a. rekening houdend met wettelijke kaders en -richtlijnen.</a:t>
            </a:r>
            <a:endParaRPr lang="nl-NL" sz="1200" kern="0" dirty="0">
              <a:solidFill>
                <a:schemeClr val="bg1"/>
              </a:solidFill>
              <a:latin typeface="Calibri" pitchFamily="34"/>
              <a:cs typeface="Times New Roman" pitchFamily="18"/>
            </a:endParaRPr>
          </a:p>
        </p:txBody>
      </p:sp>
      <p:sp>
        <p:nvSpPr>
          <p:cNvPr id="7" name="Tekstvak 40">
            <a:extLst>
              <a:ext uri="{FF2B5EF4-FFF2-40B4-BE49-F238E27FC236}">
                <a16:creationId xmlns:a16="http://schemas.microsoft.com/office/drawing/2014/main" id="{2178474E-EB79-4A40-BA7D-58C0E5848F5F}"/>
              </a:ext>
            </a:extLst>
          </p:cNvPr>
          <p:cNvSpPr txBox="1"/>
          <p:nvPr/>
        </p:nvSpPr>
        <p:spPr>
          <a:xfrm>
            <a:off x="4902202" y="2845809"/>
            <a:ext cx="7092000" cy="1582484"/>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cs typeface="Times New Roman" pitchFamily="18"/>
              </a:rPr>
              <a:t>Hoe toetsen we het principe?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cs typeface="Times New Roman" pitchFamily="18"/>
            </a:endParaRP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Wanneer een project een wijziging in de codering van brongegevens vereist, dan geldt hiervoor een wijzigingsverzoekproces. Dit moet vermeld staan in het projectplan of PSA.</a:t>
            </a: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In het verandervoorstel en/of PSA wordt duidelijk welke gegevens het nieuwe project nodig heeft om de verandering door te voeren en of dit vraagt om nieuwe gegevens of aanpassingen in de bestaande gegevensuitwisseling.</a:t>
            </a: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Nieuwe interfaces kunnen niet lokaal worden ontwikkeld of aangebracht, maar worden centraal geregisseerd.</a:t>
            </a:r>
          </a:p>
        </p:txBody>
      </p:sp>
      <p:sp>
        <p:nvSpPr>
          <p:cNvPr id="31" name="Vrije vorm: vorm 30">
            <a:extLst>
              <a:ext uri="{FF2B5EF4-FFF2-40B4-BE49-F238E27FC236}">
                <a16:creationId xmlns:a16="http://schemas.microsoft.com/office/drawing/2014/main" id="{E74C4313-9AFB-4FA6-A709-B232776ADB17}"/>
              </a:ext>
            </a:extLst>
          </p:cNvPr>
          <p:cNvSpPr/>
          <p:nvPr/>
        </p:nvSpPr>
        <p:spPr>
          <a:xfrm>
            <a:off x="61540" y="59993"/>
            <a:ext cx="12003995" cy="6694662"/>
          </a:xfrm>
          <a:custGeom>
            <a:avLst/>
            <a:gdLst>
              <a:gd name="connsiteX0" fmla="*/ 360000 w 12003995"/>
              <a:gd name="connsiteY0" fmla="*/ 0 h 6694662"/>
              <a:gd name="connsiteX1" fmla="*/ 658518 w 12003995"/>
              <a:gd name="connsiteY1" fmla="*/ 158721 h 6694662"/>
              <a:gd name="connsiteX2" fmla="*/ 659288 w 12003995"/>
              <a:gd name="connsiteY2" fmla="*/ 160140 h 6694662"/>
              <a:gd name="connsiteX3" fmla="*/ 12003995 w 12003995"/>
              <a:gd name="connsiteY3" fmla="*/ 160140 h 6694662"/>
              <a:gd name="connsiteX4" fmla="*/ 12003995 w 12003995"/>
              <a:gd name="connsiteY4" fmla="*/ 592140 h 6694662"/>
              <a:gd name="connsiteX5" fmla="*/ 4654393 w 12003995"/>
              <a:gd name="connsiteY5" fmla="*/ 592140 h 6694662"/>
              <a:gd name="connsiteX6" fmla="*/ 4654393 w 12003995"/>
              <a:gd name="connsiteY6" fmla="*/ 1515896 h 6694662"/>
              <a:gd name="connsiteX7" fmla="*/ 4709124 w 12003995"/>
              <a:gd name="connsiteY7" fmla="*/ 1515896 h 6694662"/>
              <a:gd name="connsiteX8" fmla="*/ 4709124 w 12003995"/>
              <a:gd name="connsiteY8" fmla="*/ 1415612 h 6694662"/>
              <a:gd name="connsiteX9" fmla="*/ 4908408 w 12003995"/>
              <a:gd name="connsiteY9" fmla="*/ 1616181 h 6694662"/>
              <a:gd name="connsiteX10" fmla="*/ 4709124 w 12003995"/>
              <a:gd name="connsiteY10" fmla="*/ 1816749 h 6694662"/>
              <a:gd name="connsiteX11" fmla="*/ 4709124 w 12003995"/>
              <a:gd name="connsiteY11" fmla="*/ 1716465 h 6694662"/>
              <a:gd name="connsiteX12" fmla="*/ 4654393 w 12003995"/>
              <a:gd name="connsiteY12" fmla="*/ 1716465 h 6694662"/>
              <a:gd name="connsiteX13" fmla="*/ 4654393 w 12003995"/>
              <a:gd name="connsiteY13" fmla="*/ 3570380 h 6694662"/>
              <a:gd name="connsiteX14" fmla="*/ 4709124 w 12003995"/>
              <a:gd name="connsiteY14" fmla="*/ 3570380 h 6694662"/>
              <a:gd name="connsiteX15" fmla="*/ 4709124 w 12003995"/>
              <a:gd name="connsiteY15" fmla="*/ 3470096 h 6694662"/>
              <a:gd name="connsiteX16" fmla="*/ 4908408 w 12003995"/>
              <a:gd name="connsiteY16" fmla="*/ 3670665 h 6694662"/>
              <a:gd name="connsiteX17" fmla="*/ 4709124 w 12003995"/>
              <a:gd name="connsiteY17" fmla="*/ 3871233 h 6694662"/>
              <a:gd name="connsiteX18" fmla="*/ 4709124 w 12003995"/>
              <a:gd name="connsiteY18" fmla="*/ 3770949 h 6694662"/>
              <a:gd name="connsiteX19" fmla="*/ 4654393 w 12003995"/>
              <a:gd name="connsiteY19" fmla="*/ 3770949 h 6694662"/>
              <a:gd name="connsiteX20" fmla="*/ 4654393 w 12003995"/>
              <a:gd name="connsiteY20" fmla="*/ 5624860 h 6694662"/>
              <a:gd name="connsiteX21" fmla="*/ 4709124 w 12003995"/>
              <a:gd name="connsiteY21" fmla="*/ 5624860 h 6694662"/>
              <a:gd name="connsiteX22" fmla="*/ 4709124 w 12003995"/>
              <a:gd name="connsiteY22" fmla="*/ 5524576 h 6694662"/>
              <a:gd name="connsiteX23" fmla="*/ 4908408 w 12003995"/>
              <a:gd name="connsiteY23" fmla="*/ 5725145 h 6694662"/>
              <a:gd name="connsiteX24" fmla="*/ 4709124 w 12003995"/>
              <a:gd name="connsiteY24" fmla="*/ 5925713 h 6694662"/>
              <a:gd name="connsiteX25" fmla="*/ 4709124 w 12003995"/>
              <a:gd name="connsiteY25" fmla="*/ 5825429 h 6694662"/>
              <a:gd name="connsiteX26" fmla="*/ 4654393 w 12003995"/>
              <a:gd name="connsiteY26" fmla="*/ 5825429 h 6694662"/>
              <a:gd name="connsiteX27" fmla="*/ 4654393 w 12003995"/>
              <a:gd name="connsiteY27" fmla="*/ 6694662 h 6694662"/>
              <a:gd name="connsiteX28" fmla="*/ 64921 w 12003995"/>
              <a:gd name="connsiteY28" fmla="*/ 6694662 h 6694662"/>
              <a:gd name="connsiteX29" fmla="*/ 64921 w 12003995"/>
              <a:gd name="connsiteY29" fmla="*/ 592140 h 6694662"/>
              <a:gd name="connsiteX30" fmla="*/ 64922 w 12003995"/>
              <a:gd name="connsiteY30" fmla="*/ 592140 h 6694662"/>
              <a:gd name="connsiteX31" fmla="*/ 64922 w 12003995"/>
              <a:gd name="connsiteY31" fmla="*/ 565449 h 6694662"/>
              <a:gd name="connsiteX32" fmla="*/ 61482 w 12003995"/>
              <a:gd name="connsiteY32" fmla="*/ 561280 h 6694662"/>
              <a:gd name="connsiteX33" fmla="*/ 0 w 12003995"/>
              <a:gd name="connsiteY33" fmla="*/ 360000 h 6694662"/>
              <a:gd name="connsiteX34" fmla="*/ 360000 w 12003995"/>
              <a:gd name="connsiteY34" fmla="*/ 0 h 669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003995" h="6694662">
                <a:moveTo>
                  <a:pt x="360000" y="0"/>
                </a:moveTo>
                <a:cubicBezTo>
                  <a:pt x="484264" y="0"/>
                  <a:pt x="593823" y="62960"/>
                  <a:pt x="658518" y="158721"/>
                </a:cubicBezTo>
                <a:lnTo>
                  <a:pt x="659288" y="160140"/>
                </a:lnTo>
                <a:lnTo>
                  <a:pt x="12003995" y="160140"/>
                </a:lnTo>
                <a:lnTo>
                  <a:pt x="12003995" y="592140"/>
                </a:lnTo>
                <a:lnTo>
                  <a:pt x="4654393" y="592140"/>
                </a:lnTo>
                <a:lnTo>
                  <a:pt x="4654393" y="1515896"/>
                </a:lnTo>
                <a:lnTo>
                  <a:pt x="4709124" y="1515896"/>
                </a:lnTo>
                <a:lnTo>
                  <a:pt x="4709124" y="1415612"/>
                </a:lnTo>
                <a:lnTo>
                  <a:pt x="4908408" y="1616181"/>
                </a:lnTo>
                <a:lnTo>
                  <a:pt x="4709124" y="1816749"/>
                </a:lnTo>
                <a:lnTo>
                  <a:pt x="4709124" y="1716465"/>
                </a:lnTo>
                <a:lnTo>
                  <a:pt x="4654393" y="1716465"/>
                </a:lnTo>
                <a:lnTo>
                  <a:pt x="4654393" y="3570380"/>
                </a:lnTo>
                <a:lnTo>
                  <a:pt x="4709124" y="3570380"/>
                </a:lnTo>
                <a:lnTo>
                  <a:pt x="4709124" y="3470096"/>
                </a:lnTo>
                <a:lnTo>
                  <a:pt x="4908408" y="3670665"/>
                </a:lnTo>
                <a:lnTo>
                  <a:pt x="4709124" y="3871233"/>
                </a:lnTo>
                <a:lnTo>
                  <a:pt x="4709124" y="3770949"/>
                </a:lnTo>
                <a:lnTo>
                  <a:pt x="4654393" y="3770949"/>
                </a:lnTo>
                <a:lnTo>
                  <a:pt x="4654393" y="5624860"/>
                </a:lnTo>
                <a:lnTo>
                  <a:pt x="4709124" y="5624860"/>
                </a:lnTo>
                <a:lnTo>
                  <a:pt x="4709124" y="5524576"/>
                </a:lnTo>
                <a:lnTo>
                  <a:pt x="4908408" y="5725145"/>
                </a:lnTo>
                <a:lnTo>
                  <a:pt x="4709124" y="5925713"/>
                </a:lnTo>
                <a:lnTo>
                  <a:pt x="4709124" y="5825429"/>
                </a:lnTo>
                <a:lnTo>
                  <a:pt x="4654393" y="5825429"/>
                </a:lnTo>
                <a:lnTo>
                  <a:pt x="4654393" y="6694662"/>
                </a:lnTo>
                <a:lnTo>
                  <a:pt x="64921" y="6694662"/>
                </a:lnTo>
                <a:lnTo>
                  <a:pt x="64921" y="592140"/>
                </a:lnTo>
                <a:lnTo>
                  <a:pt x="64922" y="592140"/>
                </a:lnTo>
                <a:lnTo>
                  <a:pt x="64922" y="565449"/>
                </a:lnTo>
                <a:lnTo>
                  <a:pt x="61482" y="561280"/>
                </a:lnTo>
                <a:cubicBezTo>
                  <a:pt x="22665" y="503824"/>
                  <a:pt x="0" y="434559"/>
                  <a:pt x="0" y="360000"/>
                </a:cubicBezTo>
                <a:cubicBezTo>
                  <a:pt x="0" y="161177"/>
                  <a:pt x="161177" y="0"/>
                  <a:pt x="360000" y="0"/>
                </a:cubicBezTo>
                <a:close/>
              </a:path>
            </a:pathLst>
          </a:custGeom>
          <a:gradFill>
            <a:gsLst>
              <a:gs pos="0">
                <a:srgbClr val="7A0000"/>
              </a:gs>
              <a:gs pos="100000">
                <a:srgbClr val="C00000"/>
              </a:gs>
            </a:gsLst>
            <a:lin ang="5400000"/>
          </a:gra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defRPr sz="1800" b="0" i="0" u="none" strike="noStrike" kern="0" cap="none" spc="0" baseline="0">
                <a:solidFill>
                  <a:srgbClr val="000000"/>
                </a:solidFill>
                <a:uFillTx/>
              </a:defRPr>
            </a:pPr>
            <a:endParaRPr lang="nl-NL" sz="1100" b="1" dirty="0">
              <a:solidFill>
                <a:srgbClr val="FFFFFF"/>
              </a:solidFill>
              <a:latin typeface="Calibri" pitchFamily="34"/>
              <a:cs typeface="Times New Roman" pitchFamily="18"/>
            </a:endParaRPr>
          </a:p>
          <a:p>
            <a:pPr algn="just">
              <a:defRPr sz="1800" b="0" i="0" u="none" strike="noStrike" kern="0" cap="none" spc="0" baseline="0">
                <a:solidFill>
                  <a:srgbClr val="000000"/>
                </a:solidFill>
                <a:uFillTx/>
              </a:defRPr>
            </a:pPr>
            <a:r>
              <a:rPr lang="nl-NL" sz="1100" b="1" dirty="0">
                <a:solidFill>
                  <a:srgbClr val="FFFFFF"/>
                </a:solidFill>
                <a:latin typeface="Calibri" pitchFamily="34"/>
                <a:cs typeface="Times New Roman" pitchFamily="18"/>
              </a:rPr>
              <a:t>                    </a:t>
            </a:r>
            <a:r>
              <a:rPr lang="nl-NL" sz="2000" b="1" dirty="0">
                <a:solidFill>
                  <a:srgbClr val="FFFFFF"/>
                </a:solidFill>
                <a:latin typeface="Calibri" pitchFamily="34"/>
                <a:cs typeface="Times New Roman" pitchFamily="18"/>
              </a:rPr>
              <a:t>WE LEGGEN GEGEVENS EENDUIDIG VAST</a:t>
            </a:r>
          </a:p>
        </p:txBody>
      </p:sp>
      <p:sp>
        <p:nvSpPr>
          <p:cNvPr id="14" name="Ovaal 17">
            <a:extLst>
              <a:ext uri="{FF2B5EF4-FFF2-40B4-BE49-F238E27FC236}">
                <a16:creationId xmlns:a16="http://schemas.microsoft.com/office/drawing/2014/main" id="{68ED6646-EBA0-4665-B67A-2938F8D61E8E}"/>
              </a:ext>
            </a:extLst>
          </p:cNvPr>
          <p:cNvSpPr/>
          <p:nvPr/>
        </p:nvSpPr>
        <p:spPr>
          <a:xfrm>
            <a:off x="126461" y="142280"/>
            <a:ext cx="575998" cy="5759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3">
              <a:alphaModFix/>
            </a:blip>
            <a:stretch>
              <a:fillRect/>
            </a:stretch>
          </a:blipFill>
          <a:ln w="12701" cap="flat">
            <a:solidFill>
              <a:srgbClr val="C00000"/>
            </a:solidFill>
            <a:prstDash val="solid"/>
            <a:miter/>
          </a:ln>
          <a:scene3d>
            <a:camera prst="orthographicFront"/>
            <a:lightRig rig="threePt" dir="t"/>
          </a:scene3d>
          <a:sp3d>
            <a:bevelT w="381000" h="381000"/>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000" b="1" i="0" u="none" strike="noStrike" kern="1200" cap="none" spc="0" baseline="0">
                <a:solidFill>
                  <a:srgbClr val="FFFFFF"/>
                </a:solidFill>
                <a:effectLst>
                  <a:outerShdw dist="38096" dir="2700000">
                    <a:srgbClr val="000000"/>
                  </a:outerShdw>
                </a:effectLst>
                <a:uFillTx/>
                <a:latin typeface="Calibri"/>
              </a:rPr>
              <a:t>6</a:t>
            </a:r>
          </a:p>
        </p:txBody>
      </p:sp>
      <p:sp>
        <p:nvSpPr>
          <p:cNvPr id="13" name="Tekstvak 15">
            <a:extLst>
              <a:ext uri="{FF2B5EF4-FFF2-40B4-BE49-F238E27FC236}">
                <a16:creationId xmlns:a16="http://schemas.microsoft.com/office/drawing/2014/main" id="{D44FBACF-2285-4402-9547-D526E6526BA0}"/>
              </a:ext>
            </a:extLst>
          </p:cNvPr>
          <p:cNvSpPr txBox="1"/>
          <p:nvPr/>
        </p:nvSpPr>
        <p:spPr>
          <a:xfrm>
            <a:off x="185728" y="791325"/>
            <a:ext cx="4385651" cy="1292662"/>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Wat betekent dit?</a:t>
            </a:r>
          </a:p>
          <a:p>
            <a:pPr algn="just"/>
            <a:r>
              <a:rPr lang="nl-NL" sz="1200" dirty="0">
                <a:solidFill>
                  <a:schemeClr val="bg1"/>
                </a:solidFill>
                <a:effectLst/>
                <a:ea typeface="Calibri" panose="020F0502020204030204" pitchFamily="34" charset="0"/>
                <a:cs typeface="Times New Roman" panose="02020603050405020304" pitchFamily="18" charset="0"/>
              </a:rPr>
              <a:t>Elk gegeven kent altijd maar één bron. Mutaties van gegevens worden in die bron vastgelegd. De bron bepaalt daarmee dus ook hoe de gegevens worden vastgelegd. </a:t>
            </a:r>
            <a:r>
              <a:rPr lang="nl-NL" sz="1200" dirty="0">
                <a:solidFill>
                  <a:schemeClr val="bg1"/>
                </a:solidFill>
                <a:ea typeface="Calibri" panose="020F0502020204030204" pitchFamily="34" charset="0"/>
                <a:cs typeface="Times New Roman"/>
              </a:rPr>
              <a:t>Als we gegevens eenduidig op één plaats vastleggen, kunnen er meerdere afnemers tegelijk gebruik van maken.</a:t>
            </a:r>
          </a:p>
        </p:txBody>
      </p:sp>
      <p:sp>
        <p:nvSpPr>
          <p:cNvPr id="16" name="Rechthoek 15">
            <a:extLst>
              <a:ext uri="{FF2B5EF4-FFF2-40B4-BE49-F238E27FC236}">
                <a16:creationId xmlns:a16="http://schemas.microsoft.com/office/drawing/2014/main" id="{0DC80CCB-5392-42CB-A711-3F2F52BBACBB}"/>
              </a:ext>
            </a:extLst>
          </p:cNvPr>
          <p:cNvSpPr/>
          <p:nvPr/>
        </p:nvSpPr>
        <p:spPr>
          <a:xfrm>
            <a:off x="314133" y="4001656"/>
            <a:ext cx="4140000" cy="2520000"/>
          </a:xfrm>
          <a:prstGeom prst="rect">
            <a:avLst/>
          </a:prstGeom>
          <a:blipFill>
            <a:blip r:embed="rId4"/>
            <a:stretch>
              <a:fillRect/>
            </a:stretch>
          </a:blipFill>
          <a:ln w="38103" cap="sq">
            <a:solidFill>
              <a:srgbClr val="000000"/>
            </a:solid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262712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42">
            <a:extLst>
              <a:ext uri="{FF2B5EF4-FFF2-40B4-BE49-F238E27FC236}">
                <a16:creationId xmlns:a16="http://schemas.microsoft.com/office/drawing/2014/main" id="{3629EC09-27DC-4F71-AF70-DD5434C6DFD6}"/>
              </a:ext>
            </a:extLst>
          </p:cNvPr>
          <p:cNvSpPr/>
          <p:nvPr/>
        </p:nvSpPr>
        <p:spPr>
          <a:xfrm>
            <a:off x="4780855" y="481561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6" name="Rechthoek 39">
            <a:extLst>
              <a:ext uri="{FF2B5EF4-FFF2-40B4-BE49-F238E27FC236}">
                <a16:creationId xmlns:a16="http://schemas.microsoft.com/office/drawing/2014/main" id="{447BA338-23AF-4B66-987B-61688191CE21}"/>
              </a:ext>
            </a:extLst>
          </p:cNvPr>
          <p:cNvSpPr/>
          <p:nvPr/>
        </p:nvSpPr>
        <p:spPr>
          <a:xfrm>
            <a:off x="4780855" y="276113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9" name="Rechthoek 26">
            <a:extLst>
              <a:ext uri="{FF2B5EF4-FFF2-40B4-BE49-F238E27FC236}">
                <a16:creationId xmlns:a16="http://schemas.microsoft.com/office/drawing/2014/main" id="{A7451C26-2918-4EBF-9FDA-A4E8E33AC401}"/>
              </a:ext>
            </a:extLst>
          </p:cNvPr>
          <p:cNvSpPr/>
          <p:nvPr/>
        </p:nvSpPr>
        <p:spPr>
          <a:xfrm>
            <a:off x="4780855" y="706655"/>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600" b="1" i="0" u="none" strike="noStrike" kern="1200" cap="none" spc="0" baseline="0">
              <a:solidFill>
                <a:srgbClr val="FFFFFF"/>
              </a:solidFill>
              <a:uFillTx/>
              <a:latin typeface="Calibri" pitchFamily="34"/>
              <a:cs typeface="Times New Roman" pitchFamily="18"/>
            </a:endParaRPr>
          </a:p>
        </p:txBody>
      </p:sp>
      <p:sp>
        <p:nvSpPr>
          <p:cNvPr id="10" name="Tekstvak 36">
            <a:extLst>
              <a:ext uri="{FF2B5EF4-FFF2-40B4-BE49-F238E27FC236}">
                <a16:creationId xmlns:a16="http://schemas.microsoft.com/office/drawing/2014/main" id="{CF29C903-CFB6-4855-A5F4-A90920D2FCCD}"/>
              </a:ext>
            </a:extLst>
          </p:cNvPr>
          <p:cNvSpPr txBox="1"/>
          <p:nvPr/>
        </p:nvSpPr>
        <p:spPr>
          <a:xfrm>
            <a:off x="4902202" y="791325"/>
            <a:ext cx="7092000" cy="969496"/>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is de toegevoegde waarde?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ea typeface="Calibri" pitchFamily="34"/>
              <a:cs typeface="Times New Roman" pitchFamily="18"/>
            </a:endParaRPr>
          </a:p>
          <a:p>
            <a:pPr algn="just"/>
            <a:r>
              <a:rPr lang="nl-NL" sz="1200" dirty="0">
                <a:solidFill>
                  <a:schemeClr val="bg1"/>
                </a:solidFill>
                <a:effectLst/>
                <a:ea typeface="Calibri" panose="020F0502020204030204" pitchFamily="34" charset="0"/>
                <a:cs typeface="Times New Roman" panose="02020603050405020304" pitchFamily="18" charset="0"/>
              </a:rPr>
              <a:t>Door informatiebeveiliging goed in te richten voorkomen we grote financiële- of imagoschade voor </a:t>
            </a:r>
            <a:r>
              <a:rPr lang="nl-NL" sz="1200" dirty="0" err="1">
                <a:solidFill>
                  <a:schemeClr val="bg1"/>
                </a:solidFill>
                <a:effectLst/>
                <a:ea typeface="Calibri" panose="020F0502020204030204" pitchFamily="34" charset="0"/>
                <a:cs typeface="Times New Roman" panose="02020603050405020304" pitchFamily="18" charset="0"/>
              </a:rPr>
              <a:t>Aeres</a:t>
            </a:r>
            <a:r>
              <a:rPr lang="nl-NL" sz="1200" dirty="0">
                <a:solidFill>
                  <a:schemeClr val="bg1"/>
                </a:solidFill>
                <a:effectLst/>
                <a:ea typeface="Calibri" panose="020F0502020204030204" pitchFamily="34" charset="0"/>
                <a:cs typeface="Times New Roman" panose="02020603050405020304" pitchFamily="18" charset="0"/>
              </a:rPr>
              <a:t>. Daarbij garanderen en waarborgen we de kwaliteit, integriteit en vertrouwelijkheid van de informatie. Dit leidt tot een groter vertrouwen van de stakeholders in </a:t>
            </a:r>
            <a:r>
              <a:rPr lang="nl-NL" sz="1200" dirty="0" err="1">
                <a:solidFill>
                  <a:schemeClr val="bg1"/>
                </a:solidFill>
                <a:effectLst/>
                <a:ea typeface="Calibri" panose="020F0502020204030204" pitchFamily="34" charset="0"/>
                <a:cs typeface="Times New Roman" panose="02020603050405020304" pitchFamily="18" charset="0"/>
              </a:rPr>
              <a:t>Aeres</a:t>
            </a:r>
            <a:r>
              <a:rPr lang="nl-NL" sz="1200" dirty="0">
                <a:solidFill>
                  <a:schemeClr val="bg1"/>
                </a:solidFill>
                <a:effectLst/>
                <a:ea typeface="Calibri" panose="020F0502020204030204" pitchFamily="34" charset="0"/>
                <a:cs typeface="Times New Roman" panose="02020603050405020304" pitchFamily="18" charset="0"/>
              </a:rPr>
              <a:t>.</a:t>
            </a:r>
            <a:endParaRPr lang="nl-NL" sz="1600" dirty="0">
              <a:solidFill>
                <a:schemeClr val="bg1"/>
              </a:solidFill>
              <a:effectLst/>
              <a:ea typeface="Calibri" panose="020F0502020204030204" pitchFamily="34" charset="0"/>
              <a:cs typeface="Times New Roman" panose="02020603050405020304" pitchFamily="18" charset="0"/>
            </a:endParaRPr>
          </a:p>
        </p:txBody>
      </p:sp>
      <p:sp>
        <p:nvSpPr>
          <p:cNvPr id="4" name="Tekstvak 43">
            <a:extLst>
              <a:ext uri="{FF2B5EF4-FFF2-40B4-BE49-F238E27FC236}">
                <a16:creationId xmlns:a16="http://schemas.microsoft.com/office/drawing/2014/main" id="{6390EF7F-6B82-45AE-BA08-84B50187771C}"/>
              </a:ext>
            </a:extLst>
          </p:cNvPr>
          <p:cNvSpPr txBox="1"/>
          <p:nvPr/>
        </p:nvSpPr>
        <p:spPr>
          <a:xfrm>
            <a:off x="4902202" y="4900289"/>
            <a:ext cx="7092000" cy="1582484"/>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Hoe pas je het goed toe?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chemeClr val="bg1"/>
              </a:solidFill>
              <a:uFillTx/>
              <a:latin typeface="Calibri" pitchFamily="34"/>
              <a:ea typeface="Calibri" pitchFamily="34"/>
              <a:cs typeface="Times New Roman" pitchFamily="18"/>
            </a:endParaRP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Check of je bij jouw verandering nieuwe informatie nodig hebt of aanpassingen aan bestaande informatie en betrek de gegevenseigenaar/gegevenseigenaren.</a:t>
            </a: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Duid het belang van jouw informatie door middel van de BIV-classificatie en bepaal hoe streng de beveiliging moet zijn. Raadpleeg hiervoor de Informatiemanager (en Security </a:t>
            </a:r>
            <a:r>
              <a:rPr lang="nl-NL" sz="1200" kern="0" dirty="0" err="1">
                <a:solidFill>
                  <a:schemeClr val="bg1"/>
                </a:solidFill>
                <a:latin typeface="Calibri" pitchFamily="34"/>
                <a:cs typeface="Times New Roman" pitchFamily="18"/>
              </a:rPr>
              <a:t>Officer</a:t>
            </a:r>
            <a:r>
              <a:rPr lang="nl-NL" sz="1200" kern="0" dirty="0">
                <a:solidFill>
                  <a:schemeClr val="bg1"/>
                </a:solidFill>
                <a:latin typeface="Calibri" pitchFamily="34"/>
                <a:cs typeface="Times New Roman" pitchFamily="18"/>
              </a:rPr>
              <a:t>).</a:t>
            </a: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Duid de impact van de verandering op de informatiebeveiliging in het verandervoorstel en het PSA. </a:t>
            </a: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Monitor in het vervolg of de omstandigheden van de verandering niet veranderen die een impact kunnen hebben op de informatiebeveiliging.</a:t>
            </a:r>
          </a:p>
        </p:txBody>
      </p:sp>
      <p:sp>
        <p:nvSpPr>
          <p:cNvPr id="7" name="Tekstvak 40">
            <a:extLst>
              <a:ext uri="{FF2B5EF4-FFF2-40B4-BE49-F238E27FC236}">
                <a16:creationId xmlns:a16="http://schemas.microsoft.com/office/drawing/2014/main" id="{2178474E-EB79-4A40-BA7D-58C0E5848F5F}"/>
              </a:ext>
            </a:extLst>
          </p:cNvPr>
          <p:cNvSpPr txBox="1"/>
          <p:nvPr/>
        </p:nvSpPr>
        <p:spPr>
          <a:xfrm>
            <a:off x="4902202" y="2845809"/>
            <a:ext cx="7092000" cy="1249060"/>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cs typeface="Times New Roman" pitchFamily="18"/>
              </a:rPr>
              <a:t>Hoe toetsen we het principe?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cs typeface="Times New Roman" pitchFamily="18"/>
            </a:endParaRP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Voor elke verandering bepalen we in het verandervoorstel en PSA de impact op de informatiebeveiliging en privacy. Het is een randvoorwaarde voor het kunnen starten van een verandering.</a:t>
            </a: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Alle afspraken op het gebied van privacy en informatiebeveiliging zijn afgerond en ingericht voordat een nieuwe applicatie in werking treedt. Hierbij volgen we de BIV-classificatie per gegeven. Elke classificatie kent zijn eigen set aan maatregelen.</a:t>
            </a:r>
          </a:p>
        </p:txBody>
      </p:sp>
      <p:sp>
        <p:nvSpPr>
          <p:cNvPr id="31" name="Vrije vorm: vorm 30">
            <a:extLst>
              <a:ext uri="{FF2B5EF4-FFF2-40B4-BE49-F238E27FC236}">
                <a16:creationId xmlns:a16="http://schemas.microsoft.com/office/drawing/2014/main" id="{E74C4313-9AFB-4FA6-A709-B232776ADB17}"/>
              </a:ext>
            </a:extLst>
          </p:cNvPr>
          <p:cNvSpPr/>
          <p:nvPr/>
        </p:nvSpPr>
        <p:spPr>
          <a:xfrm>
            <a:off x="61540" y="59993"/>
            <a:ext cx="12003995" cy="6694662"/>
          </a:xfrm>
          <a:custGeom>
            <a:avLst/>
            <a:gdLst>
              <a:gd name="connsiteX0" fmla="*/ 360000 w 12003995"/>
              <a:gd name="connsiteY0" fmla="*/ 0 h 6694662"/>
              <a:gd name="connsiteX1" fmla="*/ 658518 w 12003995"/>
              <a:gd name="connsiteY1" fmla="*/ 158721 h 6694662"/>
              <a:gd name="connsiteX2" fmla="*/ 659288 w 12003995"/>
              <a:gd name="connsiteY2" fmla="*/ 160140 h 6694662"/>
              <a:gd name="connsiteX3" fmla="*/ 12003995 w 12003995"/>
              <a:gd name="connsiteY3" fmla="*/ 160140 h 6694662"/>
              <a:gd name="connsiteX4" fmla="*/ 12003995 w 12003995"/>
              <a:gd name="connsiteY4" fmla="*/ 592140 h 6694662"/>
              <a:gd name="connsiteX5" fmla="*/ 4654393 w 12003995"/>
              <a:gd name="connsiteY5" fmla="*/ 592140 h 6694662"/>
              <a:gd name="connsiteX6" fmla="*/ 4654393 w 12003995"/>
              <a:gd name="connsiteY6" fmla="*/ 1515896 h 6694662"/>
              <a:gd name="connsiteX7" fmla="*/ 4709124 w 12003995"/>
              <a:gd name="connsiteY7" fmla="*/ 1515896 h 6694662"/>
              <a:gd name="connsiteX8" fmla="*/ 4709124 w 12003995"/>
              <a:gd name="connsiteY8" fmla="*/ 1415612 h 6694662"/>
              <a:gd name="connsiteX9" fmla="*/ 4908408 w 12003995"/>
              <a:gd name="connsiteY9" fmla="*/ 1616181 h 6694662"/>
              <a:gd name="connsiteX10" fmla="*/ 4709124 w 12003995"/>
              <a:gd name="connsiteY10" fmla="*/ 1816749 h 6694662"/>
              <a:gd name="connsiteX11" fmla="*/ 4709124 w 12003995"/>
              <a:gd name="connsiteY11" fmla="*/ 1716465 h 6694662"/>
              <a:gd name="connsiteX12" fmla="*/ 4654393 w 12003995"/>
              <a:gd name="connsiteY12" fmla="*/ 1716465 h 6694662"/>
              <a:gd name="connsiteX13" fmla="*/ 4654393 w 12003995"/>
              <a:gd name="connsiteY13" fmla="*/ 3570380 h 6694662"/>
              <a:gd name="connsiteX14" fmla="*/ 4709124 w 12003995"/>
              <a:gd name="connsiteY14" fmla="*/ 3570380 h 6694662"/>
              <a:gd name="connsiteX15" fmla="*/ 4709124 w 12003995"/>
              <a:gd name="connsiteY15" fmla="*/ 3470096 h 6694662"/>
              <a:gd name="connsiteX16" fmla="*/ 4908408 w 12003995"/>
              <a:gd name="connsiteY16" fmla="*/ 3670665 h 6694662"/>
              <a:gd name="connsiteX17" fmla="*/ 4709124 w 12003995"/>
              <a:gd name="connsiteY17" fmla="*/ 3871233 h 6694662"/>
              <a:gd name="connsiteX18" fmla="*/ 4709124 w 12003995"/>
              <a:gd name="connsiteY18" fmla="*/ 3770949 h 6694662"/>
              <a:gd name="connsiteX19" fmla="*/ 4654393 w 12003995"/>
              <a:gd name="connsiteY19" fmla="*/ 3770949 h 6694662"/>
              <a:gd name="connsiteX20" fmla="*/ 4654393 w 12003995"/>
              <a:gd name="connsiteY20" fmla="*/ 5624860 h 6694662"/>
              <a:gd name="connsiteX21" fmla="*/ 4709124 w 12003995"/>
              <a:gd name="connsiteY21" fmla="*/ 5624860 h 6694662"/>
              <a:gd name="connsiteX22" fmla="*/ 4709124 w 12003995"/>
              <a:gd name="connsiteY22" fmla="*/ 5524576 h 6694662"/>
              <a:gd name="connsiteX23" fmla="*/ 4908408 w 12003995"/>
              <a:gd name="connsiteY23" fmla="*/ 5725145 h 6694662"/>
              <a:gd name="connsiteX24" fmla="*/ 4709124 w 12003995"/>
              <a:gd name="connsiteY24" fmla="*/ 5925713 h 6694662"/>
              <a:gd name="connsiteX25" fmla="*/ 4709124 w 12003995"/>
              <a:gd name="connsiteY25" fmla="*/ 5825429 h 6694662"/>
              <a:gd name="connsiteX26" fmla="*/ 4654393 w 12003995"/>
              <a:gd name="connsiteY26" fmla="*/ 5825429 h 6694662"/>
              <a:gd name="connsiteX27" fmla="*/ 4654393 w 12003995"/>
              <a:gd name="connsiteY27" fmla="*/ 6694662 h 6694662"/>
              <a:gd name="connsiteX28" fmla="*/ 64921 w 12003995"/>
              <a:gd name="connsiteY28" fmla="*/ 6694662 h 6694662"/>
              <a:gd name="connsiteX29" fmla="*/ 64921 w 12003995"/>
              <a:gd name="connsiteY29" fmla="*/ 592140 h 6694662"/>
              <a:gd name="connsiteX30" fmla="*/ 64922 w 12003995"/>
              <a:gd name="connsiteY30" fmla="*/ 592140 h 6694662"/>
              <a:gd name="connsiteX31" fmla="*/ 64922 w 12003995"/>
              <a:gd name="connsiteY31" fmla="*/ 565449 h 6694662"/>
              <a:gd name="connsiteX32" fmla="*/ 61482 w 12003995"/>
              <a:gd name="connsiteY32" fmla="*/ 561280 h 6694662"/>
              <a:gd name="connsiteX33" fmla="*/ 0 w 12003995"/>
              <a:gd name="connsiteY33" fmla="*/ 360000 h 6694662"/>
              <a:gd name="connsiteX34" fmla="*/ 360000 w 12003995"/>
              <a:gd name="connsiteY34" fmla="*/ 0 h 669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003995" h="6694662">
                <a:moveTo>
                  <a:pt x="360000" y="0"/>
                </a:moveTo>
                <a:cubicBezTo>
                  <a:pt x="484264" y="0"/>
                  <a:pt x="593823" y="62960"/>
                  <a:pt x="658518" y="158721"/>
                </a:cubicBezTo>
                <a:lnTo>
                  <a:pt x="659288" y="160140"/>
                </a:lnTo>
                <a:lnTo>
                  <a:pt x="12003995" y="160140"/>
                </a:lnTo>
                <a:lnTo>
                  <a:pt x="12003995" y="592140"/>
                </a:lnTo>
                <a:lnTo>
                  <a:pt x="4654393" y="592140"/>
                </a:lnTo>
                <a:lnTo>
                  <a:pt x="4654393" y="1515896"/>
                </a:lnTo>
                <a:lnTo>
                  <a:pt x="4709124" y="1515896"/>
                </a:lnTo>
                <a:lnTo>
                  <a:pt x="4709124" y="1415612"/>
                </a:lnTo>
                <a:lnTo>
                  <a:pt x="4908408" y="1616181"/>
                </a:lnTo>
                <a:lnTo>
                  <a:pt x="4709124" y="1816749"/>
                </a:lnTo>
                <a:lnTo>
                  <a:pt x="4709124" y="1716465"/>
                </a:lnTo>
                <a:lnTo>
                  <a:pt x="4654393" y="1716465"/>
                </a:lnTo>
                <a:lnTo>
                  <a:pt x="4654393" y="3570380"/>
                </a:lnTo>
                <a:lnTo>
                  <a:pt x="4709124" y="3570380"/>
                </a:lnTo>
                <a:lnTo>
                  <a:pt x="4709124" y="3470096"/>
                </a:lnTo>
                <a:lnTo>
                  <a:pt x="4908408" y="3670665"/>
                </a:lnTo>
                <a:lnTo>
                  <a:pt x="4709124" y="3871233"/>
                </a:lnTo>
                <a:lnTo>
                  <a:pt x="4709124" y="3770949"/>
                </a:lnTo>
                <a:lnTo>
                  <a:pt x="4654393" y="3770949"/>
                </a:lnTo>
                <a:lnTo>
                  <a:pt x="4654393" y="5624860"/>
                </a:lnTo>
                <a:lnTo>
                  <a:pt x="4709124" y="5624860"/>
                </a:lnTo>
                <a:lnTo>
                  <a:pt x="4709124" y="5524576"/>
                </a:lnTo>
                <a:lnTo>
                  <a:pt x="4908408" y="5725145"/>
                </a:lnTo>
                <a:lnTo>
                  <a:pt x="4709124" y="5925713"/>
                </a:lnTo>
                <a:lnTo>
                  <a:pt x="4709124" y="5825429"/>
                </a:lnTo>
                <a:lnTo>
                  <a:pt x="4654393" y="5825429"/>
                </a:lnTo>
                <a:lnTo>
                  <a:pt x="4654393" y="6694662"/>
                </a:lnTo>
                <a:lnTo>
                  <a:pt x="64921" y="6694662"/>
                </a:lnTo>
                <a:lnTo>
                  <a:pt x="64921" y="592140"/>
                </a:lnTo>
                <a:lnTo>
                  <a:pt x="64922" y="592140"/>
                </a:lnTo>
                <a:lnTo>
                  <a:pt x="64922" y="565449"/>
                </a:lnTo>
                <a:lnTo>
                  <a:pt x="61482" y="561280"/>
                </a:lnTo>
                <a:cubicBezTo>
                  <a:pt x="22665" y="503824"/>
                  <a:pt x="0" y="434559"/>
                  <a:pt x="0" y="360000"/>
                </a:cubicBezTo>
                <a:cubicBezTo>
                  <a:pt x="0" y="161177"/>
                  <a:pt x="161177" y="0"/>
                  <a:pt x="360000" y="0"/>
                </a:cubicBezTo>
                <a:close/>
              </a:path>
            </a:pathLst>
          </a:custGeom>
          <a:gradFill>
            <a:gsLst>
              <a:gs pos="0">
                <a:srgbClr val="7A0000"/>
              </a:gs>
              <a:gs pos="100000">
                <a:srgbClr val="C00000"/>
              </a:gs>
            </a:gsLst>
            <a:lin ang="5400000"/>
          </a:gra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defRPr sz="1800" b="0" i="0" u="none" strike="noStrike" kern="0" cap="none" spc="0" baseline="0">
                <a:solidFill>
                  <a:srgbClr val="000000"/>
                </a:solidFill>
                <a:uFillTx/>
              </a:defRPr>
            </a:pPr>
            <a:endParaRPr lang="nl-NL" sz="1100" b="1" dirty="0">
              <a:solidFill>
                <a:srgbClr val="FFFFFF"/>
              </a:solidFill>
              <a:latin typeface="Calibri" pitchFamily="34"/>
              <a:cs typeface="Times New Roman" pitchFamily="18"/>
            </a:endParaRPr>
          </a:p>
          <a:p>
            <a:pPr algn="just">
              <a:defRPr sz="1800" b="0" i="0" u="none" strike="noStrike" kern="0" cap="none" spc="0" baseline="0">
                <a:solidFill>
                  <a:srgbClr val="000000"/>
                </a:solidFill>
                <a:uFillTx/>
              </a:defRPr>
            </a:pPr>
            <a:r>
              <a:rPr lang="nl-NL" sz="1100" b="1" dirty="0">
                <a:solidFill>
                  <a:srgbClr val="FFFFFF"/>
                </a:solidFill>
                <a:latin typeface="Calibri" pitchFamily="34"/>
                <a:cs typeface="Times New Roman" pitchFamily="18"/>
              </a:rPr>
              <a:t>                    </a:t>
            </a:r>
            <a:r>
              <a:rPr lang="nl-NL" sz="2000" b="1" dirty="0">
                <a:solidFill>
                  <a:srgbClr val="FFFFFF"/>
                </a:solidFill>
                <a:latin typeface="Calibri" pitchFamily="34"/>
                <a:cs typeface="Times New Roman" pitchFamily="18"/>
              </a:rPr>
              <a:t>WE BEVEILIGEN INFORMATIE AFGEWOGEN</a:t>
            </a:r>
          </a:p>
        </p:txBody>
      </p:sp>
      <p:sp>
        <p:nvSpPr>
          <p:cNvPr id="14" name="Ovaal 17">
            <a:extLst>
              <a:ext uri="{FF2B5EF4-FFF2-40B4-BE49-F238E27FC236}">
                <a16:creationId xmlns:a16="http://schemas.microsoft.com/office/drawing/2014/main" id="{68ED6646-EBA0-4665-B67A-2938F8D61E8E}"/>
              </a:ext>
            </a:extLst>
          </p:cNvPr>
          <p:cNvSpPr/>
          <p:nvPr/>
        </p:nvSpPr>
        <p:spPr>
          <a:xfrm>
            <a:off x="126461" y="142280"/>
            <a:ext cx="575998" cy="5759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3">
              <a:alphaModFix/>
            </a:blip>
            <a:stretch>
              <a:fillRect/>
            </a:stretch>
          </a:blipFill>
          <a:ln w="12701" cap="flat">
            <a:solidFill>
              <a:srgbClr val="C00000"/>
            </a:solidFill>
            <a:prstDash val="solid"/>
            <a:miter/>
          </a:ln>
          <a:scene3d>
            <a:camera prst="orthographicFront"/>
            <a:lightRig rig="threePt" dir="t"/>
          </a:scene3d>
          <a:sp3d>
            <a:bevelT w="381000" h="381000"/>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000" b="1" i="0" u="none" strike="noStrike" kern="1200" cap="none" spc="0" baseline="0">
                <a:solidFill>
                  <a:srgbClr val="FFFFFF"/>
                </a:solidFill>
                <a:effectLst>
                  <a:outerShdw dist="38096" dir="2700000">
                    <a:srgbClr val="000000"/>
                  </a:outerShdw>
                </a:effectLst>
                <a:uFillTx/>
                <a:latin typeface="Calibri"/>
              </a:rPr>
              <a:t>7</a:t>
            </a:r>
          </a:p>
        </p:txBody>
      </p:sp>
      <p:sp>
        <p:nvSpPr>
          <p:cNvPr id="13" name="Tekstvak 15">
            <a:extLst>
              <a:ext uri="{FF2B5EF4-FFF2-40B4-BE49-F238E27FC236}">
                <a16:creationId xmlns:a16="http://schemas.microsoft.com/office/drawing/2014/main" id="{D44FBACF-2285-4402-9547-D526E6526BA0}"/>
              </a:ext>
            </a:extLst>
          </p:cNvPr>
          <p:cNvSpPr txBox="1"/>
          <p:nvPr/>
        </p:nvSpPr>
        <p:spPr>
          <a:xfrm>
            <a:off x="185728" y="791325"/>
            <a:ext cx="4385651" cy="1292662"/>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betekent dit?</a:t>
            </a:r>
          </a:p>
          <a:p>
            <a:pPr algn="just"/>
            <a:r>
              <a:rPr lang="nl-NL" sz="1200" dirty="0">
                <a:solidFill>
                  <a:schemeClr val="bg1"/>
                </a:solidFill>
                <a:effectLst/>
                <a:ea typeface="Calibri" panose="020F0502020204030204" pitchFamily="34" charset="0"/>
                <a:cs typeface="Times New Roman" panose="02020603050405020304" pitchFamily="18" charset="0"/>
              </a:rPr>
              <a:t>Het is onze taak de kwaliteit, integriteit en vertrouwelijkheid van informatie te waarborgen, </a:t>
            </a:r>
            <a:r>
              <a:rPr lang="nl-NL" sz="1200" dirty="0">
                <a:solidFill>
                  <a:schemeClr val="bg1"/>
                </a:solidFill>
                <a:ea typeface="Calibri" panose="020F0502020204030204" pitchFamily="34" charset="0"/>
                <a:cs typeface="Times New Roman" panose="02020603050405020304" pitchFamily="18" charset="0"/>
              </a:rPr>
              <a:t>ongeacht wat, wanneer en door wie die informatie worden gebruikt. We maken echter keuzes hoe we gegevens beveiligen. Hier geldt geen </a:t>
            </a:r>
            <a:r>
              <a:rPr lang="nl-NL" sz="1200" dirty="0">
                <a:solidFill>
                  <a:schemeClr val="bg1"/>
                </a:solidFill>
                <a:effectLst/>
                <a:ea typeface="Calibri" panose="020F0502020204030204" pitchFamily="34" charset="0"/>
                <a:cs typeface="Times New Roman" panose="02020603050405020304" pitchFamily="18" charset="0"/>
              </a:rPr>
              <a:t>‘</a:t>
            </a:r>
            <a:r>
              <a:rPr lang="nl-NL" sz="1200" dirty="0" err="1">
                <a:solidFill>
                  <a:schemeClr val="bg1"/>
                </a:solidFill>
                <a:effectLst/>
                <a:ea typeface="Calibri" panose="020F0502020204030204" pitchFamily="34" charset="0"/>
                <a:cs typeface="Times New Roman" panose="02020603050405020304" pitchFamily="18" charset="0"/>
              </a:rPr>
              <a:t>one</a:t>
            </a:r>
            <a:r>
              <a:rPr lang="nl-NL" sz="1200" dirty="0">
                <a:solidFill>
                  <a:schemeClr val="bg1"/>
                </a:solidFill>
                <a:effectLst/>
                <a:ea typeface="Calibri" panose="020F0502020204030204" pitchFamily="34" charset="0"/>
                <a:cs typeface="Times New Roman" panose="02020603050405020304" pitchFamily="18" charset="0"/>
              </a:rPr>
              <a:t> </a:t>
            </a:r>
            <a:r>
              <a:rPr lang="nl-NL" sz="1200" dirty="0" err="1">
                <a:solidFill>
                  <a:schemeClr val="bg1"/>
                </a:solidFill>
                <a:effectLst/>
                <a:ea typeface="Calibri" panose="020F0502020204030204" pitchFamily="34" charset="0"/>
                <a:cs typeface="Times New Roman" panose="02020603050405020304" pitchFamily="18" charset="0"/>
              </a:rPr>
              <a:t>size</a:t>
            </a:r>
            <a:r>
              <a:rPr lang="nl-NL" sz="1200" dirty="0">
                <a:solidFill>
                  <a:schemeClr val="bg1"/>
                </a:solidFill>
                <a:effectLst/>
                <a:ea typeface="Calibri" panose="020F0502020204030204" pitchFamily="34" charset="0"/>
                <a:cs typeface="Times New Roman" panose="02020603050405020304" pitchFamily="18" charset="0"/>
              </a:rPr>
              <a:t> fits </a:t>
            </a:r>
            <a:r>
              <a:rPr lang="nl-NL" sz="1200" dirty="0" err="1">
                <a:solidFill>
                  <a:schemeClr val="bg1"/>
                </a:solidFill>
                <a:effectLst/>
                <a:ea typeface="Calibri" panose="020F0502020204030204" pitchFamily="34" charset="0"/>
                <a:cs typeface="Times New Roman" panose="02020603050405020304" pitchFamily="18" charset="0"/>
              </a:rPr>
              <a:t>all</a:t>
            </a:r>
            <a:r>
              <a:rPr lang="nl-NL" sz="1200" dirty="0">
                <a:solidFill>
                  <a:schemeClr val="bg1"/>
                </a:solidFill>
                <a:effectLst/>
                <a:ea typeface="Calibri" panose="020F0502020204030204" pitchFamily="34" charset="0"/>
                <a:cs typeface="Times New Roman" panose="02020603050405020304" pitchFamily="18" charset="0"/>
              </a:rPr>
              <a:t>’ benadering. </a:t>
            </a:r>
          </a:p>
          <a:p>
            <a:pPr algn="just"/>
            <a:endParaRPr lang="nl-NL" sz="1200" dirty="0">
              <a:solidFill>
                <a:schemeClr val="bg1"/>
              </a:solidFill>
              <a:ea typeface="Calibri" panose="020F0502020204030204" pitchFamily="34" charset="0"/>
              <a:cs typeface="Times New Roman" panose="02020603050405020304" pitchFamily="18" charset="0"/>
            </a:endParaRPr>
          </a:p>
        </p:txBody>
      </p:sp>
      <p:sp>
        <p:nvSpPr>
          <p:cNvPr id="16" name="Rechthoek 15">
            <a:extLst>
              <a:ext uri="{FF2B5EF4-FFF2-40B4-BE49-F238E27FC236}">
                <a16:creationId xmlns:a16="http://schemas.microsoft.com/office/drawing/2014/main" id="{0DC80CCB-5392-42CB-A711-3F2F52BBACBB}"/>
              </a:ext>
            </a:extLst>
          </p:cNvPr>
          <p:cNvSpPr/>
          <p:nvPr/>
        </p:nvSpPr>
        <p:spPr>
          <a:xfrm>
            <a:off x="314133" y="4001656"/>
            <a:ext cx="4140000" cy="2520000"/>
          </a:xfrm>
          <a:prstGeom prst="rect">
            <a:avLst/>
          </a:prstGeom>
          <a:blipFill>
            <a:blip r:embed="rId4"/>
            <a:stretch>
              <a:fillRect/>
            </a:stretch>
          </a:blipFill>
          <a:ln w="38103" cap="sq">
            <a:solidFill>
              <a:srgbClr val="000000"/>
            </a:solid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12972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39">
            <a:extLst>
              <a:ext uri="{FF2B5EF4-FFF2-40B4-BE49-F238E27FC236}">
                <a16:creationId xmlns:a16="http://schemas.microsoft.com/office/drawing/2014/main" id="{447BA338-23AF-4B66-987B-61688191CE21}"/>
              </a:ext>
            </a:extLst>
          </p:cNvPr>
          <p:cNvSpPr/>
          <p:nvPr/>
        </p:nvSpPr>
        <p:spPr>
          <a:xfrm>
            <a:off x="4780855" y="276113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9" name="Rechthoek 26">
            <a:extLst>
              <a:ext uri="{FF2B5EF4-FFF2-40B4-BE49-F238E27FC236}">
                <a16:creationId xmlns:a16="http://schemas.microsoft.com/office/drawing/2014/main" id="{A7451C26-2918-4EBF-9FDA-A4E8E33AC401}"/>
              </a:ext>
            </a:extLst>
          </p:cNvPr>
          <p:cNvSpPr/>
          <p:nvPr/>
        </p:nvSpPr>
        <p:spPr>
          <a:xfrm>
            <a:off x="4780855" y="706655"/>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600" b="1" i="0" u="none" strike="noStrike" kern="1200" cap="none" spc="0" baseline="0">
              <a:solidFill>
                <a:srgbClr val="FFFFFF"/>
              </a:solidFill>
              <a:uFillTx/>
              <a:latin typeface="Calibri" pitchFamily="34"/>
              <a:cs typeface="Times New Roman" pitchFamily="18"/>
            </a:endParaRPr>
          </a:p>
        </p:txBody>
      </p:sp>
      <p:sp>
        <p:nvSpPr>
          <p:cNvPr id="10" name="Tekstvak 36">
            <a:extLst>
              <a:ext uri="{FF2B5EF4-FFF2-40B4-BE49-F238E27FC236}">
                <a16:creationId xmlns:a16="http://schemas.microsoft.com/office/drawing/2014/main" id="{CF29C903-CFB6-4855-A5F4-A90920D2FCCD}"/>
              </a:ext>
            </a:extLst>
          </p:cNvPr>
          <p:cNvSpPr txBox="1"/>
          <p:nvPr/>
        </p:nvSpPr>
        <p:spPr>
          <a:xfrm>
            <a:off x="4902202" y="791325"/>
            <a:ext cx="7092000" cy="969496"/>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is de toegevoegde waarde?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ea typeface="Calibri" pitchFamily="34"/>
              <a:cs typeface="Times New Roman" pitchFamily="18"/>
            </a:endParaRPr>
          </a:p>
          <a:p>
            <a:r>
              <a:rPr lang="nl-NL" sz="1200" dirty="0">
                <a:solidFill>
                  <a:schemeClr val="bg1"/>
                </a:solidFill>
              </a:rPr>
              <a:t>Door te ontwerpen voor verandering zijn we wendbaarder bij wijzigingen. In plaats van een heel systeem aan te passen, passen we nu alleen een stukje aan. Dit helpt in het besparen van kosten omdat veranderingen aan processen en systemen eenvoudiger kunnen worden doorgevoerd.</a:t>
            </a:r>
            <a:endParaRPr lang="nl-NL" dirty="0"/>
          </a:p>
        </p:txBody>
      </p:sp>
      <p:sp>
        <p:nvSpPr>
          <p:cNvPr id="7" name="Tekstvak 40">
            <a:extLst>
              <a:ext uri="{FF2B5EF4-FFF2-40B4-BE49-F238E27FC236}">
                <a16:creationId xmlns:a16="http://schemas.microsoft.com/office/drawing/2014/main" id="{2178474E-EB79-4A40-BA7D-58C0E5848F5F}"/>
              </a:ext>
            </a:extLst>
          </p:cNvPr>
          <p:cNvSpPr txBox="1"/>
          <p:nvPr/>
        </p:nvSpPr>
        <p:spPr>
          <a:xfrm>
            <a:off x="4902202" y="2845809"/>
            <a:ext cx="7092000" cy="1082348"/>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cs typeface="Times New Roman" pitchFamily="18"/>
              </a:rPr>
              <a:t>Hoe toetsen we het principe?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cs typeface="Times New Roman" pitchFamily="18"/>
            </a:endParaRP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In het PSA of projectplan wordt duidelijk uit welke componenten de nieuwe oplossing bestaat en hoe die min of meer op zichzelf staan en gemakkelijk gekoppeld kunnen worden.</a:t>
            </a: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Oude technologie moet planmatig worden afgebouwd zodat het portfolio van technologieën beheersbaar is en blijft.</a:t>
            </a:r>
          </a:p>
        </p:txBody>
      </p:sp>
      <p:sp>
        <p:nvSpPr>
          <p:cNvPr id="31" name="Vrije vorm: vorm 30">
            <a:extLst>
              <a:ext uri="{FF2B5EF4-FFF2-40B4-BE49-F238E27FC236}">
                <a16:creationId xmlns:a16="http://schemas.microsoft.com/office/drawing/2014/main" id="{E74C4313-9AFB-4FA6-A709-B232776ADB17}"/>
              </a:ext>
            </a:extLst>
          </p:cNvPr>
          <p:cNvSpPr/>
          <p:nvPr/>
        </p:nvSpPr>
        <p:spPr>
          <a:xfrm>
            <a:off x="61540" y="59993"/>
            <a:ext cx="12003995" cy="6694662"/>
          </a:xfrm>
          <a:custGeom>
            <a:avLst/>
            <a:gdLst>
              <a:gd name="connsiteX0" fmla="*/ 360000 w 12003995"/>
              <a:gd name="connsiteY0" fmla="*/ 0 h 6694662"/>
              <a:gd name="connsiteX1" fmla="*/ 658518 w 12003995"/>
              <a:gd name="connsiteY1" fmla="*/ 158721 h 6694662"/>
              <a:gd name="connsiteX2" fmla="*/ 659288 w 12003995"/>
              <a:gd name="connsiteY2" fmla="*/ 160140 h 6694662"/>
              <a:gd name="connsiteX3" fmla="*/ 12003995 w 12003995"/>
              <a:gd name="connsiteY3" fmla="*/ 160140 h 6694662"/>
              <a:gd name="connsiteX4" fmla="*/ 12003995 w 12003995"/>
              <a:gd name="connsiteY4" fmla="*/ 592140 h 6694662"/>
              <a:gd name="connsiteX5" fmla="*/ 4654393 w 12003995"/>
              <a:gd name="connsiteY5" fmla="*/ 592140 h 6694662"/>
              <a:gd name="connsiteX6" fmla="*/ 4654393 w 12003995"/>
              <a:gd name="connsiteY6" fmla="*/ 1515896 h 6694662"/>
              <a:gd name="connsiteX7" fmla="*/ 4709124 w 12003995"/>
              <a:gd name="connsiteY7" fmla="*/ 1515896 h 6694662"/>
              <a:gd name="connsiteX8" fmla="*/ 4709124 w 12003995"/>
              <a:gd name="connsiteY8" fmla="*/ 1415612 h 6694662"/>
              <a:gd name="connsiteX9" fmla="*/ 4908408 w 12003995"/>
              <a:gd name="connsiteY9" fmla="*/ 1616181 h 6694662"/>
              <a:gd name="connsiteX10" fmla="*/ 4709124 w 12003995"/>
              <a:gd name="connsiteY10" fmla="*/ 1816749 h 6694662"/>
              <a:gd name="connsiteX11" fmla="*/ 4709124 w 12003995"/>
              <a:gd name="connsiteY11" fmla="*/ 1716465 h 6694662"/>
              <a:gd name="connsiteX12" fmla="*/ 4654393 w 12003995"/>
              <a:gd name="connsiteY12" fmla="*/ 1716465 h 6694662"/>
              <a:gd name="connsiteX13" fmla="*/ 4654393 w 12003995"/>
              <a:gd name="connsiteY13" fmla="*/ 3570380 h 6694662"/>
              <a:gd name="connsiteX14" fmla="*/ 4709124 w 12003995"/>
              <a:gd name="connsiteY14" fmla="*/ 3570380 h 6694662"/>
              <a:gd name="connsiteX15" fmla="*/ 4709124 w 12003995"/>
              <a:gd name="connsiteY15" fmla="*/ 3470096 h 6694662"/>
              <a:gd name="connsiteX16" fmla="*/ 4908408 w 12003995"/>
              <a:gd name="connsiteY16" fmla="*/ 3670665 h 6694662"/>
              <a:gd name="connsiteX17" fmla="*/ 4709124 w 12003995"/>
              <a:gd name="connsiteY17" fmla="*/ 3871233 h 6694662"/>
              <a:gd name="connsiteX18" fmla="*/ 4709124 w 12003995"/>
              <a:gd name="connsiteY18" fmla="*/ 3770949 h 6694662"/>
              <a:gd name="connsiteX19" fmla="*/ 4654393 w 12003995"/>
              <a:gd name="connsiteY19" fmla="*/ 3770949 h 6694662"/>
              <a:gd name="connsiteX20" fmla="*/ 4654393 w 12003995"/>
              <a:gd name="connsiteY20" fmla="*/ 5624860 h 6694662"/>
              <a:gd name="connsiteX21" fmla="*/ 4709124 w 12003995"/>
              <a:gd name="connsiteY21" fmla="*/ 5624860 h 6694662"/>
              <a:gd name="connsiteX22" fmla="*/ 4709124 w 12003995"/>
              <a:gd name="connsiteY22" fmla="*/ 5524576 h 6694662"/>
              <a:gd name="connsiteX23" fmla="*/ 4908408 w 12003995"/>
              <a:gd name="connsiteY23" fmla="*/ 5725145 h 6694662"/>
              <a:gd name="connsiteX24" fmla="*/ 4709124 w 12003995"/>
              <a:gd name="connsiteY24" fmla="*/ 5925713 h 6694662"/>
              <a:gd name="connsiteX25" fmla="*/ 4709124 w 12003995"/>
              <a:gd name="connsiteY25" fmla="*/ 5825429 h 6694662"/>
              <a:gd name="connsiteX26" fmla="*/ 4654393 w 12003995"/>
              <a:gd name="connsiteY26" fmla="*/ 5825429 h 6694662"/>
              <a:gd name="connsiteX27" fmla="*/ 4654393 w 12003995"/>
              <a:gd name="connsiteY27" fmla="*/ 6694662 h 6694662"/>
              <a:gd name="connsiteX28" fmla="*/ 64921 w 12003995"/>
              <a:gd name="connsiteY28" fmla="*/ 6694662 h 6694662"/>
              <a:gd name="connsiteX29" fmla="*/ 64921 w 12003995"/>
              <a:gd name="connsiteY29" fmla="*/ 592140 h 6694662"/>
              <a:gd name="connsiteX30" fmla="*/ 64922 w 12003995"/>
              <a:gd name="connsiteY30" fmla="*/ 592140 h 6694662"/>
              <a:gd name="connsiteX31" fmla="*/ 64922 w 12003995"/>
              <a:gd name="connsiteY31" fmla="*/ 565449 h 6694662"/>
              <a:gd name="connsiteX32" fmla="*/ 61482 w 12003995"/>
              <a:gd name="connsiteY32" fmla="*/ 561280 h 6694662"/>
              <a:gd name="connsiteX33" fmla="*/ 0 w 12003995"/>
              <a:gd name="connsiteY33" fmla="*/ 360000 h 6694662"/>
              <a:gd name="connsiteX34" fmla="*/ 360000 w 12003995"/>
              <a:gd name="connsiteY34" fmla="*/ 0 h 669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003995" h="6694662">
                <a:moveTo>
                  <a:pt x="360000" y="0"/>
                </a:moveTo>
                <a:cubicBezTo>
                  <a:pt x="484264" y="0"/>
                  <a:pt x="593823" y="62960"/>
                  <a:pt x="658518" y="158721"/>
                </a:cubicBezTo>
                <a:lnTo>
                  <a:pt x="659288" y="160140"/>
                </a:lnTo>
                <a:lnTo>
                  <a:pt x="12003995" y="160140"/>
                </a:lnTo>
                <a:lnTo>
                  <a:pt x="12003995" y="592140"/>
                </a:lnTo>
                <a:lnTo>
                  <a:pt x="4654393" y="592140"/>
                </a:lnTo>
                <a:lnTo>
                  <a:pt x="4654393" y="1515896"/>
                </a:lnTo>
                <a:lnTo>
                  <a:pt x="4709124" y="1515896"/>
                </a:lnTo>
                <a:lnTo>
                  <a:pt x="4709124" y="1415612"/>
                </a:lnTo>
                <a:lnTo>
                  <a:pt x="4908408" y="1616181"/>
                </a:lnTo>
                <a:lnTo>
                  <a:pt x="4709124" y="1816749"/>
                </a:lnTo>
                <a:lnTo>
                  <a:pt x="4709124" y="1716465"/>
                </a:lnTo>
                <a:lnTo>
                  <a:pt x="4654393" y="1716465"/>
                </a:lnTo>
                <a:lnTo>
                  <a:pt x="4654393" y="3570380"/>
                </a:lnTo>
                <a:lnTo>
                  <a:pt x="4709124" y="3570380"/>
                </a:lnTo>
                <a:lnTo>
                  <a:pt x="4709124" y="3470096"/>
                </a:lnTo>
                <a:lnTo>
                  <a:pt x="4908408" y="3670665"/>
                </a:lnTo>
                <a:lnTo>
                  <a:pt x="4709124" y="3871233"/>
                </a:lnTo>
                <a:lnTo>
                  <a:pt x="4709124" y="3770949"/>
                </a:lnTo>
                <a:lnTo>
                  <a:pt x="4654393" y="3770949"/>
                </a:lnTo>
                <a:lnTo>
                  <a:pt x="4654393" y="5624860"/>
                </a:lnTo>
                <a:lnTo>
                  <a:pt x="4709124" y="5624860"/>
                </a:lnTo>
                <a:lnTo>
                  <a:pt x="4709124" y="5524576"/>
                </a:lnTo>
                <a:lnTo>
                  <a:pt x="4908408" y="5725145"/>
                </a:lnTo>
                <a:lnTo>
                  <a:pt x="4709124" y="5925713"/>
                </a:lnTo>
                <a:lnTo>
                  <a:pt x="4709124" y="5825429"/>
                </a:lnTo>
                <a:lnTo>
                  <a:pt x="4654393" y="5825429"/>
                </a:lnTo>
                <a:lnTo>
                  <a:pt x="4654393" y="6694662"/>
                </a:lnTo>
                <a:lnTo>
                  <a:pt x="64921" y="6694662"/>
                </a:lnTo>
                <a:lnTo>
                  <a:pt x="64921" y="592140"/>
                </a:lnTo>
                <a:lnTo>
                  <a:pt x="64922" y="592140"/>
                </a:lnTo>
                <a:lnTo>
                  <a:pt x="64922" y="565449"/>
                </a:lnTo>
                <a:lnTo>
                  <a:pt x="61482" y="561280"/>
                </a:lnTo>
                <a:cubicBezTo>
                  <a:pt x="22665" y="503824"/>
                  <a:pt x="0" y="434559"/>
                  <a:pt x="0" y="360000"/>
                </a:cubicBezTo>
                <a:cubicBezTo>
                  <a:pt x="0" y="161177"/>
                  <a:pt x="161177" y="0"/>
                  <a:pt x="360000" y="0"/>
                </a:cubicBezTo>
                <a:close/>
              </a:path>
            </a:pathLst>
          </a:custGeom>
          <a:gradFill>
            <a:gsLst>
              <a:gs pos="0">
                <a:srgbClr val="7A0000"/>
              </a:gs>
              <a:gs pos="100000">
                <a:srgbClr val="C00000"/>
              </a:gs>
            </a:gsLst>
            <a:lin ang="5400000"/>
          </a:gra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defRPr sz="1800" b="0" i="0" u="none" strike="noStrike" kern="0" cap="none" spc="0" baseline="0">
                <a:solidFill>
                  <a:srgbClr val="000000"/>
                </a:solidFill>
                <a:uFillTx/>
              </a:defRPr>
            </a:pPr>
            <a:endParaRPr lang="nl-NL" sz="1100" b="1" dirty="0">
              <a:solidFill>
                <a:srgbClr val="FFFFFF"/>
              </a:solidFill>
              <a:latin typeface="Calibri" pitchFamily="34"/>
              <a:cs typeface="Times New Roman" pitchFamily="18"/>
            </a:endParaRPr>
          </a:p>
          <a:p>
            <a:pPr algn="just">
              <a:defRPr sz="1800" b="0" i="0" u="none" strike="noStrike" kern="0" cap="none" spc="0" baseline="0">
                <a:solidFill>
                  <a:srgbClr val="000000"/>
                </a:solidFill>
                <a:uFillTx/>
              </a:defRPr>
            </a:pPr>
            <a:r>
              <a:rPr lang="nl-NL" sz="1100" b="1" dirty="0">
                <a:solidFill>
                  <a:srgbClr val="FFFFFF"/>
                </a:solidFill>
                <a:latin typeface="Calibri" pitchFamily="34"/>
                <a:cs typeface="Times New Roman" pitchFamily="18"/>
              </a:rPr>
              <a:t>                    </a:t>
            </a:r>
            <a:r>
              <a:rPr lang="nl-NL" sz="2000" b="1" dirty="0">
                <a:solidFill>
                  <a:srgbClr val="FFFFFF"/>
                </a:solidFill>
                <a:latin typeface="Calibri" pitchFamily="34"/>
                <a:cs typeface="Times New Roman" pitchFamily="18"/>
              </a:rPr>
              <a:t>WE ONTWERPEN VOOR VERANDERING</a:t>
            </a:r>
          </a:p>
        </p:txBody>
      </p:sp>
      <p:sp>
        <p:nvSpPr>
          <p:cNvPr id="14" name="Ovaal 17">
            <a:extLst>
              <a:ext uri="{FF2B5EF4-FFF2-40B4-BE49-F238E27FC236}">
                <a16:creationId xmlns:a16="http://schemas.microsoft.com/office/drawing/2014/main" id="{68ED6646-EBA0-4665-B67A-2938F8D61E8E}"/>
              </a:ext>
            </a:extLst>
          </p:cNvPr>
          <p:cNvSpPr/>
          <p:nvPr/>
        </p:nvSpPr>
        <p:spPr>
          <a:xfrm>
            <a:off x="126461" y="142280"/>
            <a:ext cx="575998" cy="5759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3">
              <a:alphaModFix/>
            </a:blip>
            <a:stretch>
              <a:fillRect/>
            </a:stretch>
          </a:blipFill>
          <a:ln w="12701" cap="flat">
            <a:solidFill>
              <a:srgbClr val="C00000"/>
            </a:solidFill>
            <a:prstDash val="solid"/>
            <a:miter/>
          </a:ln>
          <a:scene3d>
            <a:camera prst="orthographicFront"/>
            <a:lightRig rig="threePt" dir="t"/>
          </a:scene3d>
          <a:sp3d>
            <a:bevelT w="381000" h="381000"/>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000" b="1" dirty="0">
                <a:solidFill>
                  <a:srgbClr val="FFFFFF"/>
                </a:solidFill>
                <a:effectLst>
                  <a:outerShdw dist="38096" dir="2700000">
                    <a:srgbClr val="000000"/>
                  </a:outerShdw>
                </a:effectLst>
                <a:latin typeface="Calibri"/>
              </a:rPr>
              <a:t>8</a:t>
            </a:r>
            <a:endParaRPr lang="nl-NL" sz="2000" b="1" i="0" u="none" strike="noStrike" kern="1200" cap="none" spc="0" baseline="0" dirty="0">
              <a:solidFill>
                <a:srgbClr val="FFFFFF"/>
              </a:solidFill>
              <a:effectLst>
                <a:outerShdw dist="38096" dir="2700000">
                  <a:srgbClr val="000000"/>
                </a:outerShdw>
              </a:effectLst>
              <a:uFillTx/>
              <a:latin typeface="Calibri"/>
            </a:endParaRPr>
          </a:p>
        </p:txBody>
      </p:sp>
      <p:sp>
        <p:nvSpPr>
          <p:cNvPr id="13" name="Tekstvak 15">
            <a:extLst>
              <a:ext uri="{FF2B5EF4-FFF2-40B4-BE49-F238E27FC236}">
                <a16:creationId xmlns:a16="http://schemas.microsoft.com/office/drawing/2014/main" id="{D44FBACF-2285-4402-9547-D526E6526BA0}"/>
              </a:ext>
            </a:extLst>
          </p:cNvPr>
          <p:cNvSpPr txBox="1"/>
          <p:nvPr/>
        </p:nvSpPr>
        <p:spPr>
          <a:xfrm>
            <a:off x="185728" y="791325"/>
            <a:ext cx="4385651" cy="1477328"/>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Wat betekent dit?</a:t>
            </a:r>
          </a:p>
          <a:p>
            <a:r>
              <a:rPr lang="nl-NL" sz="1200" dirty="0">
                <a:solidFill>
                  <a:schemeClr val="bg1"/>
                </a:solidFill>
              </a:rPr>
              <a:t>Wanneer we een nieuwe dienst of applicatie ontwerpen, doen we dat op zo’n manier dat het gemakkelijk aan te passen is. Een dienst of een applicatie gaat doorgaans langer mee dan de verschillende onderdelen waar het uit bestaat. Zorg ervoor dat specifieke onderdelen of bouwstenen te vervangen of uitgewisseld kunnen worden. Die onderdelen zijn flexibel, robuust en efficiënt. </a:t>
            </a:r>
          </a:p>
        </p:txBody>
      </p:sp>
      <p:sp>
        <p:nvSpPr>
          <p:cNvPr id="3" name="Rechthoek 42">
            <a:extLst>
              <a:ext uri="{FF2B5EF4-FFF2-40B4-BE49-F238E27FC236}">
                <a16:creationId xmlns:a16="http://schemas.microsoft.com/office/drawing/2014/main" id="{3629EC09-27DC-4F71-AF70-DD5434C6DFD6}"/>
              </a:ext>
            </a:extLst>
          </p:cNvPr>
          <p:cNvSpPr/>
          <p:nvPr/>
        </p:nvSpPr>
        <p:spPr>
          <a:xfrm>
            <a:off x="4780855" y="4815619"/>
            <a:ext cx="7284680" cy="1939036"/>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4" name="Tekstvak 43">
            <a:extLst>
              <a:ext uri="{FF2B5EF4-FFF2-40B4-BE49-F238E27FC236}">
                <a16:creationId xmlns:a16="http://schemas.microsoft.com/office/drawing/2014/main" id="{6390EF7F-6B82-45AE-BA08-84B50187771C}"/>
              </a:ext>
            </a:extLst>
          </p:cNvPr>
          <p:cNvSpPr txBox="1"/>
          <p:nvPr/>
        </p:nvSpPr>
        <p:spPr>
          <a:xfrm>
            <a:off x="4902202" y="4900289"/>
            <a:ext cx="7092000" cy="768159"/>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Hoe pas je het goed toe?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chemeClr val="bg1"/>
              </a:solidFill>
              <a:uFillTx/>
              <a:latin typeface="Calibri" pitchFamily="34"/>
              <a:ea typeface="Calibri" pitchFamily="34"/>
              <a:cs typeface="Times New Roman" pitchFamily="18"/>
            </a:endParaRP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Beschrijft in het PSA en/of projectplan hoe het ontwerp is opgebouwd en uit welke uitwisselbare componenten dit bestaat. Raadpleeg de ICT afdeling voor hulp.</a:t>
            </a:r>
            <a:endParaRPr lang="nl-NL" dirty="0"/>
          </a:p>
        </p:txBody>
      </p:sp>
      <p:sp>
        <p:nvSpPr>
          <p:cNvPr id="19" name="Rechthoek 18">
            <a:extLst>
              <a:ext uri="{FF2B5EF4-FFF2-40B4-BE49-F238E27FC236}">
                <a16:creationId xmlns:a16="http://schemas.microsoft.com/office/drawing/2014/main" id="{4FA958B8-AAA9-5A49-84C6-19588B7D12F8}"/>
              </a:ext>
            </a:extLst>
          </p:cNvPr>
          <p:cNvSpPr/>
          <p:nvPr/>
        </p:nvSpPr>
        <p:spPr>
          <a:xfrm>
            <a:off x="308553" y="4041137"/>
            <a:ext cx="4140000" cy="2520000"/>
          </a:xfrm>
          <a:prstGeom prst="rect">
            <a:avLst/>
          </a:prstGeom>
          <a:blipFill>
            <a:blip r:embed="rId4"/>
            <a:stretch>
              <a:fillRect/>
            </a:stretch>
          </a:blipFill>
          <a:ln w="38103" cap="sq">
            <a:solidFill>
              <a:srgbClr val="000000"/>
            </a:solid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655857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39">
            <a:extLst>
              <a:ext uri="{FF2B5EF4-FFF2-40B4-BE49-F238E27FC236}">
                <a16:creationId xmlns:a16="http://schemas.microsoft.com/office/drawing/2014/main" id="{447BA338-23AF-4B66-987B-61688191CE21}"/>
              </a:ext>
            </a:extLst>
          </p:cNvPr>
          <p:cNvSpPr/>
          <p:nvPr/>
        </p:nvSpPr>
        <p:spPr>
          <a:xfrm>
            <a:off x="4802414" y="2235225"/>
            <a:ext cx="7284680" cy="2767182"/>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7" name="Tekstvak 40">
            <a:extLst>
              <a:ext uri="{FF2B5EF4-FFF2-40B4-BE49-F238E27FC236}">
                <a16:creationId xmlns:a16="http://schemas.microsoft.com/office/drawing/2014/main" id="{2178474E-EB79-4A40-BA7D-58C0E5848F5F}"/>
              </a:ext>
            </a:extLst>
          </p:cNvPr>
          <p:cNvSpPr txBox="1"/>
          <p:nvPr/>
        </p:nvSpPr>
        <p:spPr>
          <a:xfrm>
            <a:off x="4877195" y="2288921"/>
            <a:ext cx="7092000" cy="2559675"/>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cs typeface="Times New Roman" pitchFamily="18"/>
              </a:rPr>
              <a:t>Hoe toetsen we het principe?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cs typeface="Times New Roman" pitchFamily="18"/>
            </a:endParaRP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In de afspraken met leveranciers moet duidelijk worden vermeld dat de dienstverlening (half)jaarlijks geëvalueerd wordt. De leverancier moet vooraf gedefinieerde prestatie indicatoren halen om verder te mogen. Hiermee geven we invulling aan performance management.</a:t>
            </a: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In de aanbesteding wordt zichtbaar uitgevraagd op onder andere de volgende selectiecriteria:</a:t>
            </a:r>
          </a:p>
          <a:p>
            <a:pPr marL="742950" lvl="1" indent="-285750" algn="just">
              <a:buFont typeface="Courier New" panose="02070309020205020404" pitchFamily="49" charset="0"/>
              <a:buChar char="o"/>
              <a:tabLst>
                <a:tab pos="228600" algn="l"/>
                <a:tab pos="449580" algn="l"/>
              </a:tabLst>
            </a:pPr>
            <a:r>
              <a:rPr lang="nl-NL" sz="1200" dirty="0">
                <a:solidFill>
                  <a:schemeClr val="bg1"/>
                </a:solidFill>
                <a:cs typeface="Times New Roman" panose="02020603050405020304" pitchFamily="18" charset="0"/>
              </a:rPr>
              <a:t>De functionele fit (kan de leverancier wat wij functioneel nodig hebben)</a:t>
            </a:r>
          </a:p>
          <a:p>
            <a:pPr marL="742950" lvl="1" indent="-285750" algn="just">
              <a:buFont typeface="Courier New" panose="02070309020205020404" pitchFamily="49" charset="0"/>
              <a:buChar char="o"/>
              <a:tabLst>
                <a:tab pos="228600" algn="l"/>
                <a:tab pos="449580" algn="l"/>
              </a:tabLst>
            </a:pPr>
            <a:r>
              <a:rPr lang="nl-NL" sz="1200" dirty="0">
                <a:solidFill>
                  <a:schemeClr val="bg1"/>
                </a:solidFill>
                <a:cs typeface="Times New Roman" panose="02020603050405020304" pitchFamily="18" charset="0"/>
              </a:rPr>
              <a:t>De niet-functionele fit (is de leverancier financieel robuust; heeft de leveranciers onafhankelijke implementatiepartners)</a:t>
            </a:r>
          </a:p>
          <a:p>
            <a:pPr marL="742950" lvl="1" indent="-285750" algn="just">
              <a:buFont typeface="Courier New" panose="02070309020205020404" pitchFamily="49" charset="0"/>
              <a:buChar char="o"/>
              <a:tabLst>
                <a:tab pos="228600" algn="l"/>
                <a:tab pos="449580" algn="l"/>
              </a:tabLst>
            </a:pPr>
            <a:r>
              <a:rPr lang="nl-NL" sz="1200" dirty="0">
                <a:solidFill>
                  <a:schemeClr val="bg1"/>
                </a:solidFill>
                <a:cs typeface="Times New Roman" panose="02020603050405020304" pitchFamily="18" charset="0"/>
              </a:rPr>
              <a:t>Culturele fit (past de leverancier bij de </a:t>
            </a:r>
            <a:r>
              <a:rPr lang="nl-NL" sz="1200" dirty="0" err="1">
                <a:solidFill>
                  <a:schemeClr val="bg1"/>
                </a:solidFill>
                <a:cs typeface="Times New Roman" panose="02020603050405020304" pitchFamily="18" charset="0"/>
              </a:rPr>
              <a:t>Aeres</a:t>
            </a:r>
            <a:r>
              <a:rPr lang="nl-NL" sz="1200" dirty="0">
                <a:solidFill>
                  <a:schemeClr val="bg1"/>
                </a:solidFill>
                <a:cs typeface="Times New Roman" panose="02020603050405020304" pitchFamily="18" charset="0"/>
              </a:rPr>
              <a:t> manier van werken)</a:t>
            </a:r>
          </a:p>
          <a:p>
            <a:pPr marL="742950" lvl="1" indent="-285750" algn="just">
              <a:buFont typeface="Courier New" panose="02070309020205020404" pitchFamily="49" charset="0"/>
              <a:buChar char="o"/>
              <a:tabLst>
                <a:tab pos="228600" algn="l"/>
                <a:tab pos="449580" algn="l"/>
              </a:tabLst>
            </a:pPr>
            <a:r>
              <a:rPr lang="nl-NL" sz="1200" dirty="0">
                <a:solidFill>
                  <a:schemeClr val="bg1"/>
                </a:solidFill>
                <a:cs typeface="Times New Roman" panose="02020603050405020304" pitchFamily="18" charset="0"/>
              </a:rPr>
              <a:t>Prestatie management (levert de leverancier de gevraagde prestaties en blijft hij dit ook doen gedurende de looptijd van het contract)</a:t>
            </a:r>
          </a:p>
          <a:p>
            <a:pPr marL="742950" lvl="1" indent="-285750" algn="just">
              <a:buFont typeface="Courier New" panose="02070309020205020404" pitchFamily="49" charset="0"/>
              <a:buChar char="o"/>
              <a:tabLst>
                <a:tab pos="228600" algn="l"/>
                <a:tab pos="449580" algn="l"/>
              </a:tabLst>
            </a:pPr>
            <a:r>
              <a:rPr lang="nl-NL" sz="1200" dirty="0">
                <a:solidFill>
                  <a:schemeClr val="bg1"/>
                </a:solidFill>
                <a:cs typeface="Times New Roman" panose="02020603050405020304" pitchFamily="18" charset="0"/>
              </a:rPr>
              <a:t>Duurzaamheid (zowel in de aanschaf en correcte afvoer van apparatuur als de algehele bedrijfsvoering)</a:t>
            </a:r>
          </a:p>
        </p:txBody>
      </p:sp>
      <p:sp>
        <p:nvSpPr>
          <p:cNvPr id="3" name="Rechthoek 42">
            <a:extLst>
              <a:ext uri="{FF2B5EF4-FFF2-40B4-BE49-F238E27FC236}">
                <a16:creationId xmlns:a16="http://schemas.microsoft.com/office/drawing/2014/main" id="{3629EC09-27DC-4F71-AF70-DD5434C6DFD6}"/>
              </a:ext>
            </a:extLst>
          </p:cNvPr>
          <p:cNvSpPr/>
          <p:nvPr/>
        </p:nvSpPr>
        <p:spPr>
          <a:xfrm>
            <a:off x="4823972" y="5132439"/>
            <a:ext cx="7284680" cy="1565679"/>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endParaRPr lang="nl-NL" sz="1600" b="1">
              <a:solidFill>
                <a:srgbClr val="FFFFFF"/>
              </a:solidFill>
              <a:latin typeface="Calibri" pitchFamily="34"/>
              <a:cs typeface="Times New Roman" pitchFamily="18"/>
            </a:endParaRPr>
          </a:p>
        </p:txBody>
      </p:sp>
      <p:sp>
        <p:nvSpPr>
          <p:cNvPr id="9" name="Rechthoek 26">
            <a:extLst>
              <a:ext uri="{FF2B5EF4-FFF2-40B4-BE49-F238E27FC236}">
                <a16:creationId xmlns:a16="http://schemas.microsoft.com/office/drawing/2014/main" id="{A7451C26-2918-4EBF-9FDA-A4E8E33AC401}"/>
              </a:ext>
            </a:extLst>
          </p:cNvPr>
          <p:cNvSpPr/>
          <p:nvPr/>
        </p:nvSpPr>
        <p:spPr>
          <a:xfrm>
            <a:off x="4780855" y="706654"/>
            <a:ext cx="7284680" cy="1428455"/>
          </a:xfrm>
          <a:prstGeom prst="rect">
            <a:avLst/>
          </a:prstGeom>
          <a:solidFill>
            <a:srgbClr val="279937">
              <a:alpha val="90000"/>
            </a:srgbClr>
          </a:soli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1600" b="1" i="0" u="none" strike="noStrike" kern="1200" cap="none" spc="0" baseline="0">
              <a:solidFill>
                <a:srgbClr val="FFFFFF"/>
              </a:solidFill>
              <a:uFillTx/>
              <a:latin typeface="Calibri" pitchFamily="34"/>
              <a:cs typeface="Times New Roman" pitchFamily="18"/>
            </a:endParaRPr>
          </a:p>
        </p:txBody>
      </p:sp>
      <p:sp>
        <p:nvSpPr>
          <p:cNvPr id="10" name="Tekstvak 36">
            <a:extLst>
              <a:ext uri="{FF2B5EF4-FFF2-40B4-BE49-F238E27FC236}">
                <a16:creationId xmlns:a16="http://schemas.microsoft.com/office/drawing/2014/main" id="{CF29C903-CFB6-4855-A5F4-A90920D2FCCD}"/>
              </a:ext>
            </a:extLst>
          </p:cNvPr>
          <p:cNvSpPr txBox="1"/>
          <p:nvPr/>
        </p:nvSpPr>
        <p:spPr>
          <a:xfrm>
            <a:off x="4902202" y="791325"/>
            <a:ext cx="7092000" cy="784830"/>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is de toegevoegde waarde?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rgbClr val="FFFFFF"/>
              </a:solidFill>
              <a:uFillTx/>
              <a:latin typeface="Calibri" pitchFamily="34"/>
              <a:ea typeface="Calibri" pitchFamily="34"/>
              <a:cs typeface="Times New Roman" pitchFamily="18"/>
            </a:endParaRPr>
          </a:p>
          <a:p>
            <a:pPr algn="just"/>
            <a:r>
              <a:rPr lang="nl-NL" sz="1200" dirty="0">
                <a:solidFill>
                  <a:schemeClr val="bg1"/>
                </a:solidFill>
                <a:cs typeface="Times New Roman" panose="02020603050405020304" pitchFamily="18" charset="0"/>
              </a:rPr>
              <a:t>Een goede leverancier levert een dienst met een blijvend goede prestatie. Daarmee blijft de prijs/kwaliteit van de dienstverlening op pijl en kan </a:t>
            </a:r>
            <a:r>
              <a:rPr lang="nl-NL" sz="1200" dirty="0" err="1">
                <a:solidFill>
                  <a:schemeClr val="bg1"/>
                </a:solidFill>
                <a:cs typeface="Times New Roman" panose="02020603050405020304" pitchFamily="18" charset="0"/>
              </a:rPr>
              <a:t>Aeres</a:t>
            </a:r>
            <a:r>
              <a:rPr lang="nl-NL" sz="1200" dirty="0">
                <a:solidFill>
                  <a:schemeClr val="bg1"/>
                </a:solidFill>
                <a:cs typeface="Times New Roman" panose="02020603050405020304" pitchFamily="18" charset="0"/>
              </a:rPr>
              <a:t> haar klanten en medewerkers optimaal ondersteunen.  </a:t>
            </a:r>
          </a:p>
        </p:txBody>
      </p:sp>
      <p:sp>
        <p:nvSpPr>
          <p:cNvPr id="4" name="Tekstvak 43">
            <a:extLst>
              <a:ext uri="{FF2B5EF4-FFF2-40B4-BE49-F238E27FC236}">
                <a16:creationId xmlns:a16="http://schemas.microsoft.com/office/drawing/2014/main" id="{6390EF7F-6B82-45AE-BA08-84B50187771C}"/>
              </a:ext>
            </a:extLst>
          </p:cNvPr>
          <p:cNvSpPr txBox="1"/>
          <p:nvPr/>
        </p:nvSpPr>
        <p:spPr>
          <a:xfrm>
            <a:off x="4945319" y="5292867"/>
            <a:ext cx="7092000" cy="1082348"/>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chemeClr val="bg1"/>
                </a:solidFill>
                <a:uFillTx/>
                <a:latin typeface="Calibri" pitchFamily="34"/>
                <a:ea typeface="Calibri" pitchFamily="34"/>
                <a:cs typeface="Times New Roman" pitchFamily="18"/>
              </a:rPr>
              <a:t>Hoe pas je het goed toe?</a:t>
            </a:r>
          </a:p>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nl-NL" sz="300" b="1" i="0" u="none" strike="noStrike" kern="1200" cap="none" spc="0" baseline="0" dirty="0">
              <a:solidFill>
                <a:schemeClr val="bg1"/>
              </a:solidFill>
              <a:uFillTx/>
              <a:latin typeface="Calibri" pitchFamily="34"/>
              <a:ea typeface="Calibri" pitchFamily="34"/>
              <a:cs typeface="Times New Roman" pitchFamily="18"/>
            </a:endParaRPr>
          </a:p>
          <a:p>
            <a:pPr marL="171450" lvl="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Heb bij een aanbesteding aandacht voor de brede lijst aan selectiecriteria hierboven en de noodzaak voor performance management. </a:t>
            </a:r>
          </a:p>
          <a:p>
            <a:pPr marL="171450" indent="-171450" algn="just">
              <a:lnSpc>
                <a:spcPts val="1275"/>
              </a:lnSpc>
              <a:buSzPts val="1398"/>
              <a:buBlip>
                <a:blip r:embed="rId3"/>
              </a:buBlip>
              <a:tabLst>
                <a:tab pos="228600" algn="l"/>
                <a:tab pos="1620520" algn="l"/>
              </a:tabLst>
              <a:defRPr sz="1800" b="0" i="0" u="none" strike="noStrike" kern="0" cap="none" spc="0" baseline="0">
                <a:solidFill>
                  <a:srgbClr val="000000"/>
                </a:solidFill>
                <a:uFillTx/>
              </a:defRPr>
            </a:pPr>
            <a:r>
              <a:rPr lang="nl-NL" sz="1200" kern="0" dirty="0">
                <a:solidFill>
                  <a:schemeClr val="bg1"/>
                </a:solidFill>
                <a:latin typeface="Calibri" pitchFamily="34"/>
                <a:cs typeface="Times New Roman" pitchFamily="18"/>
              </a:rPr>
              <a:t>Een aanbesteding met een ICT component wordt altijd in samenwerking met ICT opgepakt. Hiermee is dit ook een PPM project dat in het STIB behandeld wordt.</a:t>
            </a:r>
          </a:p>
        </p:txBody>
      </p:sp>
      <p:sp>
        <p:nvSpPr>
          <p:cNvPr id="31" name="Vrije vorm: vorm 30">
            <a:extLst>
              <a:ext uri="{FF2B5EF4-FFF2-40B4-BE49-F238E27FC236}">
                <a16:creationId xmlns:a16="http://schemas.microsoft.com/office/drawing/2014/main" id="{E74C4313-9AFB-4FA6-A709-B232776ADB17}"/>
              </a:ext>
            </a:extLst>
          </p:cNvPr>
          <p:cNvSpPr/>
          <p:nvPr/>
        </p:nvSpPr>
        <p:spPr>
          <a:xfrm>
            <a:off x="61540" y="59993"/>
            <a:ext cx="12003995" cy="6694662"/>
          </a:xfrm>
          <a:custGeom>
            <a:avLst/>
            <a:gdLst>
              <a:gd name="connsiteX0" fmla="*/ 360000 w 12003995"/>
              <a:gd name="connsiteY0" fmla="*/ 0 h 6694662"/>
              <a:gd name="connsiteX1" fmla="*/ 658518 w 12003995"/>
              <a:gd name="connsiteY1" fmla="*/ 158721 h 6694662"/>
              <a:gd name="connsiteX2" fmla="*/ 659288 w 12003995"/>
              <a:gd name="connsiteY2" fmla="*/ 160140 h 6694662"/>
              <a:gd name="connsiteX3" fmla="*/ 12003995 w 12003995"/>
              <a:gd name="connsiteY3" fmla="*/ 160140 h 6694662"/>
              <a:gd name="connsiteX4" fmla="*/ 12003995 w 12003995"/>
              <a:gd name="connsiteY4" fmla="*/ 592140 h 6694662"/>
              <a:gd name="connsiteX5" fmla="*/ 4654393 w 12003995"/>
              <a:gd name="connsiteY5" fmla="*/ 592140 h 6694662"/>
              <a:gd name="connsiteX6" fmla="*/ 4654393 w 12003995"/>
              <a:gd name="connsiteY6" fmla="*/ 1515896 h 6694662"/>
              <a:gd name="connsiteX7" fmla="*/ 4709124 w 12003995"/>
              <a:gd name="connsiteY7" fmla="*/ 1515896 h 6694662"/>
              <a:gd name="connsiteX8" fmla="*/ 4709124 w 12003995"/>
              <a:gd name="connsiteY8" fmla="*/ 1415612 h 6694662"/>
              <a:gd name="connsiteX9" fmla="*/ 4908408 w 12003995"/>
              <a:gd name="connsiteY9" fmla="*/ 1616181 h 6694662"/>
              <a:gd name="connsiteX10" fmla="*/ 4709124 w 12003995"/>
              <a:gd name="connsiteY10" fmla="*/ 1816749 h 6694662"/>
              <a:gd name="connsiteX11" fmla="*/ 4709124 w 12003995"/>
              <a:gd name="connsiteY11" fmla="*/ 1716465 h 6694662"/>
              <a:gd name="connsiteX12" fmla="*/ 4654393 w 12003995"/>
              <a:gd name="connsiteY12" fmla="*/ 1716465 h 6694662"/>
              <a:gd name="connsiteX13" fmla="*/ 4654393 w 12003995"/>
              <a:gd name="connsiteY13" fmla="*/ 3570380 h 6694662"/>
              <a:gd name="connsiteX14" fmla="*/ 4709124 w 12003995"/>
              <a:gd name="connsiteY14" fmla="*/ 3570380 h 6694662"/>
              <a:gd name="connsiteX15" fmla="*/ 4709124 w 12003995"/>
              <a:gd name="connsiteY15" fmla="*/ 3470096 h 6694662"/>
              <a:gd name="connsiteX16" fmla="*/ 4908408 w 12003995"/>
              <a:gd name="connsiteY16" fmla="*/ 3670665 h 6694662"/>
              <a:gd name="connsiteX17" fmla="*/ 4709124 w 12003995"/>
              <a:gd name="connsiteY17" fmla="*/ 3871233 h 6694662"/>
              <a:gd name="connsiteX18" fmla="*/ 4709124 w 12003995"/>
              <a:gd name="connsiteY18" fmla="*/ 3770949 h 6694662"/>
              <a:gd name="connsiteX19" fmla="*/ 4654393 w 12003995"/>
              <a:gd name="connsiteY19" fmla="*/ 3770949 h 6694662"/>
              <a:gd name="connsiteX20" fmla="*/ 4654393 w 12003995"/>
              <a:gd name="connsiteY20" fmla="*/ 5624860 h 6694662"/>
              <a:gd name="connsiteX21" fmla="*/ 4709124 w 12003995"/>
              <a:gd name="connsiteY21" fmla="*/ 5624860 h 6694662"/>
              <a:gd name="connsiteX22" fmla="*/ 4709124 w 12003995"/>
              <a:gd name="connsiteY22" fmla="*/ 5524576 h 6694662"/>
              <a:gd name="connsiteX23" fmla="*/ 4908408 w 12003995"/>
              <a:gd name="connsiteY23" fmla="*/ 5725145 h 6694662"/>
              <a:gd name="connsiteX24" fmla="*/ 4709124 w 12003995"/>
              <a:gd name="connsiteY24" fmla="*/ 5925713 h 6694662"/>
              <a:gd name="connsiteX25" fmla="*/ 4709124 w 12003995"/>
              <a:gd name="connsiteY25" fmla="*/ 5825429 h 6694662"/>
              <a:gd name="connsiteX26" fmla="*/ 4654393 w 12003995"/>
              <a:gd name="connsiteY26" fmla="*/ 5825429 h 6694662"/>
              <a:gd name="connsiteX27" fmla="*/ 4654393 w 12003995"/>
              <a:gd name="connsiteY27" fmla="*/ 6694662 h 6694662"/>
              <a:gd name="connsiteX28" fmla="*/ 64921 w 12003995"/>
              <a:gd name="connsiteY28" fmla="*/ 6694662 h 6694662"/>
              <a:gd name="connsiteX29" fmla="*/ 64921 w 12003995"/>
              <a:gd name="connsiteY29" fmla="*/ 592140 h 6694662"/>
              <a:gd name="connsiteX30" fmla="*/ 64922 w 12003995"/>
              <a:gd name="connsiteY30" fmla="*/ 592140 h 6694662"/>
              <a:gd name="connsiteX31" fmla="*/ 64922 w 12003995"/>
              <a:gd name="connsiteY31" fmla="*/ 565449 h 6694662"/>
              <a:gd name="connsiteX32" fmla="*/ 61482 w 12003995"/>
              <a:gd name="connsiteY32" fmla="*/ 561280 h 6694662"/>
              <a:gd name="connsiteX33" fmla="*/ 0 w 12003995"/>
              <a:gd name="connsiteY33" fmla="*/ 360000 h 6694662"/>
              <a:gd name="connsiteX34" fmla="*/ 360000 w 12003995"/>
              <a:gd name="connsiteY34" fmla="*/ 0 h 669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003995" h="6694662">
                <a:moveTo>
                  <a:pt x="360000" y="0"/>
                </a:moveTo>
                <a:cubicBezTo>
                  <a:pt x="484264" y="0"/>
                  <a:pt x="593823" y="62960"/>
                  <a:pt x="658518" y="158721"/>
                </a:cubicBezTo>
                <a:lnTo>
                  <a:pt x="659288" y="160140"/>
                </a:lnTo>
                <a:lnTo>
                  <a:pt x="12003995" y="160140"/>
                </a:lnTo>
                <a:lnTo>
                  <a:pt x="12003995" y="592140"/>
                </a:lnTo>
                <a:lnTo>
                  <a:pt x="4654393" y="592140"/>
                </a:lnTo>
                <a:lnTo>
                  <a:pt x="4654393" y="1515896"/>
                </a:lnTo>
                <a:lnTo>
                  <a:pt x="4709124" y="1515896"/>
                </a:lnTo>
                <a:lnTo>
                  <a:pt x="4709124" y="1415612"/>
                </a:lnTo>
                <a:lnTo>
                  <a:pt x="4908408" y="1616181"/>
                </a:lnTo>
                <a:lnTo>
                  <a:pt x="4709124" y="1816749"/>
                </a:lnTo>
                <a:lnTo>
                  <a:pt x="4709124" y="1716465"/>
                </a:lnTo>
                <a:lnTo>
                  <a:pt x="4654393" y="1716465"/>
                </a:lnTo>
                <a:lnTo>
                  <a:pt x="4654393" y="3570380"/>
                </a:lnTo>
                <a:lnTo>
                  <a:pt x="4709124" y="3570380"/>
                </a:lnTo>
                <a:lnTo>
                  <a:pt x="4709124" y="3470096"/>
                </a:lnTo>
                <a:lnTo>
                  <a:pt x="4908408" y="3670665"/>
                </a:lnTo>
                <a:lnTo>
                  <a:pt x="4709124" y="3871233"/>
                </a:lnTo>
                <a:lnTo>
                  <a:pt x="4709124" y="3770949"/>
                </a:lnTo>
                <a:lnTo>
                  <a:pt x="4654393" y="3770949"/>
                </a:lnTo>
                <a:lnTo>
                  <a:pt x="4654393" y="5624860"/>
                </a:lnTo>
                <a:lnTo>
                  <a:pt x="4709124" y="5624860"/>
                </a:lnTo>
                <a:lnTo>
                  <a:pt x="4709124" y="5524576"/>
                </a:lnTo>
                <a:lnTo>
                  <a:pt x="4908408" y="5725145"/>
                </a:lnTo>
                <a:lnTo>
                  <a:pt x="4709124" y="5925713"/>
                </a:lnTo>
                <a:lnTo>
                  <a:pt x="4709124" y="5825429"/>
                </a:lnTo>
                <a:lnTo>
                  <a:pt x="4654393" y="5825429"/>
                </a:lnTo>
                <a:lnTo>
                  <a:pt x="4654393" y="6694662"/>
                </a:lnTo>
                <a:lnTo>
                  <a:pt x="64921" y="6694662"/>
                </a:lnTo>
                <a:lnTo>
                  <a:pt x="64921" y="592140"/>
                </a:lnTo>
                <a:lnTo>
                  <a:pt x="64922" y="592140"/>
                </a:lnTo>
                <a:lnTo>
                  <a:pt x="64922" y="565449"/>
                </a:lnTo>
                <a:lnTo>
                  <a:pt x="61482" y="561280"/>
                </a:lnTo>
                <a:cubicBezTo>
                  <a:pt x="22665" y="503824"/>
                  <a:pt x="0" y="434559"/>
                  <a:pt x="0" y="360000"/>
                </a:cubicBezTo>
                <a:cubicBezTo>
                  <a:pt x="0" y="161177"/>
                  <a:pt x="161177" y="0"/>
                  <a:pt x="360000" y="0"/>
                </a:cubicBezTo>
                <a:close/>
              </a:path>
            </a:pathLst>
          </a:custGeom>
          <a:gradFill>
            <a:gsLst>
              <a:gs pos="0">
                <a:srgbClr val="7A0000"/>
              </a:gs>
              <a:gs pos="100000">
                <a:srgbClr val="C00000"/>
              </a:gs>
            </a:gsLst>
            <a:lin ang="5400000"/>
          </a:gradFill>
          <a:ln cap="flat">
            <a:noFill/>
            <a:prstDash val="solid"/>
          </a:ln>
          <a:effectLst/>
          <a:scene3d>
            <a:camera prst="orthographicFront"/>
            <a:lightRig rig="threePt" dir="t"/>
          </a:scene3d>
          <a:sp3d>
            <a:bevelT/>
          </a:sp3d>
        </p:spPr>
        <p:txBody>
          <a:bodyPr vert="horz" wrap="square" lIns="91440" tIns="45720" rIns="91440" bIns="45720" anchor="t" anchorCtr="0" compatLnSpc="1">
            <a:noAutofit/>
          </a:bodyPr>
          <a:lstStyle/>
          <a:p>
            <a:pPr algn="just">
              <a:defRPr sz="1800" b="0" i="0" u="none" strike="noStrike" kern="0" cap="none" spc="0" baseline="0">
                <a:solidFill>
                  <a:srgbClr val="000000"/>
                </a:solidFill>
                <a:uFillTx/>
              </a:defRPr>
            </a:pPr>
            <a:endParaRPr lang="nl-NL" sz="1100" b="1" dirty="0">
              <a:solidFill>
                <a:srgbClr val="FFFFFF"/>
              </a:solidFill>
              <a:latin typeface="Calibri" pitchFamily="34"/>
              <a:cs typeface="Times New Roman" pitchFamily="18"/>
            </a:endParaRPr>
          </a:p>
          <a:p>
            <a:pPr algn="just">
              <a:defRPr sz="1800" b="0" i="0" u="none" strike="noStrike" kern="0" cap="none" spc="0" baseline="0">
                <a:solidFill>
                  <a:srgbClr val="000000"/>
                </a:solidFill>
                <a:uFillTx/>
              </a:defRPr>
            </a:pPr>
            <a:r>
              <a:rPr lang="nl-NL" sz="1100" b="1" dirty="0">
                <a:solidFill>
                  <a:srgbClr val="FFFFFF"/>
                </a:solidFill>
                <a:latin typeface="Calibri" pitchFamily="34"/>
                <a:cs typeface="Times New Roman" pitchFamily="18"/>
              </a:rPr>
              <a:t>                    </a:t>
            </a:r>
            <a:r>
              <a:rPr lang="nl-NL" sz="2000" b="1" dirty="0">
                <a:solidFill>
                  <a:srgbClr val="FFFFFF"/>
                </a:solidFill>
                <a:latin typeface="Calibri" pitchFamily="34"/>
                <a:cs typeface="Times New Roman" pitchFamily="18"/>
              </a:rPr>
              <a:t>WE BEOORDELEN LEVERANCIERS BLIJVEND OP MEERDERE ASPECTEN</a:t>
            </a:r>
          </a:p>
        </p:txBody>
      </p:sp>
      <p:sp>
        <p:nvSpPr>
          <p:cNvPr id="14" name="Ovaal 17">
            <a:extLst>
              <a:ext uri="{FF2B5EF4-FFF2-40B4-BE49-F238E27FC236}">
                <a16:creationId xmlns:a16="http://schemas.microsoft.com/office/drawing/2014/main" id="{68ED6646-EBA0-4665-B67A-2938F8D61E8E}"/>
              </a:ext>
            </a:extLst>
          </p:cNvPr>
          <p:cNvSpPr/>
          <p:nvPr/>
        </p:nvSpPr>
        <p:spPr>
          <a:xfrm>
            <a:off x="126461" y="142280"/>
            <a:ext cx="575998" cy="5759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3">
              <a:alphaModFix/>
            </a:blip>
            <a:stretch>
              <a:fillRect/>
            </a:stretch>
          </a:blipFill>
          <a:ln w="12701" cap="flat">
            <a:solidFill>
              <a:srgbClr val="C00000"/>
            </a:solidFill>
            <a:prstDash val="solid"/>
            <a:miter/>
          </a:ln>
          <a:scene3d>
            <a:camera prst="orthographicFront"/>
            <a:lightRig rig="threePt" dir="t"/>
          </a:scene3d>
          <a:sp3d>
            <a:bevelT w="381000" h="381000"/>
          </a:sp3d>
        </p:spPr>
        <p:txBody>
          <a:bodyPr vert="horz" wrap="non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2000" b="1" dirty="0">
                <a:solidFill>
                  <a:srgbClr val="FFFFFF"/>
                </a:solidFill>
                <a:effectLst>
                  <a:outerShdw dist="38096" dir="2700000">
                    <a:srgbClr val="000000"/>
                  </a:outerShdw>
                </a:effectLst>
                <a:latin typeface="Calibri"/>
              </a:rPr>
              <a:t>9</a:t>
            </a:r>
            <a:endParaRPr lang="nl-NL" sz="2000" b="1" i="0" u="none" strike="noStrike" kern="1200" cap="none" spc="0" baseline="0" dirty="0">
              <a:solidFill>
                <a:srgbClr val="FFFFFF"/>
              </a:solidFill>
              <a:effectLst>
                <a:outerShdw dist="38096" dir="2700000">
                  <a:srgbClr val="000000"/>
                </a:outerShdw>
              </a:effectLst>
              <a:uFillTx/>
              <a:latin typeface="Calibri"/>
            </a:endParaRPr>
          </a:p>
        </p:txBody>
      </p:sp>
      <p:sp>
        <p:nvSpPr>
          <p:cNvPr id="13" name="Tekstvak 15">
            <a:extLst>
              <a:ext uri="{FF2B5EF4-FFF2-40B4-BE49-F238E27FC236}">
                <a16:creationId xmlns:a16="http://schemas.microsoft.com/office/drawing/2014/main" id="{D44FBACF-2285-4402-9547-D526E6526BA0}"/>
              </a:ext>
            </a:extLst>
          </p:cNvPr>
          <p:cNvSpPr txBox="1"/>
          <p:nvPr/>
        </p:nvSpPr>
        <p:spPr>
          <a:xfrm>
            <a:off x="185728" y="791325"/>
            <a:ext cx="4385651" cy="2031325"/>
          </a:xfrm>
          <a:prstGeom prst="rect">
            <a:avLst/>
          </a:prstGeom>
          <a:noFill/>
          <a:ln cap="flat">
            <a:noFill/>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b="1" i="0" u="none" strike="noStrike" kern="1200" cap="none" spc="0" baseline="0" dirty="0">
                <a:solidFill>
                  <a:srgbClr val="FFFFFF"/>
                </a:solidFill>
                <a:uFillTx/>
                <a:latin typeface="Calibri" pitchFamily="34"/>
                <a:ea typeface="Calibri" pitchFamily="34"/>
                <a:cs typeface="Times New Roman" pitchFamily="18"/>
              </a:rPr>
              <a:t>Wat betekent dit?</a:t>
            </a:r>
          </a:p>
          <a:p>
            <a:pPr algn="just"/>
            <a:r>
              <a:rPr lang="nl-NL" sz="1200" dirty="0">
                <a:solidFill>
                  <a:schemeClr val="bg1"/>
                </a:solidFill>
                <a:effectLst/>
                <a:ea typeface="Calibri" panose="020F0502020204030204" pitchFamily="34" charset="0"/>
                <a:cs typeface="Times New Roman" panose="02020603050405020304" pitchFamily="18" charset="0"/>
              </a:rPr>
              <a:t>Leveranciers bepalen voor een groot deel onze prestaties. De match tussen </a:t>
            </a:r>
            <a:r>
              <a:rPr lang="nl-NL" sz="1200" dirty="0" err="1">
                <a:solidFill>
                  <a:schemeClr val="bg1"/>
                </a:solidFill>
                <a:effectLst/>
                <a:ea typeface="Calibri" panose="020F0502020204030204" pitchFamily="34" charset="0"/>
                <a:cs typeface="Times New Roman" panose="02020603050405020304" pitchFamily="18" charset="0"/>
              </a:rPr>
              <a:t>Aeres</a:t>
            </a:r>
            <a:r>
              <a:rPr lang="nl-NL" sz="1200" dirty="0">
                <a:solidFill>
                  <a:schemeClr val="bg1"/>
                </a:solidFill>
                <a:effectLst/>
                <a:ea typeface="Calibri" panose="020F0502020204030204" pitchFamily="34" charset="0"/>
                <a:cs typeface="Times New Roman" panose="02020603050405020304" pitchFamily="18" charset="0"/>
              </a:rPr>
              <a:t> en de leverancier blijven we voortdurend beoordelen. Dit doen we op meerdere aspecten, van functionele fit tot performance en culturele fit. </a:t>
            </a:r>
            <a:r>
              <a:rPr lang="nl-NL" sz="1200" dirty="0" err="1">
                <a:solidFill>
                  <a:schemeClr val="bg1"/>
                </a:solidFill>
                <a:effectLst/>
                <a:ea typeface="Calibri" panose="020F0502020204030204" pitchFamily="34" charset="0"/>
                <a:cs typeface="Times New Roman" panose="02020603050405020304" pitchFamily="18" charset="0"/>
              </a:rPr>
              <a:t>Aeres</a:t>
            </a:r>
            <a:r>
              <a:rPr lang="nl-NL" sz="1200" dirty="0">
                <a:solidFill>
                  <a:schemeClr val="bg1"/>
                </a:solidFill>
                <a:effectLst/>
                <a:ea typeface="Calibri" panose="020F0502020204030204" pitchFamily="34" charset="0"/>
                <a:cs typeface="Times New Roman" panose="02020603050405020304" pitchFamily="18" charset="0"/>
              </a:rPr>
              <a:t> kan consequenties verbinden aan een slechte beoordeling van de leverancier.</a:t>
            </a:r>
          </a:p>
          <a:p>
            <a:pPr algn="just"/>
            <a:endParaRPr lang="nl-NL" sz="1200" dirty="0">
              <a:solidFill>
                <a:schemeClr val="bg1"/>
              </a:solidFill>
              <a:ea typeface="Calibri" panose="020F0502020204030204" pitchFamily="34" charset="0"/>
              <a:cs typeface="Times New Roman" panose="02020603050405020304" pitchFamily="18" charset="0"/>
            </a:endParaRPr>
          </a:p>
          <a:p>
            <a:pPr algn="just"/>
            <a:r>
              <a:rPr lang="nl-NL" sz="1200" dirty="0">
                <a:solidFill>
                  <a:schemeClr val="bg1"/>
                </a:solidFill>
                <a:cs typeface="Times New Roman" panose="02020603050405020304" pitchFamily="18" charset="0"/>
              </a:rPr>
              <a:t>De gevraagde flexibiliteit heeft als resultaat dat we streven naar korter lopende contracten waarbij </a:t>
            </a:r>
            <a:r>
              <a:rPr lang="nl-NL" sz="1200" dirty="0" err="1">
                <a:solidFill>
                  <a:schemeClr val="bg1"/>
                </a:solidFill>
                <a:cs typeface="Times New Roman" panose="02020603050405020304" pitchFamily="18" charset="0"/>
              </a:rPr>
              <a:t>Aeres</a:t>
            </a:r>
            <a:r>
              <a:rPr lang="nl-NL" sz="1200" dirty="0">
                <a:solidFill>
                  <a:schemeClr val="bg1"/>
                </a:solidFill>
                <a:cs typeface="Times New Roman" panose="02020603050405020304" pitchFamily="18" charset="0"/>
              </a:rPr>
              <a:t> de mogelijkheid heeft om zelfstandig te verlengen.</a:t>
            </a:r>
          </a:p>
        </p:txBody>
      </p:sp>
      <p:sp>
        <p:nvSpPr>
          <p:cNvPr id="16" name="Rechthoek 15">
            <a:extLst>
              <a:ext uri="{FF2B5EF4-FFF2-40B4-BE49-F238E27FC236}">
                <a16:creationId xmlns:a16="http://schemas.microsoft.com/office/drawing/2014/main" id="{0DC80CCB-5392-42CB-A711-3F2F52BBACBB}"/>
              </a:ext>
            </a:extLst>
          </p:cNvPr>
          <p:cNvSpPr/>
          <p:nvPr/>
        </p:nvSpPr>
        <p:spPr>
          <a:xfrm>
            <a:off x="314133" y="4001656"/>
            <a:ext cx="4140000" cy="2520000"/>
          </a:xfrm>
          <a:prstGeom prst="rect">
            <a:avLst/>
          </a:prstGeom>
          <a:blipFill>
            <a:blip r:embed="rId4"/>
            <a:stretch>
              <a:fillRect/>
            </a:stretch>
          </a:blipFill>
          <a:ln w="38103" cap="sq">
            <a:solidFill>
              <a:srgbClr val="000000"/>
            </a:solidFill>
            <a:prstDash val="solid"/>
            <a:miter/>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04456983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6880570A16B8743BDDD4ABD43599623" ma:contentTypeVersion="13" ma:contentTypeDescription="Een nieuw document maken." ma:contentTypeScope="" ma:versionID="7b6862e56cea49b35961f104a8eeb428">
  <xsd:schema xmlns:xsd="http://www.w3.org/2001/XMLSchema" xmlns:xs="http://www.w3.org/2001/XMLSchema" xmlns:p="http://schemas.microsoft.com/office/2006/metadata/properties" xmlns:ns2="e603c91d-bdf1-4a3e-97f3-609f18ab324d" xmlns:ns3="7968c4f3-76a6-4959-bc7b-ac2526ae624c" targetNamespace="http://schemas.microsoft.com/office/2006/metadata/properties" ma:root="true" ma:fieldsID="719dbb05ce43118bc25dda2354990970" ns2:_="" ns3:_="">
    <xsd:import namespace="e603c91d-bdf1-4a3e-97f3-609f18ab324d"/>
    <xsd:import namespace="7968c4f3-76a6-4959-bc7b-ac2526ae62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03c91d-bdf1-4a3e-97f3-609f18ab32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68c4f3-76a6-4959-bc7b-ac2526ae624c" elementFormDefault="qualified">
    <xsd:import namespace="http://schemas.microsoft.com/office/2006/documentManagement/types"/>
    <xsd:import namespace="http://schemas.microsoft.com/office/infopath/2007/PartnerControls"/>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DF78F08-CAE9-46D4-AEA5-DBEC522E37AF}">
  <ds:schemaRefs>
    <ds:schemaRef ds:uri="http://schemas.microsoft.com/sharepoint/v3/contenttype/forms"/>
  </ds:schemaRefs>
</ds:datastoreItem>
</file>

<file path=customXml/itemProps2.xml><?xml version="1.0" encoding="utf-8"?>
<ds:datastoreItem xmlns:ds="http://schemas.openxmlformats.org/officeDocument/2006/customXml" ds:itemID="{E1325C52-D3EC-466C-9ECD-81A8EABD3F93}"/>
</file>

<file path=customXml/itemProps3.xml><?xml version="1.0" encoding="utf-8"?>
<ds:datastoreItem xmlns:ds="http://schemas.openxmlformats.org/officeDocument/2006/customXml" ds:itemID="{8E36EBD3-CA7F-4FB4-9966-B7C1D3F1BE58}">
  <ds:schemaRefs>
    <ds:schemaRef ds:uri="9c5a54c6-4318-4c37-b982-640e5ef96e0f"/>
    <ds:schemaRef ds:uri="e7f56426-cef6-4251-9b3c-9ab35529850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1606</TotalTime>
  <Words>2357</Words>
  <Application>Microsoft Macintosh PowerPoint</Application>
  <PresentationFormat>Breedbeeld</PresentationFormat>
  <Paragraphs>249</Paragraphs>
  <Slides>10</Slides>
  <Notes>9</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10</vt:i4>
      </vt:variant>
    </vt:vector>
  </HeadingPairs>
  <TitlesOfParts>
    <vt:vector size="16" baseType="lpstr">
      <vt:lpstr>Arial</vt:lpstr>
      <vt:lpstr>Calibri</vt:lpstr>
      <vt:lpstr>Calibri Light</vt:lpstr>
      <vt:lpstr>Courier New</vt:lpstr>
      <vt:lpstr>Symbol</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Ton Derkx</dc:creator>
  <cp:lastModifiedBy>Joppe ter Meer</cp:lastModifiedBy>
  <cp:revision>6</cp:revision>
  <dcterms:created xsi:type="dcterms:W3CDTF">2021-03-10T10:12:36Z</dcterms:created>
  <dcterms:modified xsi:type="dcterms:W3CDTF">2021-04-01T07:36:55Z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0x01010026880570A16B8743BDDD4ABD43599623</vt:lpwstr>
  </property>
  <property fmtid="{D5CDD505-2E9C-101B-9397-08002B2CF9AE}" pid="3" name="TaxKeyword">
    <vt:lpwstr/>
  </property>
</Properties>
</file>