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2">
  <p:sldMasterIdLst>
    <p:sldMasterId id="2147483648" r:id="rId7"/>
    <p:sldMasterId id="2147483732" r:id="rId8"/>
  </p:sldMasterIdLst>
  <p:notesMasterIdLst>
    <p:notesMasterId r:id="rId29"/>
  </p:notesMasterIdLst>
  <p:handoutMasterIdLst>
    <p:handoutMasterId r:id="rId30"/>
  </p:handoutMasterIdLst>
  <p:sldIdLst>
    <p:sldId id="256" r:id="rId9"/>
    <p:sldId id="294" r:id="rId10"/>
    <p:sldId id="293" r:id="rId11"/>
    <p:sldId id="291" r:id="rId12"/>
    <p:sldId id="292" r:id="rId13"/>
    <p:sldId id="266" r:id="rId14"/>
    <p:sldId id="278" r:id="rId15"/>
    <p:sldId id="303" r:id="rId16"/>
    <p:sldId id="286" r:id="rId17"/>
    <p:sldId id="302" r:id="rId18"/>
    <p:sldId id="281" r:id="rId19"/>
    <p:sldId id="285" r:id="rId20"/>
    <p:sldId id="280" r:id="rId21"/>
    <p:sldId id="295" r:id="rId22"/>
    <p:sldId id="296" r:id="rId23"/>
    <p:sldId id="297" r:id="rId24"/>
    <p:sldId id="298" r:id="rId25"/>
    <p:sldId id="300" r:id="rId26"/>
    <p:sldId id="299" r:id="rId27"/>
    <p:sldId id="264" r:id="rId28"/>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6"/>
            <p14:sldId id="294"/>
            <p14:sldId id="293"/>
            <p14:sldId id="291"/>
            <p14:sldId id="292"/>
            <p14:sldId id="266"/>
            <p14:sldId id="278"/>
            <p14:sldId id="303"/>
            <p14:sldId id="286"/>
            <p14:sldId id="302"/>
            <p14:sldId id="281"/>
            <p14:sldId id="285"/>
            <p14:sldId id="280"/>
            <p14:sldId id="295"/>
            <p14:sldId id="296"/>
            <p14:sldId id="297"/>
            <p14:sldId id="298"/>
            <p14:sldId id="300"/>
            <p14:sldId id="299"/>
            <p14:sldId id="26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B2CF"/>
    <a:srgbClr val="CCCC00"/>
    <a:srgbClr val="FFFF99"/>
    <a:srgbClr val="007E39"/>
    <a:srgbClr val="F2D6E6"/>
    <a:srgbClr val="99FF99"/>
    <a:srgbClr val="EDC9DE"/>
    <a:srgbClr val="C9FFC9"/>
    <a:srgbClr val="FF8F8F"/>
    <a:srgbClr val="1542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8" autoAdjust="0"/>
    <p:restoredTop sz="93800" autoAdjust="0"/>
  </p:normalViewPr>
  <p:slideViewPr>
    <p:cSldViewPr snapToGrid="0">
      <p:cViewPr varScale="1">
        <p:scale>
          <a:sx n="163" d="100"/>
          <a:sy n="163" d="100"/>
        </p:scale>
        <p:origin x="160" y="10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C6709BA-0250-418B-A227-469BF0F69AD3}" type="datetimeFigureOut">
              <a:rPr lang="nl-NL" smtClean="0"/>
              <a:t>23-11-2022</a:t>
            </a:fld>
            <a:endParaRPr lang="nl-NL"/>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FAD30240-3B76-4E52-B42B-C39F5C218F4D}" type="datetimeFigureOut">
              <a:rPr lang="nl-NL" smtClean="0"/>
              <a:t>23-11-2022</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Wim</a:t>
            </a:r>
            <a:endParaRPr lang="nl-NL" dirty="0"/>
          </a:p>
        </p:txBody>
      </p:sp>
      <p:sp>
        <p:nvSpPr>
          <p:cNvPr id="4" name="Tijdelijke aanduiding voor dianummer 3"/>
          <p:cNvSpPr>
            <a:spLocks noGrp="1"/>
          </p:cNvSpPr>
          <p:nvPr>
            <p:ph type="sldNum" sz="quarter" idx="10"/>
          </p:nvPr>
        </p:nvSpPr>
        <p:spPr/>
        <p:txBody>
          <a:bodyPr/>
          <a:lstStyle/>
          <a:p>
            <a:fld id="{9CB7DD8C-BB59-449E-9FE7-24DBFB22BC43}" type="slidenum">
              <a:rPr lang="nl-NL" smtClean="0"/>
              <a:t>6</a:t>
            </a:fld>
            <a:endParaRPr lang="nl-NL"/>
          </a:p>
        </p:txBody>
      </p:sp>
    </p:spTree>
    <p:extLst>
      <p:ext uri="{BB962C8B-B14F-4D97-AF65-F5344CB8AC3E}">
        <p14:creationId xmlns:p14="http://schemas.microsoft.com/office/powerpoint/2010/main" val="2470538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19</a:t>
            </a:fld>
            <a:endParaRPr lang="nl-NL"/>
          </a:p>
        </p:txBody>
      </p:sp>
    </p:spTree>
    <p:extLst>
      <p:ext uri="{BB962C8B-B14F-4D97-AF65-F5344CB8AC3E}">
        <p14:creationId xmlns:p14="http://schemas.microsoft.com/office/powerpoint/2010/main" val="423715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20</a:t>
            </a:fld>
            <a:endParaRPr lang="nl-NL"/>
          </a:p>
        </p:txBody>
      </p:sp>
    </p:spTree>
    <p:extLst>
      <p:ext uri="{BB962C8B-B14F-4D97-AF65-F5344CB8AC3E}">
        <p14:creationId xmlns:p14="http://schemas.microsoft.com/office/powerpoint/2010/main" val="899897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Wim</a:t>
            </a:r>
            <a:endParaRPr lang="nl-NL" dirty="0"/>
          </a:p>
        </p:txBody>
      </p:sp>
      <p:sp>
        <p:nvSpPr>
          <p:cNvPr id="4" name="Tijdelijke aanduiding voor dianummer 3"/>
          <p:cNvSpPr>
            <a:spLocks noGrp="1"/>
          </p:cNvSpPr>
          <p:nvPr>
            <p:ph type="sldNum" sz="quarter" idx="10"/>
          </p:nvPr>
        </p:nvSpPr>
        <p:spPr/>
        <p:txBody>
          <a:bodyPr/>
          <a:lstStyle/>
          <a:p>
            <a:fld id="{9CB7DD8C-BB59-449E-9FE7-24DBFB22BC43}" type="slidenum">
              <a:rPr lang="nl-NL" smtClean="0"/>
              <a:t>7</a:t>
            </a:fld>
            <a:endParaRPr lang="nl-NL"/>
          </a:p>
        </p:txBody>
      </p:sp>
    </p:spTree>
    <p:extLst>
      <p:ext uri="{BB962C8B-B14F-4D97-AF65-F5344CB8AC3E}">
        <p14:creationId xmlns:p14="http://schemas.microsoft.com/office/powerpoint/2010/main" val="1688844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smtClean="0"/>
              <a:t>Beschikbaar budget</a:t>
            </a:r>
          </a:p>
          <a:p>
            <a:r>
              <a:rPr lang="nl-NL" dirty="0" smtClean="0"/>
              <a:t>Budget heeft bandbreedte laag (150mln) en bandbreedte hoog</a:t>
            </a:r>
            <a:r>
              <a:rPr lang="nl-NL" baseline="0" dirty="0" smtClean="0"/>
              <a:t> (300mln)</a:t>
            </a:r>
          </a:p>
          <a:p>
            <a:endParaRPr lang="nl-NL" baseline="0" dirty="0" smtClean="0"/>
          </a:p>
          <a:p>
            <a:r>
              <a:rPr lang="nl-NL" b="1" baseline="0" dirty="0" smtClean="0"/>
              <a:t>Raming</a:t>
            </a:r>
          </a:p>
          <a:p>
            <a:r>
              <a:rPr lang="nl-NL" b="0" baseline="0" dirty="0" smtClean="0"/>
              <a:t>160mln (eerste raming), toelichten verwachting</a:t>
            </a:r>
            <a:endParaRPr lang="nl-NL" b="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1169427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3858631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289580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99085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16</a:t>
            </a:fld>
            <a:endParaRPr lang="nl-NL"/>
          </a:p>
        </p:txBody>
      </p:sp>
    </p:spTree>
    <p:extLst>
      <p:ext uri="{BB962C8B-B14F-4D97-AF65-F5344CB8AC3E}">
        <p14:creationId xmlns:p14="http://schemas.microsoft.com/office/powerpoint/2010/main" val="4185575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17</a:t>
            </a:fld>
            <a:endParaRPr lang="nl-NL"/>
          </a:p>
        </p:txBody>
      </p:sp>
    </p:spTree>
    <p:extLst>
      <p:ext uri="{BB962C8B-B14F-4D97-AF65-F5344CB8AC3E}">
        <p14:creationId xmlns:p14="http://schemas.microsoft.com/office/powerpoint/2010/main" val="1835167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18</a:t>
            </a:fld>
            <a:endParaRPr lang="nl-NL"/>
          </a:p>
        </p:txBody>
      </p:sp>
    </p:spTree>
    <p:extLst>
      <p:ext uri="{BB962C8B-B14F-4D97-AF65-F5344CB8AC3E}">
        <p14:creationId xmlns:p14="http://schemas.microsoft.com/office/powerpoint/2010/main" val="19265386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dirty="0" err="1" smtClean="0"/>
              <a:t>Klik</a:t>
            </a:r>
            <a:r>
              <a:rPr lang="nl-NL" noProof="0" dirty="0" smtClean="0"/>
              <a:t> </a:t>
            </a:r>
            <a:r>
              <a:rPr lang="nl-NL" noProof="0" dirty="0" err="1" smtClean="0"/>
              <a:t>om</a:t>
            </a:r>
            <a:r>
              <a:rPr lang="nl-NL" noProof="0" dirty="0" smtClean="0"/>
              <a:t> </a:t>
            </a:r>
            <a:r>
              <a:rPr lang="nl-NL" noProof="0" dirty="0" err="1" smtClean="0"/>
              <a:t>een</a:t>
            </a:r>
            <a:r>
              <a:rPr lang="nl-NL" noProof="0" dirty="0" smtClean="0"/>
              <a:t> </a:t>
            </a:r>
            <a:r>
              <a:rPr lang="nl-NL" noProof="0" dirty="0" err="1" smtClean="0"/>
              <a:t>titel</a:t>
            </a:r>
            <a:r>
              <a:rPr lang="nl-NL" noProof="0" dirty="0" smtClean="0"/>
              <a:t> </a:t>
            </a:r>
            <a:r>
              <a:rPr lang="nl-NL" noProof="0" dirty="0" err="1" smtClean="0"/>
              <a:t>te</a:t>
            </a:r>
            <a:r>
              <a:rPr lang="nl-NL" noProof="0" dirty="0" smtClean="0"/>
              <a:t> </a:t>
            </a:r>
            <a:r>
              <a:rPr lang="nl-NL" noProof="0" dirty="0" err="1" smtClean="0"/>
              <a:t>maken</a:t>
            </a:r>
            <a:endParaRPr lang="nl-NL" noProof="0" dirty="0"/>
          </a:p>
        </p:txBody>
      </p:sp>
      <p:sp>
        <p:nvSpPr>
          <p:cNvPr id="3" name="Tijdelijke aanduiding voor datum 2"/>
          <p:cNvSpPr>
            <a:spLocks noGrp="1"/>
          </p:cNvSpPr>
          <p:nvPr>
            <p:ph type="dt" sz="half" idx="10"/>
          </p:nvPr>
        </p:nvSpPr>
        <p:spPr/>
        <p:txBody>
          <a:bodyPr/>
          <a:lstStyle/>
          <a:p>
            <a:endParaRPr lang="nl-NL" dirty="0">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Tree>
    <p:extLst>
      <p:ext uri="{BB962C8B-B14F-4D97-AF65-F5344CB8AC3E}">
        <p14:creationId xmlns:p14="http://schemas.microsoft.com/office/powerpoint/2010/main" val="166273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9" name="shpKleurvlakBoven"/>
          <p:cNvSpPr>
            <a:spLocks noChangeArrowheads="1"/>
          </p:cNvSpPr>
          <p:nvPr/>
        </p:nvSpPr>
        <p:spPr bwMode="auto">
          <a:xfrm flipV="1">
            <a:off x="5918201" y="6541201"/>
            <a:ext cx="25009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endParaRPr lang="nl-NL" sz="1000" dirty="0">
              <a:solidFill>
                <a:srgbClr val="000000"/>
              </a:solidFill>
              <a:cs typeface="Arial" charset="0"/>
            </a:endParaRPr>
          </a:p>
        </p:txBody>
      </p:sp>
      <p:sp>
        <p:nvSpPr>
          <p:cNvPr id="1097" name="shpKleurvlakOnder" descr="Bar_Bottom"/>
          <p:cNvSpPr>
            <a:spLocks noChangeArrowheads="1"/>
          </p:cNvSpPr>
          <p:nvPr/>
        </p:nvSpPr>
        <p:spPr bwMode="auto">
          <a:xfrm>
            <a:off x="0" y="6318000"/>
            <a:ext cx="12192000" cy="539750"/>
          </a:xfrm>
          <a:prstGeom prst="rect">
            <a:avLst/>
          </a:prstGeom>
          <a:solidFill>
            <a:srgbClr val="F9E11E"/>
          </a:solidFill>
          <a:ln>
            <a:noFill/>
          </a:ln>
          <a:extLst/>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624000" y="2070000"/>
            <a:ext cx="112032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smtClean="0"/>
              <a:t>Klik</a:t>
            </a:r>
            <a:r>
              <a:rPr lang="nl-NL" dirty="0" smtClean="0"/>
              <a:t> </a:t>
            </a:r>
            <a:r>
              <a:rPr lang="nl-NL" dirty="0" err="1" smtClean="0"/>
              <a:t>om</a:t>
            </a:r>
            <a:r>
              <a:rPr lang="nl-NL" dirty="0" smtClean="0"/>
              <a:t> het </a:t>
            </a:r>
            <a:r>
              <a:rPr lang="nl-NL" dirty="0" err="1" smtClean="0"/>
              <a:t>opmaakprofiel</a:t>
            </a:r>
            <a:r>
              <a:rPr lang="nl-NL" dirty="0" smtClean="0"/>
              <a:t> van de </a:t>
            </a:r>
            <a:r>
              <a:rPr lang="nl-NL" dirty="0" err="1" smtClean="0"/>
              <a:t>modeltekst</a:t>
            </a:r>
            <a:r>
              <a:rPr lang="nl-NL" dirty="0" smtClean="0"/>
              <a:t> </a:t>
            </a:r>
            <a:r>
              <a:rPr lang="nl-NL" dirty="0" err="1" smtClean="0"/>
              <a:t>te</a:t>
            </a:r>
            <a:r>
              <a:rPr lang="nl-NL" dirty="0" smtClean="0"/>
              <a:t> </a:t>
            </a:r>
            <a:r>
              <a:rPr lang="nl-NL" dirty="0" err="1" smtClean="0"/>
              <a:t>bewerken</a:t>
            </a:r>
            <a:endParaRPr lang="nl-NL" dirty="0" smtClean="0"/>
          </a:p>
          <a:p>
            <a:pPr lvl="1"/>
            <a:r>
              <a:rPr lang="nl-NL" dirty="0" smtClean="0"/>
              <a:t>Tweede </a:t>
            </a:r>
            <a:r>
              <a:rPr lang="nl-NL" dirty="0" err="1" smtClean="0"/>
              <a:t>niveau</a:t>
            </a:r>
            <a:r>
              <a:rPr lang="nl-NL" dirty="0" smtClean="0"/>
              <a:t> </a:t>
            </a:r>
          </a:p>
          <a:p>
            <a:pPr lvl="2"/>
            <a:r>
              <a:rPr lang="nl-NL" dirty="0" err="1" smtClean="0"/>
              <a:t>Derde</a:t>
            </a:r>
            <a:r>
              <a:rPr lang="nl-NL" dirty="0" smtClean="0"/>
              <a:t> niveau</a:t>
            </a:r>
          </a:p>
          <a:p>
            <a:pPr lvl="4"/>
            <a:r>
              <a:rPr lang="nl-NL" dirty="0" smtClean="0"/>
              <a:t> Vierde niveau</a:t>
            </a:r>
          </a:p>
          <a:p>
            <a:pPr lvl="5"/>
            <a:r>
              <a:rPr lang="nl-NL" sz="1800" dirty="0" smtClean="0"/>
              <a:t>Vijfde niveau</a:t>
            </a:r>
            <a:endParaRPr lang="nl-NL" dirty="0" smtClean="0"/>
          </a:p>
        </p:txBody>
      </p:sp>
      <p:sp>
        <p:nvSpPr>
          <p:cNvPr id="1095" name="shpTekst" descr="Bar_Top"/>
          <p:cNvSpPr>
            <a:spLocks noChangeArrowheads="1"/>
          </p:cNvSpPr>
          <p:nvPr/>
        </p:nvSpPr>
        <p:spPr bwMode="auto">
          <a:xfrm>
            <a:off x="0" y="1"/>
            <a:ext cx="12192000" cy="1071563"/>
          </a:xfrm>
          <a:prstGeom prst="rect">
            <a:avLst/>
          </a:prstGeom>
          <a:solidFill>
            <a:srgbClr val="F9E11E"/>
          </a:solidFill>
          <a:ln>
            <a:noFill/>
          </a:ln>
          <a:extLst/>
        </p:spPr>
        <p:txBody>
          <a:bodyPr anchor="ctr"/>
          <a:lstStyle/>
          <a:p>
            <a:pPr algn="ctr" fontAlgn="base">
              <a:spcBef>
                <a:spcPct val="0"/>
              </a:spcBef>
              <a:spcAft>
                <a:spcPct val="0"/>
              </a:spcAft>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624000" y="1295999"/>
            <a:ext cx="11203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smtClean="0"/>
          </a:p>
        </p:txBody>
      </p:sp>
      <p:sp>
        <p:nvSpPr>
          <p:cNvPr id="1100" name="shpBeeldmerk"/>
          <p:cNvSpPr>
            <a:spLocks noChangeArrowheads="1"/>
          </p:cNvSpPr>
          <p:nvPr/>
        </p:nvSpPr>
        <p:spPr bwMode="auto">
          <a:xfrm>
            <a:off x="624000" y="6613200"/>
            <a:ext cx="25392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fld id="{DD62E13F-49FF-4F5B-8E2D-F997ACAF2D81}" type="slidenum">
              <a:rPr lang="nl-NL" sz="1000">
                <a:solidFill>
                  <a:srgbClr val="000000"/>
                </a:solidFill>
                <a:cs typeface="Arial" charset="0"/>
              </a:rPr>
              <a:pPr eaLnBrk="0" fontAlgn="base" hangingPunct="0">
                <a:spcBef>
                  <a:spcPct val="0"/>
                </a:spcBef>
                <a:spcAft>
                  <a:spcPct val="0"/>
                </a:spcAft>
              </a:pPr>
              <a:t>‹nr.›</a:t>
            </a:fld>
            <a:endParaRPr lang="nl-NL" sz="1000" dirty="0">
              <a:solidFill>
                <a:srgbClr val="000000"/>
              </a:solidFill>
              <a:cs typeface="Arial" charset="0"/>
            </a:endParaRPr>
          </a:p>
        </p:txBody>
      </p:sp>
      <p:sp>
        <p:nvSpPr>
          <p:cNvPr id="111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eaLnBrk="0" fontAlgn="base" hangingPunct="0">
              <a:spcBef>
                <a:spcPct val="50000"/>
              </a:spcBef>
              <a:spcAft>
                <a:spcPct val="0"/>
              </a:spcAft>
            </a:pPr>
            <a:endParaRPr lang="nl-NL" sz="2200">
              <a:solidFill>
                <a:srgbClr val="000000"/>
              </a:solidFill>
            </a:endParaRPr>
          </a:p>
        </p:txBody>
      </p:sp>
      <p:pic>
        <p:nvPicPr>
          <p:cNvPr id="1121" name="LogoLandmacht"/>
          <p:cNvPicPr>
            <a:picLocks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80618" y="5216"/>
            <a:ext cx="586316"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6400" y="6613200"/>
            <a:ext cx="2011200" cy="118800"/>
          </a:xfrm>
          <a:prstGeom prst="rect">
            <a:avLst/>
          </a:prstGeom>
        </p:spPr>
        <p:txBody>
          <a:bodyPr vert="horz" lIns="91440" tIns="45720" rIns="91440" bIns="45720" rtlCol="0" anchor="ctr"/>
          <a:lstStyle>
            <a:lvl1pPr algn="r">
              <a:defRPr sz="1000">
                <a:solidFill>
                  <a:schemeClr val="tx1"/>
                </a:solidFill>
              </a:defRPr>
            </a:lvl1pPr>
          </a:lstStyle>
          <a:p>
            <a:pPr eaLnBrk="0" fontAlgn="base" hangingPunct="0">
              <a:spcBef>
                <a:spcPct val="50000"/>
              </a:spcBef>
              <a:spcAft>
                <a:spcPct val="0"/>
              </a:spcAft>
            </a:pPr>
            <a:endParaRPr lang="nl-NL" dirty="0">
              <a:solidFill>
                <a:srgbClr val="000000"/>
              </a:solidFill>
            </a:endParaRPr>
          </a:p>
        </p:txBody>
      </p:sp>
    </p:spTree>
    <p:extLst>
      <p:ext uri="{BB962C8B-B14F-4D97-AF65-F5344CB8AC3E}">
        <p14:creationId xmlns:p14="http://schemas.microsoft.com/office/powerpoint/2010/main" val="3952313892"/>
      </p:ext>
    </p:extLst>
  </p:cSld>
  <p:clrMap bg1="lt1" tx1="dk1" bg2="lt2" tx2="dk2" accent1="accent1" accent2="accent2" accent3="accent3" accent4="accent4" accent5="accent5" accent6="accent6" hlink="hlink" folHlink="folHlink"/>
  <p:sldLayoutIdLst>
    <p:sldLayoutId id="2147483733" r:id="rId1"/>
  </p:sldLayoutIdLst>
  <p:hf hd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257364" y="2116476"/>
            <a:ext cx="5794223" cy="1212350"/>
          </a:xfrm>
        </p:spPr>
        <p:txBody>
          <a:bodyPr>
            <a:normAutofit/>
          </a:bodyPr>
          <a:lstStyle/>
          <a:p>
            <a:pPr algn="ctr"/>
            <a:r>
              <a:rPr lang="nl-NL" sz="2400" b="1" dirty="0" smtClean="0">
                <a:latin typeface="Verdana" panose="020B0604030504040204" pitchFamily="34" charset="0"/>
                <a:ea typeface="Verdana" panose="020B0604030504040204" pitchFamily="34" charset="0"/>
                <a:cs typeface="Verdana" panose="020B0604030504040204" pitchFamily="34" charset="0"/>
              </a:rPr>
              <a:t>3</a:t>
            </a:r>
            <a:r>
              <a:rPr lang="nl-NL" sz="2400" b="1" baseline="30000" dirty="0" smtClean="0">
                <a:latin typeface="Verdana" panose="020B0604030504040204" pitchFamily="34" charset="0"/>
                <a:ea typeface="Verdana" panose="020B0604030504040204" pitchFamily="34" charset="0"/>
                <a:cs typeface="Verdana" panose="020B0604030504040204" pitchFamily="34" charset="0"/>
              </a:rPr>
              <a:t>e</a:t>
            </a:r>
            <a:r>
              <a:rPr lang="nl-NL" sz="2400" b="1" dirty="0" smtClean="0">
                <a:latin typeface="Verdana" panose="020B0604030504040204" pitchFamily="34" charset="0"/>
                <a:ea typeface="Verdana" panose="020B0604030504040204" pitchFamily="34" charset="0"/>
                <a:cs typeface="Verdana" panose="020B0604030504040204" pitchFamily="34" charset="0"/>
              </a:rPr>
              <a:t> marktconsultatiemoment </a:t>
            </a:r>
            <a:br>
              <a:rPr lang="nl-NL" sz="2400" b="1" dirty="0" smtClean="0">
                <a:latin typeface="Verdana" panose="020B0604030504040204" pitchFamily="34" charset="0"/>
                <a:ea typeface="Verdana" panose="020B0604030504040204" pitchFamily="34" charset="0"/>
                <a:cs typeface="Verdana" panose="020B0604030504040204" pitchFamily="34" charset="0"/>
              </a:rPr>
            </a:br>
            <a:r>
              <a:rPr lang="nl-NL" sz="2400" b="1" dirty="0" smtClean="0">
                <a:latin typeface="Verdana" panose="020B0604030504040204" pitchFamily="34" charset="0"/>
                <a:ea typeface="Verdana" panose="020B0604030504040204" pitchFamily="34" charset="0"/>
                <a:cs typeface="Verdana" panose="020B0604030504040204" pitchFamily="34" charset="0"/>
              </a:rPr>
              <a:t>BOC-NZK   </a:t>
            </a:r>
            <a:endParaRPr lang="nl-NL" sz="24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ijdelijke aanduiding voor tekst 5"/>
          <p:cNvSpPr>
            <a:spLocks noGrp="1"/>
          </p:cNvSpPr>
          <p:nvPr>
            <p:ph type="body" sz="quarter" idx="26"/>
          </p:nvPr>
        </p:nvSpPr>
        <p:spPr/>
        <p:txBody>
          <a:bodyPr/>
          <a:lstStyle/>
          <a:p>
            <a:r>
              <a:rPr lang="nl-NL" b="1" dirty="0" smtClean="0">
                <a:latin typeface="Verdana" panose="020B0604030504040204" pitchFamily="34" charset="0"/>
                <a:ea typeface="Verdana" panose="020B0604030504040204" pitchFamily="34" charset="0"/>
                <a:cs typeface="Verdana" panose="020B0604030504040204" pitchFamily="34" charset="0"/>
              </a:rPr>
              <a:t>3</a:t>
            </a:r>
            <a:r>
              <a:rPr lang="nl-NL" b="1" baseline="30000" dirty="0" smtClean="0">
                <a:latin typeface="Verdana" panose="020B0604030504040204" pitchFamily="34" charset="0"/>
                <a:ea typeface="Verdana" panose="020B0604030504040204" pitchFamily="34" charset="0"/>
                <a:cs typeface="Verdana" panose="020B0604030504040204" pitchFamily="34" charset="0"/>
              </a:rPr>
              <a:t>e</a:t>
            </a:r>
            <a:r>
              <a:rPr lang="nl-NL" b="1" dirty="0" smtClean="0">
                <a:latin typeface="Verdana" panose="020B0604030504040204" pitchFamily="34" charset="0"/>
                <a:ea typeface="Verdana" panose="020B0604030504040204" pitchFamily="34" charset="0"/>
                <a:cs typeface="Verdana" panose="020B0604030504040204" pitchFamily="34" charset="0"/>
              </a:rPr>
              <a:t> marktconsultatiemoment boc-nzk      </a:t>
            </a:r>
            <a:r>
              <a:rPr lang="nl-NL" b="1" dirty="0" smtClean="0"/>
              <a:t>versie 0.4</a:t>
            </a:r>
            <a:endParaRPr lang="nl-NL" b="1"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sp>
        <p:nvSpPr>
          <p:cNvPr id="10" name="Tijdelijke aanduiding voor tekst 9"/>
          <p:cNvSpPr>
            <a:spLocks noGrp="1"/>
          </p:cNvSpPr>
          <p:nvPr>
            <p:ph type="body" sz="quarter" idx="25"/>
          </p:nvPr>
        </p:nvSpPr>
        <p:spPr>
          <a:xfrm>
            <a:off x="6494659" y="5719992"/>
            <a:ext cx="5365047" cy="690235"/>
          </a:xfrm>
        </p:spPr>
        <p:txBody>
          <a:bodyPr>
            <a:noAutofit/>
          </a:bodyPr>
          <a:lstStyle/>
          <a:p>
            <a:pPr>
              <a:spcBef>
                <a:spcPts val="600"/>
              </a:spcBef>
              <a:spcAft>
                <a:spcPts val="600"/>
              </a:spcAft>
            </a:pPr>
            <a:r>
              <a:rPr lang="nl-NL" sz="1200" dirty="0" smtClean="0">
                <a:latin typeface="Verdana" panose="020B0604030504040204" pitchFamily="34" charset="0"/>
                <a:ea typeface="Verdana" panose="020B0604030504040204" pitchFamily="34" charset="0"/>
              </a:rPr>
              <a:t>Vrijdag 28 oktober2022</a:t>
            </a:r>
          </a:p>
          <a:p>
            <a:pPr>
              <a:spcBef>
                <a:spcPts val="600"/>
              </a:spcBef>
              <a:spcAft>
                <a:spcPts val="600"/>
              </a:spcAft>
            </a:pPr>
            <a:r>
              <a:rPr lang="nl-NL" sz="1200" dirty="0" smtClean="0">
                <a:latin typeface="Verdana" panose="020B0604030504040204" pitchFamily="34" charset="0"/>
                <a:ea typeface="Verdana" panose="020B0604030504040204" pitchFamily="34" charset="0"/>
              </a:rPr>
              <a:t>Eventcorner gebouw Westraven Utrecht</a:t>
            </a:r>
          </a:p>
        </p:txBody>
      </p:sp>
      <p:sp>
        <p:nvSpPr>
          <p:cNvPr id="16" name="Ondertitel 1"/>
          <p:cNvSpPr>
            <a:spLocks noGrp="1"/>
          </p:cNvSpPr>
          <p:nvPr>
            <p:ph type="subTitle" idx="1"/>
          </p:nvPr>
        </p:nvSpPr>
        <p:spPr bwMode="auto">
          <a:xfrm>
            <a:off x="6651967" y="3685424"/>
            <a:ext cx="5050432" cy="1803280"/>
          </a:xfrm>
        </p:spPr>
        <p:txBody>
          <a:bodyPr wrap="square" numCol="1" anchor="t" anchorCtr="0" compatLnSpc="1">
            <a:prstTxWarp prst="textNoShape">
              <a:avLst/>
            </a:prstTxWarp>
            <a:noAutofit/>
          </a:bodyPr>
          <a:lstStyle/>
          <a:p>
            <a:pPr algn="ctr" eaLnBrk="1" hangingPunct="1">
              <a:lnSpc>
                <a:spcPts val="3100"/>
              </a:lnSpc>
              <a:spcBef>
                <a:spcPts val="600"/>
              </a:spcBef>
              <a:spcAft>
                <a:spcPts val="600"/>
              </a:spcAft>
            </a:pPr>
            <a:r>
              <a:rPr lang="nl-NL" altLang="nl-NL" sz="18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2-fasen aanpak</a:t>
            </a:r>
            <a:br>
              <a:rPr lang="nl-NL" altLang="nl-NL" sz="18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br>
            <a:r>
              <a:rPr lang="nl-NL" altLang="nl-NL" sz="18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SVO en variabele activiteiten</a:t>
            </a:r>
            <a:br>
              <a:rPr lang="nl-NL" altLang="nl-NL" sz="18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br>
            <a:r>
              <a:rPr lang="nl-NL" altLang="nl-NL" sz="18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Trechteringsdocumenten kwaliteitsdocumenten</a:t>
            </a:r>
          </a:p>
        </p:txBody>
      </p:sp>
      <p:pic>
        <p:nvPicPr>
          <p:cNvPr id="2" name="Afbeelding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22855"/>
            <a:ext cx="6107152" cy="3053576"/>
          </a:xfrm>
          <a:prstGeom prst="rect">
            <a:avLst/>
          </a:prstGeom>
        </p:spPr>
      </p:pic>
      <p:sp>
        <p:nvSpPr>
          <p:cNvPr id="3" name="Tekstvak 2"/>
          <p:cNvSpPr txBox="1"/>
          <p:nvPr/>
        </p:nvSpPr>
        <p:spPr>
          <a:xfrm>
            <a:off x="360205" y="5488704"/>
            <a:ext cx="5386741" cy="707886"/>
          </a:xfrm>
          <a:prstGeom prst="rect">
            <a:avLst/>
          </a:prstGeom>
          <a:noFill/>
          <a:ln w="12700">
            <a:solidFill>
              <a:schemeClr val="tx1"/>
            </a:solidFill>
          </a:ln>
        </p:spPr>
        <p:txBody>
          <a:bodyPr wrap="square" rtlCol="0">
            <a:spAutoFit/>
          </a:bodyPr>
          <a:lstStyle/>
          <a:p>
            <a:r>
              <a:rPr lang="nl-NL" sz="800" b="1" dirty="0" smtClean="0"/>
              <a:t>Versiebeheer:</a:t>
            </a:r>
          </a:p>
          <a:p>
            <a:r>
              <a:rPr lang="nl-NL" sz="800" dirty="0" smtClean="0"/>
              <a:t>Versie 01 	26-10-2022	1</a:t>
            </a:r>
            <a:r>
              <a:rPr lang="nl-NL" sz="800" baseline="30000" dirty="0" smtClean="0"/>
              <a:t>e</a:t>
            </a:r>
            <a:r>
              <a:rPr lang="nl-NL" sz="800" dirty="0" smtClean="0"/>
              <a:t> opzet</a:t>
            </a:r>
          </a:p>
          <a:p>
            <a:r>
              <a:rPr lang="nl-NL" sz="800" dirty="0" smtClean="0"/>
              <a:t>Versie 02	27-10-2022 	Omissie aandachtspunten assetmanagement hersteld </a:t>
            </a:r>
          </a:p>
          <a:p>
            <a:r>
              <a:rPr lang="nl-NL" sz="800" dirty="0" smtClean="0"/>
              <a:t>Versie 03	27-10-2022	Sheet toegevoegd met uitleg SVO en kleine aanpassingen</a:t>
            </a:r>
          </a:p>
          <a:p>
            <a:r>
              <a:rPr lang="nl-NL" sz="800" dirty="0" smtClean="0"/>
              <a:t>Versie 04	27-10-2022	Wijzigingen en aanvullingen aanwezigen</a:t>
            </a:r>
            <a:endParaRPr lang="nl-NL" sz="800" dirty="0"/>
          </a:p>
        </p:txBody>
      </p:sp>
    </p:spTree>
    <p:extLst>
      <p:ext uri="{BB962C8B-B14F-4D97-AF65-F5344CB8AC3E}">
        <p14:creationId xmlns:p14="http://schemas.microsoft.com/office/powerpoint/2010/main" val="253523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4822" y="174566"/>
            <a:ext cx="11522795" cy="800219"/>
          </a:xfrm>
        </p:spPr>
        <p:txBody>
          <a:bodyPr/>
          <a:lstStyle/>
          <a:p>
            <a:r>
              <a:rPr lang="nl-NL" dirty="0" smtClean="0">
                <a:solidFill>
                  <a:srgbClr val="7030A0"/>
                </a:solidFill>
              </a:rPr>
              <a:t>Verduidelijking vast en variabele      onderhoudswerkzaamheden </a:t>
            </a:r>
            <a:br>
              <a:rPr lang="nl-NL" dirty="0" smtClean="0">
                <a:solidFill>
                  <a:srgbClr val="7030A0"/>
                </a:solidFill>
              </a:rPr>
            </a:br>
            <a:r>
              <a:rPr lang="nl-NL" dirty="0" smtClean="0">
                <a:solidFill>
                  <a:srgbClr val="7030A0"/>
                </a:solidFill>
              </a:rPr>
              <a:t>in het BOC-NZK. </a:t>
            </a:r>
            <a:endParaRPr lang="nl-NL" dirty="0">
              <a:solidFill>
                <a:srgbClr val="7030A0"/>
              </a:solidFill>
            </a:endParaRPr>
          </a:p>
        </p:txBody>
      </p:sp>
      <p:sp>
        <p:nvSpPr>
          <p:cNvPr id="3" name="Tijdelijke aanduiding voor tekst 2"/>
          <p:cNvSpPr>
            <a:spLocks noGrp="1"/>
          </p:cNvSpPr>
          <p:nvPr>
            <p:ph type="body" sz="quarter" idx="11"/>
          </p:nvPr>
        </p:nvSpPr>
        <p:spPr>
          <a:xfrm>
            <a:off x="457200" y="1354347"/>
            <a:ext cx="11370417" cy="4822166"/>
          </a:xfrm>
        </p:spPr>
        <p:txBody>
          <a:bodyPr/>
          <a:lstStyle/>
          <a:p>
            <a:pPr marL="0" indent="0">
              <a:buNone/>
            </a:pPr>
            <a:r>
              <a:rPr lang="nl-NL" sz="1500" dirty="0"/>
              <a:t>De werkzaamheden </a:t>
            </a:r>
            <a:r>
              <a:rPr lang="nl-NL" sz="1500" dirty="0" smtClean="0"/>
              <a:t>in het basisonderhoudscontract BOC-NZK omvatten </a:t>
            </a:r>
            <a:r>
              <a:rPr lang="nl-NL" sz="1500" dirty="0"/>
              <a:t>het Standaard Verzorgend Onderhoud (SVO). </a:t>
            </a:r>
            <a:r>
              <a:rPr lang="nl-NL" sz="1500" dirty="0" smtClean="0"/>
              <a:t>Onder </a:t>
            </a:r>
            <a:r>
              <a:rPr lang="nl-NL" sz="1500" dirty="0"/>
              <a:t>SVO wordt verstaan de taken en services voor het vast onderhoud inclusief de repeterende onderhoudswerkzaamheden met hoog risico op de beschikbaarheid en een frequentie &lt; 10 jaar. </a:t>
            </a:r>
            <a:endParaRPr lang="nl-NL" sz="1500" dirty="0" smtClean="0"/>
          </a:p>
          <a:p>
            <a:pPr marL="0" indent="0">
              <a:buNone/>
            </a:pPr>
            <a:r>
              <a:rPr lang="nl-NL" sz="1500" dirty="0" smtClean="0"/>
              <a:t/>
            </a:r>
            <a:br>
              <a:rPr lang="nl-NL" sz="1500" dirty="0" smtClean="0"/>
            </a:br>
            <a:r>
              <a:rPr lang="nl-NL" sz="1500" dirty="0" smtClean="0"/>
              <a:t>De gedetailleerde </a:t>
            </a:r>
            <a:r>
              <a:rPr lang="nl-NL" sz="1500" dirty="0"/>
              <a:t>raming en prijs </a:t>
            </a:r>
            <a:r>
              <a:rPr lang="nl-NL" sz="1500" dirty="0" smtClean="0"/>
              <a:t>voor het </a:t>
            </a:r>
            <a:r>
              <a:rPr lang="nl-NL" sz="1500" b="1" dirty="0" smtClean="0"/>
              <a:t>SVO</a:t>
            </a:r>
            <a:r>
              <a:rPr lang="nl-NL" sz="1500" dirty="0" smtClean="0"/>
              <a:t> opgesteld in </a:t>
            </a:r>
            <a:r>
              <a:rPr lang="nl-NL" sz="1500" dirty="0"/>
              <a:t>Fase I betreft </a:t>
            </a:r>
            <a:r>
              <a:rPr lang="nl-NL" sz="1500" dirty="0" smtClean="0"/>
              <a:t>het abonnementsgeld</a:t>
            </a:r>
          </a:p>
          <a:p>
            <a:pPr marL="0" indent="0">
              <a:buNone/>
            </a:pPr>
            <a:r>
              <a:rPr lang="nl-NL" sz="1500" dirty="0"/>
              <a:t>o</a:t>
            </a:r>
            <a:r>
              <a:rPr lang="nl-NL" sz="1500" dirty="0" smtClean="0"/>
              <a:t>.b.v. </a:t>
            </a:r>
            <a:r>
              <a:rPr lang="nl-NL" sz="1500" dirty="0" smtClean="0"/>
              <a:t>het gevoerde assetmanagement kan dit gedurende de looptijd fase II wijzigen.</a:t>
            </a:r>
          </a:p>
          <a:p>
            <a:pPr marL="0" indent="0">
              <a:buNone/>
            </a:pPr>
            <a:r>
              <a:rPr lang="nl-NL" sz="1500" dirty="0" smtClean="0"/>
              <a:t> </a:t>
            </a:r>
            <a:endParaRPr lang="nl-NL" sz="1600" dirty="0" smtClean="0"/>
          </a:p>
          <a:p>
            <a:pPr marL="0" lvl="1" indent="0">
              <a:buNone/>
            </a:pPr>
            <a:r>
              <a:rPr lang="nl-NL" sz="1500" dirty="0" smtClean="0">
                <a:ea typeface="+mn-ea"/>
                <a:cs typeface="+mn-cs"/>
              </a:rPr>
              <a:t>Al het overig benodigd variabel onderhoud </a:t>
            </a:r>
            <a:r>
              <a:rPr lang="nl-NL" sz="1500" dirty="0">
                <a:ea typeface="+mn-ea"/>
                <a:cs typeface="+mn-cs"/>
              </a:rPr>
              <a:t>zit </a:t>
            </a:r>
            <a:r>
              <a:rPr lang="nl-NL" sz="1500" b="1" dirty="0">
                <a:ea typeface="+mn-ea"/>
                <a:cs typeface="+mn-cs"/>
              </a:rPr>
              <a:t>in beginsel </a:t>
            </a:r>
            <a:r>
              <a:rPr lang="nl-NL" sz="1500" dirty="0">
                <a:ea typeface="+mn-ea"/>
                <a:cs typeface="+mn-cs"/>
              </a:rPr>
              <a:t>niet in de </a:t>
            </a:r>
            <a:r>
              <a:rPr lang="nl-NL" sz="1500" dirty="0" smtClean="0">
                <a:ea typeface="+mn-ea"/>
                <a:cs typeface="+mn-cs"/>
              </a:rPr>
              <a:t>opdracht. </a:t>
            </a:r>
            <a:br>
              <a:rPr lang="nl-NL" sz="1500" dirty="0" smtClean="0">
                <a:ea typeface="+mn-ea"/>
                <a:cs typeface="+mn-cs"/>
              </a:rPr>
            </a:br>
            <a:r>
              <a:rPr lang="nl-NL" sz="1500" dirty="0">
                <a:ea typeface="+mn-ea"/>
                <a:cs typeface="+mn-cs"/>
              </a:rPr>
              <a:t>Deze worden als </a:t>
            </a:r>
            <a:r>
              <a:rPr lang="nl-NL" sz="1500" b="1" dirty="0">
                <a:ea typeface="+mn-ea"/>
                <a:cs typeface="+mn-cs"/>
              </a:rPr>
              <a:t>Benoemde Activiteiten </a:t>
            </a:r>
            <a:r>
              <a:rPr lang="nl-NL" sz="1500" dirty="0">
                <a:ea typeface="+mn-ea"/>
                <a:cs typeface="+mn-cs"/>
              </a:rPr>
              <a:t>opgenomen in het BOC-NZK</a:t>
            </a:r>
            <a:r>
              <a:rPr lang="nl-NL" sz="1500" dirty="0" smtClean="0">
                <a:ea typeface="+mn-ea"/>
                <a:cs typeface="+mn-cs"/>
              </a:rPr>
              <a:t>.</a:t>
            </a:r>
          </a:p>
          <a:p>
            <a:pPr marL="0" lvl="1" indent="0">
              <a:buNone/>
            </a:pPr>
            <a:endParaRPr lang="nl-NL" sz="1600" dirty="0">
              <a:ea typeface="+mn-ea"/>
              <a:cs typeface="+mn-cs"/>
            </a:endParaRPr>
          </a:p>
          <a:p>
            <a:pPr marL="0" lvl="1" indent="0">
              <a:buNone/>
            </a:pPr>
            <a:r>
              <a:rPr lang="nl-NL" sz="1500" dirty="0" smtClean="0">
                <a:ea typeface="+mn-ea"/>
                <a:cs typeface="+mn-cs"/>
              </a:rPr>
              <a:t>Dynamisch scopen: In </a:t>
            </a:r>
            <a:r>
              <a:rPr lang="nl-NL" sz="1500" b="1" dirty="0">
                <a:ea typeface="+mn-ea"/>
                <a:cs typeface="+mn-cs"/>
              </a:rPr>
              <a:t>de jaarlijks te bepalen </a:t>
            </a:r>
            <a:r>
              <a:rPr lang="nl-NL" sz="1500" dirty="0" smtClean="0">
                <a:ea typeface="+mn-ea"/>
                <a:cs typeface="+mn-cs"/>
              </a:rPr>
              <a:t>onderhoudsbehoefte </a:t>
            </a:r>
            <a:r>
              <a:rPr lang="nl-NL" sz="1500" dirty="0">
                <a:ea typeface="+mn-ea"/>
                <a:cs typeface="+mn-cs"/>
              </a:rPr>
              <a:t>door de Regio-PPO-ON wordt het benodigd variabel onderhoud vastgesteld. </a:t>
            </a:r>
            <a:r>
              <a:rPr lang="nl-NL" sz="1500" dirty="0" smtClean="0">
                <a:ea typeface="+mn-ea"/>
                <a:cs typeface="+mn-cs"/>
              </a:rPr>
              <a:t>Deze vastgestelde variabele </a:t>
            </a:r>
            <a:r>
              <a:rPr lang="nl-NL" sz="1500" dirty="0">
                <a:ea typeface="+mn-ea"/>
                <a:cs typeface="+mn-cs"/>
              </a:rPr>
              <a:t>onderhoudswerkzaamheden </a:t>
            </a:r>
            <a:r>
              <a:rPr lang="nl-NL" sz="1500" dirty="0" smtClean="0">
                <a:ea typeface="+mn-ea"/>
                <a:cs typeface="+mn-cs"/>
              </a:rPr>
              <a:t/>
            </a:r>
            <a:br>
              <a:rPr lang="nl-NL" sz="1500" dirty="0" smtClean="0">
                <a:ea typeface="+mn-ea"/>
                <a:cs typeface="+mn-cs"/>
              </a:rPr>
            </a:br>
            <a:r>
              <a:rPr lang="nl-NL" sz="1500" dirty="0" smtClean="0">
                <a:ea typeface="+mn-ea"/>
                <a:cs typeface="+mn-cs"/>
              </a:rPr>
              <a:t>worden beprijsd door en opgedragen </a:t>
            </a:r>
            <a:r>
              <a:rPr lang="nl-NL" sz="1500" dirty="0">
                <a:ea typeface="+mn-ea"/>
                <a:cs typeface="+mn-cs"/>
              </a:rPr>
              <a:t>aan:</a:t>
            </a:r>
          </a:p>
          <a:p>
            <a:pPr marL="818913" lvl="3">
              <a:buFont typeface="Courier New" panose="02070309020205020404" pitchFamily="49" charset="0"/>
              <a:buChar char="o"/>
            </a:pPr>
            <a:r>
              <a:rPr lang="nl-NL" sz="1500" dirty="0" smtClean="0"/>
              <a:t>De </a:t>
            </a:r>
            <a:r>
              <a:rPr lang="nl-NL" sz="1500" dirty="0"/>
              <a:t>VenR-projecten;</a:t>
            </a:r>
          </a:p>
          <a:p>
            <a:pPr marL="818913" lvl="3">
              <a:buFont typeface="Courier New" panose="02070309020205020404" pitchFamily="49" charset="0"/>
              <a:buChar char="o"/>
            </a:pPr>
            <a:r>
              <a:rPr lang="nl-NL" sz="1500" dirty="0" smtClean="0"/>
              <a:t>Via </a:t>
            </a:r>
            <a:r>
              <a:rPr lang="nl-NL" sz="1500" dirty="0"/>
              <a:t>raamcontracten indien aanwezig;</a:t>
            </a:r>
          </a:p>
          <a:p>
            <a:pPr marL="818913" lvl="3">
              <a:buFont typeface="Courier New" panose="02070309020205020404" pitchFamily="49" charset="0"/>
              <a:buChar char="o"/>
            </a:pPr>
            <a:r>
              <a:rPr lang="nl-NL" sz="1500" dirty="0" smtClean="0"/>
              <a:t>Het </a:t>
            </a:r>
            <a:r>
              <a:rPr lang="nl-NL" sz="1500" dirty="0"/>
              <a:t>BOC-NZK</a:t>
            </a:r>
          </a:p>
          <a:p>
            <a:pPr marL="818913" lvl="3">
              <a:buFont typeface="Courier New" panose="02070309020205020404" pitchFamily="49" charset="0"/>
              <a:buChar char="o"/>
            </a:pPr>
            <a:r>
              <a:rPr lang="nl-NL" sz="1500" dirty="0" smtClean="0"/>
              <a:t>Bij </a:t>
            </a:r>
            <a:r>
              <a:rPr lang="nl-NL" sz="1500" dirty="0"/>
              <a:t>derden</a:t>
            </a:r>
            <a:r>
              <a:rPr lang="nl-NL" sz="1500" dirty="0" smtClean="0"/>
              <a:t>.</a:t>
            </a:r>
            <a:endParaRPr lang="nl-NL" sz="1600" dirty="0" smtClean="0"/>
          </a:p>
          <a:p>
            <a:pPr marL="457200" lvl="1" indent="0">
              <a:buNone/>
            </a:pPr>
            <a:endParaRPr lang="nl-NL" sz="1600" dirty="0" smtClean="0"/>
          </a:p>
          <a:p>
            <a:pPr marL="457200" lvl="1" indent="0">
              <a:buNone/>
            </a:pPr>
            <a:endParaRPr lang="nl-NL" sz="1600" dirty="0" smtClean="0"/>
          </a:p>
          <a:p>
            <a:pPr lvl="1"/>
            <a:endParaRPr lang="nl-NL" sz="1600" dirty="0" smtClean="0"/>
          </a:p>
          <a:p>
            <a:pPr lvl="1"/>
            <a:endParaRPr lang="nl-NL" sz="1600" dirty="0"/>
          </a:p>
        </p:txBody>
      </p:sp>
      <p:sp>
        <p:nvSpPr>
          <p:cNvPr id="5" name="Tekstvak 4"/>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6" name="Tekstvak 5"/>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2542927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4528" y="1130666"/>
            <a:ext cx="11355419" cy="400110"/>
          </a:xfrm>
        </p:spPr>
        <p:txBody>
          <a:bodyPr/>
          <a:lstStyle/>
          <a:p>
            <a:r>
              <a:rPr lang="nl-NL" b="1" dirty="0" smtClean="0">
                <a:solidFill>
                  <a:srgbClr val="007E39"/>
                </a:solidFill>
              </a:rPr>
              <a:t>Gewijzigd n.a.v. na de marktconsultaties</a:t>
            </a:r>
            <a:endParaRPr lang="nl-NL" b="1" dirty="0">
              <a:solidFill>
                <a:srgbClr val="007E39"/>
              </a:solidFill>
            </a:endParaRPr>
          </a:p>
        </p:txBody>
      </p:sp>
      <p:sp>
        <p:nvSpPr>
          <p:cNvPr id="3" name="Tijdelijke aanduiding voor tekst 2"/>
          <p:cNvSpPr>
            <a:spLocks noGrp="1"/>
          </p:cNvSpPr>
          <p:nvPr>
            <p:ph type="body" sz="quarter" idx="11"/>
          </p:nvPr>
        </p:nvSpPr>
        <p:spPr>
          <a:xfrm>
            <a:off x="514528" y="1658222"/>
            <a:ext cx="11203200" cy="3390181"/>
          </a:xfrm>
        </p:spPr>
        <p:txBody>
          <a:bodyPr/>
          <a:lstStyle/>
          <a:p>
            <a:pPr>
              <a:spcBef>
                <a:spcPts val="600"/>
              </a:spcBef>
              <a:spcAft>
                <a:spcPts val="600"/>
              </a:spcAft>
              <a:buFont typeface="Wingdings" panose="05000000000000000000" pitchFamily="2" charset="2"/>
              <a:buChar char="ü"/>
            </a:pPr>
            <a:r>
              <a:rPr lang="nl-NL" sz="1400" dirty="0" smtClean="0"/>
              <a:t>Trechteringsdocument: Visie op samenwerking Regio-PPO-ON aanvullen met eigen reflectie 	(totaal 4 pagina’s)</a:t>
            </a:r>
          </a:p>
          <a:p>
            <a:pPr>
              <a:spcBef>
                <a:spcPts val="600"/>
              </a:spcBef>
              <a:spcAft>
                <a:spcPts val="600"/>
              </a:spcAft>
              <a:buFont typeface="Wingdings" panose="05000000000000000000" pitchFamily="2" charset="2"/>
              <a:buChar char="ü"/>
            </a:pPr>
            <a:r>
              <a:rPr lang="nl-NL" sz="1400" dirty="0" smtClean="0"/>
              <a:t>Trechteringsdocument:Visie op ontwikkeling assetmanagement met eigen reflectie 		(totaal 4 pagina’s)</a:t>
            </a:r>
          </a:p>
          <a:p>
            <a:pPr>
              <a:spcBef>
                <a:spcPts val="600"/>
              </a:spcBef>
              <a:spcAft>
                <a:spcPts val="600"/>
              </a:spcAft>
              <a:buFont typeface="Wingdings" panose="05000000000000000000" pitchFamily="2" charset="2"/>
              <a:buChar char="ü"/>
            </a:pPr>
            <a:r>
              <a:rPr lang="nl-NL" sz="1400" dirty="0" smtClean="0"/>
              <a:t>Het behalen van projectdoelstellingen en projectambities staat centraal;</a:t>
            </a:r>
          </a:p>
          <a:p>
            <a:pPr>
              <a:spcBef>
                <a:spcPts val="600"/>
              </a:spcBef>
              <a:spcAft>
                <a:spcPts val="600"/>
              </a:spcAft>
              <a:buFont typeface="Wingdings" panose="05000000000000000000" pitchFamily="2" charset="2"/>
              <a:buChar char="ü"/>
            </a:pPr>
            <a:r>
              <a:rPr lang="nl-NL" sz="1400" dirty="0" smtClean="0"/>
              <a:t>Een RWS visie op ontwikkeling assetmanagement;</a:t>
            </a:r>
          </a:p>
          <a:p>
            <a:pPr>
              <a:spcBef>
                <a:spcPts val="600"/>
              </a:spcBef>
              <a:spcAft>
                <a:spcPts val="600"/>
              </a:spcAft>
              <a:buFont typeface="Wingdings" panose="05000000000000000000" pitchFamily="2" charset="2"/>
              <a:buChar char="ü"/>
            </a:pPr>
            <a:r>
              <a:rPr lang="nl-NL" sz="1400" dirty="0" smtClean="0"/>
              <a:t>Een RWS beschrijving van de organisatiestructuur</a:t>
            </a:r>
          </a:p>
          <a:p>
            <a:pPr>
              <a:spcBef>
                <a:spcPts val="600"/>
              </a:spcBef>
              <a:spcAft>
                <a:spcPts val="600"/>
              </a:spcAft>
              <a:buFont typeface="Wingdings" panose="05000000000000000000" pitchFamily="2" charset="2"/>
              <a:buChar char="ü"/>
            </a:pPr>
            <a:r>
              <a:rPr lang="nl-NL" sz="1400" dirty="0" smtClean="0"/>
              <a:t>Wijze van beoordelen wordt uitgelegd in de aanbestedingsleidraad 		(toetsingskader)</a:t>
            </a:r>
          </a:p>
          <a:p>
            <a:pPr>
              <a:spcBef>
                <a:spcPts val="600"/>
              </a:spcBef>
              <a:spcAft>
                <a:spcPts val="600"/>
              </a:spcAft>
              <a:buFont typeface="Wingdings" panose="05000000000000000000" pitchFamily="2" charset="2"/>
              <a:buChar char="ü"/>
            </a:pPr>
            <a:r>
              <a:rPr lang="nl-NL" sz="1400" dirty="0"/>
              <a:t>een dialooggesprek </a:t>
            </a:r>
            <a:r>
              <a:rPr lang="nl-NL" sz="1400" dirty="0" smtClean="0"/>
              <a:t>(90 minuten) ingevoerd.</a:t>
            </a:r>
          </a:p>
          <a:p>
            <a:pPr>
              <a:spcBef>
                <a:spcPts val="600"/>
              </a:spcBef>
              <a:spcAft>
                <a:spcPts val="600"/>
              </a:spcAft>
              <a:buFont typeface="Wingdings" panose="05000000000000000000" pitchFamily="2" charset="2"/>
              <a:buChar char="ü"/>
            </a:pPr>
            <a:r>
              <a:rPr lang="nl-NL" sz="1400" dirty="0"/>
              <a:t>live presentatie </a:t>
            </a:r>
            <a:r>
              <a:rPr lang="nl-NL" sz="1400" dirty="0" smtClean="0"/>
              <a:t>en beantwoorden vragen van 1</a:t>
            </a:r>
            <a:r>
              <a:rPr lang="nl-NL" sz="1400" baseline="30000" dirty="0" smtClean="0"/>
              <a:t>e</a:t>
            </a:r>
            <a:r>
              <a:rPr lang="nl-NL" sz="1400" dirty="0" smtClean="0"/>
              <a:t> beoordeling</a:t>
            </a:r>
            <a:br>
              <a:rPr lang="nl-NL" sz="1400" dirty="0" smtClean="0"/>
            </a:br>
            <a:r>
              <a:rPr lang="nl-NL" sz="1400" dirty="0" smtClean="0"/>
              <a:t>in plaats </a:t>
            </a:r>
            <a:r>
              <a:rPr lang="nl-NL" sz="1400" dirty="0"/>
              <a:t>van een videopresentatie</a:t>
            </a:r>
            <a:r>
              <a:rPr lang="nl-NL" sz="1400" dirty="0" smtClean="0"/>
              <a:t>.					(tijdsduur presentatie max 45 minuten)</a:t>
            </a:r>
            <a:br>
              <a:rPr lang="nl-NL" sz="1400" dirty="0" smtClean="0"/>
            </a:br>
            <a:endParaRPr lang="nl-NL" sz="1400" dirty="0" smtClean="0"/>
          </a:p>
        </p:txBody>
      </p:sp>
      <p:sp>
        <p:nvSpPr>
          <p:cNvPr id="4" name="Tekstvak 3"/>
          <p:cNvSpPr txBox="1"/>
          <p:nvPr/>
        </p:nvSpPr>
        <p:spPr>
          <a:xfrm>
            <a:off x="370936" y="224287"/>
            <a:ext cx="5331124" cy="523220"/>
          </a:xfrm>
          <a:prstGeom prst="rect">
            <a:avLst/>
          </a:prstGeom>
          <a:noFill/>
        </p:spPr>
        <p:txBody>
          <a:bodyPr wrap="square" rtlCol="0">
            <a:spAutoFit/>
          </a:bodyPr>
          <a:lstStyle/>
          <a:p>
            <a:r>
              <a:rPr lang="nl-NL" sz="2800" b="1" u="sng" dirty="0">
                <a:solidFill>
                  <a:srgbClr val="0070C0"/>
                </a:solidFill>
                <a:latin typeface="Verdana" panose="020B0604030504040204" pitchFamily="34" charset="0"/>
                <a:ea typeface="Verdana" panose="020B0604030504040204" pitchFamily="34" charset="0"/>
              </a:rPr>
              <a:t>Aanmelding en selectie</a:t>
            </a:r>
            <a:endParaRPr lang="nl-NL" sz="2800" dirty="0" smtClean="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kstvak 4"/>
          <p:cNvSpPr txBox="1"/>
          <p:nvPr/>
        </p:nvSpPr>
        <p:spPr>
          <a:xfrm>
            <a:off x="514528" y="5048403"/>
            <a:ext cx="8547279" cy="1107996"/>
          </a:xfrm>
          <a:prstGeom prst="rect">
            <a:avLst/>
          </a:prstGeom>
          <a:noFill/>
        </p:spPr>
        <p:txBody>
          <a:bodyPr wrap="square" rtlCol="0">
            <a:spAutoFit/>
          </a:bodyPr>
          <a:lstStyle/>
          <a:p>
            <a:pPr>
              <a:spcBef>
                <a:spcPts val="600"/>
              </a:spcBef>
              <a:spcAft>
                <a:spcPts val="600"/>
              </a:spcAft>
            </a:pPr>
            <a:r>
              <a:rPr lang="nl-NL" b="1" dirty="0" smtClean="0">
                <a:solidFill>
                  <a:srgbClr val="FF0000"/>
                </a:solidFill>
              </a:rPr>
              <a:t>Niet </a:t>
            </a:r>
            <a:r>
              <a:rPr lang="nl-NL" b="1" dirty="0">
                <a:solidFill>
                  <a:srgbClr val="FF0000"/>
                </a:solidFill>
              </a:rPr>
              <a:t>opgenomen in de aanmelding en selectie</a:t>
            </a:r>
          </a:p>
          <a:p>
            <a:pPr marL="266700" indent="-266700">
              <a:spcBef>
                <a:spcPts val="600"/>
              </a:spcBef>
              <a:spcAft>
                <a:spcPts val="600"/>
              </a:spcAft>
              <a:buFont typeface="Wingdings" panose="05000000000000000000" pitchFamily="2" charset="2"/>
              <a:buChar char="ü"/>
            </a:pPr>
            <a:r>
              <a:rPr lang="nl-NL" sz="1400" dirty="0" smtClean="0">
                <a:solidFill>
                  <a:srgbClr val="000000"/>
                </a:solidFill>
              </a:rPr>
              <a:t>Geen visie op duurzaamheid</a:t>
            </a:r>
          </a:p>
          <a:p>
            <a:pPr marL="266700" indent="-266700">
              <a:spcBef>
                <a:spcPts val="600"/>
              </a:spcBef>
              <a:spcAft>
                <a:spcPts val="600"/>
              </a:spcAft>
              <a:buFont typeface="Wingdings" panose="05000000000000000000" pitchFamily="2" charset="2"/>
              <a:buChar char="ü"/>
            </a:pPr>
            <a:r>
              <a:rPr lang="nl-NL" sz="1400" dirty="0" smtClean="0">
                <a:solidFill>
                  <a:srgbClr val="000000"/>
                </a:solidFill>
              </a:rPr>
              <a:t>We </a:t>
            </a:r>
            <a:r>
              <a:rPr lang="nl-NL" sz="1400" dirty="0">
                <a:solidFill>
                  <a:srgbClr val="000000"/>
                </a:solidFill>
              </a:rPr>
              <a:t>houden geen </a:t>
            </a:r>
            <a:r>
              <a:rPr lang="nl-NL" sz="1400" dirty="0" smtClean="0">
                <a:solidFill>
                  <a:srgbClr val="000000"/>
                </a:solidFill>
              </a:rPr>
              <a:t>assessments.</a:t>
            </a:r>
            <a:endParaRPr lang="nl-NL" sz="1400" dirty="0">
              <a:solidFill>
                <a:srgbClr val="000000"/>
              </a:solidFill>
            </a:endParaRPr>
          </a:p>
        </p:txBody>
      </p:sp>
      <p:sp>
        <p:nvSpPr>
          <p:cNvPr id="7" name="Tekstvak 6"/>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8" name="Tekstvak 7"/>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34258176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4528" y="1190445"/>
            <a:ext cx="11355419" cy="400110"/>
          </a:xfrm>
        </p:spPr>
        <p:txBody>
          <a:bodyPr/>
          <a:lstStyle/>
          <a:p>
            <a:r>
              <a:rPr lang="nl-NL" b="1" dirty="0" smtClean="0">
                <a:solidFill>
                  <a:srgbClr val="007E39"/>
                </a:solidFill>
              </a:rPr>
              <a:t>Gewijzigd n.a.v. na de marktconsultaties</a:t>
            </a:r>
            <a:endParaRPr lang="nl-NL" b="1" dirty="0">
              <a:solidFill>
                <a:srgbClr val="007E39"/>
              </a:solidFill>
            </a:endParaRPr>
          </a:p>
        </p:txBody>
      </p:sp>
      <p:sp>
        <p:nvSpPr>
          <p:cNvPr id="3" name="Tijdelijke aanduiding voor tekst 2"/>
          <p:cNvSpPr>
            <a:spLocks noGrp="1"/>
          </p:cNvSpPr>
          <p:nvPr>
            <p:ph type="body" sz="quarter" idx="11"/>
          </p:nvPr>
        </p:nvSpPr>
        <p:spPr>
          <a:xfrm>
            <a:off x="591530" y="2033493"/>
            <a:ext cx="10015510" cy="3626162"/>
          </a:xfrm>
        </p:spPr>
        <p:txBody>
          <a:bodyPr/>
          <a:lstStyle/>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Plan van aanpak (PvA) op basis van de visie documenten bij samenwerking en assetmanagement met concrete maatregelen, oplossingen en beloften. (totaal 18 pagina’s)</a:t>
            </a:r>
          </a:p>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Wijze van beoordelen wordt uitgelegd in de aanbestedingsleidraad.	(toetsingskader)</a:t>
            </a:r>
          </a:p>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De criterium prijsaanpassingsmechanisme is vervangen door financieel plan</a:t>
            </a:r>
          </a:p>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Het PvA duurzaamheid </a:t>
            </a:r>
            <a:r>
              <a:rPr lang="nl-NL" sz="1600" smtClean="0">
                <a:latin typeface="Verdana" panose="020B0604030504040204" pitchFamily="34" charset="0"/>
                <a:ea typeface="Verdana" panose="020B0604030504040204" pitchFamily="34" charset="0"/>
              </a:rPr>
              <a:t>alleen gericht op </a:t>
            </a:r>
            <a:r>
              <a:rPr lang="nl-NL" sz="1600" dirty="0" smtClean="0">
                <a:latin typeface="Verdana" panose="020B0604030504040204" pitchFamily="34" charset="0"/>
                <a:ea typeface="Verdana" panose="020B0604030504040204" pitchFamily="34" charset="0"/>
              </a:rPr>
              <a:t>energiebesparing.</a:t>
            </a:r>
          </a:p>
          <a:p>
            <a:pPr>
              <a:spcBef>
                <a:spcPts val="1200"/>
              </a:spcBef>
              <a:spcAft>
                <a:spcPts val="1200"/>
              </a:spcAft>
              <a:buFont typeface="Wingdings" panose="05000000000000000000" pitchFamily="2" charset="2"/>
              <a:buChar char="ü"/>
            </a:pPr>
            <a:r>
              <a:rPr lang="nl-NL" sz="1600" dirty="0">
                <a:latin typeface="Verdana" panose="020B0604030504040204" pitchFamily="34" charset="0"/>
                <a:ea typeface="Verdana" panose="020B0604030504040204" pitchFamily="34" charset="0"/>
              </a:rPr>
              <a:t>L</a:t>
            </a:r>
            <a:r>
              <a:rPr lang="nl-NL" sz="1600" dirty="0" smtClean="0">
                <a:latin typeface="Verdana" panose="020B0604030504040204" pitchFamily="34" charset="0"/>
                <a:ea typeface="Verdana" panose="020B0604030504040204" pitchFamily="34" charset="0"/>
              </a:rPr>
              <a:t>ive </a:t>
            </a:r>
            <a:r>
              <a:rPr lang="nl-NL" sz="1600" dirty="0">
                <a:latin typeface="Verdana" panose="020B0604030504040204" pitchFamily="34" charset="0"/>
                <a:ea typeface="Verdana" panose="020B0604030504040204" pitchFamily="34" charset="0"/>
              </a:rPr>
              <a:t>presentatie </a:t>
            </a:r>
            <a:r>
              <a:rPr lang="nl-NL" sz="1600" dirty="0" smtClean="0">
                <a:latin typeface="Verdana" panose="020B0604030504040204" pitchFamily="34" charset="0"/>
                <a:ea typeface="Verdana" panose="020B0604030504040204" pitchFamily="34" charset="0"/>
              </a:rPr>
              <a:t>en beantwoorden vragen in plaats </a:t>
            </a:r>
            <a:r>
              <a:rPr lang="nl-NL" sz="1600" dirty="0">
                <a:latin typeface="Verdana" panose="020B0604030504040204" pitchFamily="34" charset="0"/>
                <a:ea typeface="Verdana" panose="020B0604030504040204" pitchFamily="34" charset="0"/>
              </a:rPr>
              <a:t>van een videopresentatie</a:t>
            </a:r>
            <a:r>
              <a:rPr lang="nl-NL" sz="1600" dirty="0" smtClean="0">
                <a:latin typeface="Verdana" panose="020B0604030504040204" pitchFamily="34" charset="0"/>
                <a:ea typeface="Verdana" panose="020B0604030504040204" pitchFamily="34" charset="0"/>
              </a:rPr>
              <a:t>.	</a:t>
            </a:r>
            <a:br>
              <a:rPr lang="nl-NL" sz="1600" dirty="0" smtClean="0">
                <a:latin typeface="Verdana" panose="020B0604030504040204" pitchFamily="34" charset="0"/>
                <a:ea typeface="Verdana" panose="020B0604030504040204" pitchFamily="34" charset="0"/>
              </a:rPr>
            </a:br>
            <a:r>
              <a:rPr lang="nl-NL" sz="1600" dirty="0" smtClean="0">
                <a:latin typeface="Verdana" panose="020B0604030504040204" pitchFamily="34" charset="0"/>
                <a:ea typeface="Verdana" panose="020B0604030504040204" pitchFamily="34" charset="0"/>
              </a:rPr>
              <a:t>(tijdsduur presentatie max 60 minuten)</a:t>
            </a:r>
          </a:p>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Verhouding prijs/kwaliteit = 10%/90%</a:t>
            </a:r>
            <a:endParaRPr lang="nl-NL" sz="1400" dirty="0" smtClean="0"/>
          </a:p>
        </p:txBody>
      </p:sp>
      <p:sp>
        <p:nvSpPr>
          <p:cNvPr id="4" name="Tekstvak 3"/>
          <p:cNvSpPr txBox="1"/>
          <p:nvPr/>
        </p:nvSpPr>
        <p:spPr>
          <a:xfrm>
            <a:off x="146649" y="224287"/>
            <a:ext cx="582283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sng" strike="noStrike" kern="1200" cap="none" spc="0" normalizeH="0" baseline="0" noProof="0" dirty="0" smtClean="0">
                <a:ln>
                  <a:noFill/>
                </a:ln>
                <a:solidFill>
                  <a:srgbClr val="0070C0"/>
                </a:solidFill>
                <a:effectLst/>
                <a:uLnTx/>
                <a:uFillTx/>
                <a:latin typeface="Verdana" panose="020B0604030504040204" pitchFamily="34" charset="0"/>
                <a:ea typeface="Verdana" panose="020B0604030504040204" pitchFamily="34" charset="0"/>
                <a:cs typeface="+mn-cs"/>
              </a:rPr>
              <a:t>Inschrijving en beoordeling</a:t>
            </a:r>
            <a:endParaRPr kumimoji="0" lang="nl-NL" sz="2800" b="0" i="0" u="none" strike="noStrike" kern="1200" cap="none" spc="0" normalizeH="0" baseline="0" noProof="0" dirty="0" smtClean="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7" name="Tekstvak 6"/>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95359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troomdiagram: Scheidingslijn 16"/>
          <p:cNvSpPr/>
          <p:nvPr/>
        </p:nvSpPr>
        <p:spPr>
          <a:xfrm>
            <a:off x="9229756" y="3249570"/>
            <a:ext cx="2455845" cy="389722"/>
          </a:xfrm>
          <a:prstGeom prst="flowChartTerminator">
            <a:avLst/>
          </a:prstGeom>
          <a:solidFill>
            <a:srgbClr val="E5B2C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
        <p:nvSpPr>
          <p:cNvPr id="16" name="Stroomdiagram: Scheidingslijn 15"/>
          <p:cNvSpPr/>
          <p:nvPr/>
        </p:nvSpPr>
        <p:spPr>
          <a:xfrm>
            <a:off x="6358406" y="3258770"/>
            <a:ext cx="2606982" cy="389722"/>
          </a:xfrm>
          <a:prstGeom prst="flowChartTerminator">
            <a:avLst/>
          </a:prstGeom>
          <a:solidFill>
            <a:srgbClr val="E5B2C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
        <p:nvSpPr>
          <p:cNvPr id="5" name="Titel 7"/>
          <p:cNvSpPr txBox="1">
            <a:spLocks/>
          </p:cNvSpPr>
          <p:nvPr/>
        </p:nvSpPr>
        <p:spPr bwMode="auto">
          <a:xfrm>
            <a:off x="318977" y="368829"/>
            <a:ext cx="104685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b="1" kern="0" dirty="0" smtClean="0"/>
              <a:t>Aanbesteding en realisatie            met 2-fasen aanpak</a:t>
            </a:r>
            <a:endParaRPr lang="nl-NL" b="1" kern="0" dirty="0"/>
          </a:p>
        </p:txBody>
      </p:sp>
      <p:sp>
        <p:nvSpPr>
          <p:cNvPr id="7" name="Ovaal 6"/>
          <p:cNvSpPr/>
          <p:nvPr/>
        </p:nvSpPr>
        <p:spPr bwMode="auto">
          <a:xfrm>
            <a:off x="603257" y="4013859"/>
            <a:ext cx="4999257" cy="76384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smtClean="0">
              <a:ln>
                <a:noFill/>
              </a:ln>
              <a:solidFill>
                <a:schemeClr val="tx1"/>
              </a:solidFill>
              <a:effectLst/>
              <a:latin typeface="Verdana" pitchFamily="34" charset="0"/>
            </a:endParaRPr>
          </a:p>
        </p:txBody>
      </p:sp>
      <p:sp>
        <p:nvSpPr>
          <p:cNvPr id="8" name="Ovaal 7"/>
          <p:cNvSpPr/>
          <p:nvPr/>
        </p:nvSpPr>
        <p:spPr bwMode="auto">
          <a:xfrm>
            <a:off x="603257" y="4013859"/>
            <a:ext cx="4578343" cy="76384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smtClean="0">
              <a:ln>
                <a:noFill/>
              </a:ln>
              <a:solidFill>
                <a:schemeClr val="tx1"/>
              </a:solidFill>
              <a:effectLst/>
              <a:latin typeface="Verdana" pitchFamily="34" charset="0"/>
            </a:endParaRPr>
          </a:p>
        </p:txBody>
      </p:sp>
      <p:sp>
        <p:nvSpPr>
          <p:cNvPr id="13" name="Tekstvak 12"/>
          <p:cNvSpPr txBox="1"/>
          <p:nvPr/>
        </p:nvSpPr>
        <p:spPr>
          <a:xfrm>
            <a:off x="6789104" y="3307758"/>
            <a:ext cx="1651437" cy="276999"/>
          </a:xfrm>
          <a:prstGeom prst="rect">
            <a:avLst/>
          </a:prstGeom>
          <a:noFill/>
        </p:spPr>
        <p:txBody>
          <a:bodyPr wrap="square" rtlCol="0">
            <a:spAutoFit/>
          </a:bodyPr>
          <a:lstStyle/>
          <a:p>
            <a:pPr algn="ctr"/>
            <a:r>
              <a:rPr lang="nl-NL" sz="1200" b="1" dirty="0" smtClean="0">
                <a:latin typeface="Verdana" panose="020B0604030504040204" pitchFamily="34" charset="0"/>
                <a:ea typeface="Verdana" panose="020B0604030504040204" pitchFamily="34" charset="0"/>
                <a:cs typeface="Verdana" panose="020B0604030504040204" pitchFamily="34" charset="0"/>
              </a:rPr>
              <a:t>Fase I</a:t>
            </a:r>
          </a:p>
        </p:txBody>
      </p:sp>
      <p:sp>
        <p:nvSpPr>
          <p:cNvPr id="14" name="Tekstvak 13"/>
          <p:cNvSpPr txBox="1"/>
          <p:nvPr/>
        </p:nvSpPr>
        <p:spPr>
          <a:xfrm>
            <a:off x="9860368" y="3307758"/>
            <a:ext cx="1194619" cy="276999"/>
          </a:xfrm>
          <a:prstGeom prst="rect">
            <a:avLst/>
          </a:prstGeom>
          <a:noFill/>
        </p:spPr>
        <p:txBody>
          <a:bodyPr wrap="square" rtlCol="0">
            <a:spAutoFit/>
          </a:bodyPr>
          <a:lstStyle/>
          <a:p>
            <a:pPr algn="ctr"/>
            <a:r>
              <a:rPr lang="nl-NL" sz="1200" b="1" dirty="0" smtClean="0">
                <a:latin typeface="Verdana" panose="020B0604030504040204" pitchFamily="34" charset="0"/>
                <a:ea typeface="Verdana" panose="020B0604030504040204" pitchFamily="34" charset="0"/>
                <a:cs typeface="Verdana" panose="020B0604030504040204" pitchFamily="34" charset="0"/>
              </a:rPr>
              <a:t>Fase II</a:t>
            </a:r>
          </a:p>
        </p:txBody>
      </p:sp>
      <p:sp>
        <p:nvSpPr>
          <p:cNvPr id="18" name="Vijfhoek 17"/>
          <p:cNvSpPr/>
          <p:nvPr/>
        </p:nvSpPr>
        <p:spPr>
          <a:xfrm>
            <a:off x="1282445" y="1973442"/>
            <a:ext cx="2124660" cy="1106538"/>
          </a:xfrm>
          <a:prstGeom prst="homePlate">
            <a:avLst/>
          </a:prstGeom>
          <a:solidFill>
            <a:srgbClr val="FFFF00"/>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ts val="1200"/>
              </a:lnSpc>
              <a:spcBef>
                <a:spcPts val="0"/>
              </a:spcBef>
              <a:spcAft>
                <a:spcPts val="0"/>
              </a:spcAft>
              <a:buClrTx/>
              <a:buSzTx/>
              <a:buFontTx/>
              <a:buNone/>
              <a:tabLst/>
              <a:defRPr/>
            </a:pPr>
            <a:r>
              <a:rPr kumimoji="0" lang="nl-NL" sz="900" b="0" i="0" u="none" strike="noStrike" kern="0" cap="none" spc="0" normalizeH="0" baseline="0" noProof="0">
                <a:ln>
                  <a:noFill/>
                </a:ln>
                <a:solidFill>
                  <a:sysClr val="window" lastClr="FFFFFF"/>
                </a:solidFill>
                <a:effectLst/>
                <a:uLnTx/>
                <a:uFillTx/>
                <a:latin typeface="Verdana" panose="020B0604030504040204" pitchFamily="34" charset="0"/>
                <a:ea typeface="DejaVu Sans"/>
                <a:cs typeface="Times New Roman" panose="02020603050405020304" pitchFamily="18" charset="0"/>
              </a:rPr>
              <a:t> </a:t>
            </a:r>
          </a:p>
        </p:txBody>
      </p:sp>
      <p:pic>
        <p:nvPicPr>
          <p:cNvPr id="2" name="Afbeelding 1"/>
          <p:cNvPicPr>
            <a:picLocks noChangeAspect="1"/>
          </p:cNvPicPr>
          <p:nvPr/>
        </p:nvPicPr>
        <p:blipFill>
          <a:blip r:embed="rId3"/>
          <a:stretch>
            <a:fillRect/>
          </a:stretch>
        </p:blipFill>
        <p:spPr>
          <a:xfrm>
            <a:off x="3104535" y="1153464"/>
            <a:ext cx="937693" cy="918303"/>
          </a:xfrm>
          <a:prstGeom prst="rect">
            <a:avLst/>
          </a:prstGeom>
        </p:spPr>
      </p:pic>
      <p:sp>
        <p:nvSpPr>
          <p:cNvPr id="20" name="Vijfhoek 19"/>
          <p:cNvSpPr/>
          <p:nvPr/>
        </p:nvSpPr>
        <p:spPr>
          <a:xfrm>
            <a:off x="6696186" y="1981123"/>
            <a:ext cx="2191281" cy="1098856"/>
          </a:xfrm>
          <a:prstGeom prst="homePlate">
            <a:avLst/>
          </a:prstGeom>
          <a:solidFill>
            <a:schemeClr val="accent1">
              <a:lumMod val="40000"/>
              <a:lumOff val="60000"/>
            </a:schemeClr>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ts val="1200"/>
              </a:lnSpc>
              <a:spcBef>
                <a:spcPts val="0"/>
              </a:spcBef>
              <a:spcAft>
                <a:spcPts val="0"/>
              </a:spcAft>
              <a:buClrTx/>
              <a:buSzTx/>
              <a:buFontTx/>
              <a:buNone/>
              <a:tabLst/>
              <a:defRPr/>
            </a:pPr>
            <a:r>
              <a:rPr kumimoji="0" lang="nl-NL" sz="900" b="0" i="0" u="none" strike="noStrike" kern="0" cap="none" spc="0" normalizeH="0" baseline="0" noProof="0">
                <a:ln>
                  <a:noFill/>
                </a:ln>
                <a:solidFill>
                  <a:sysClr val="window" lastClr="FFFFFF"/>
                </a:solidFill>
                <a:effectLst/>
                <a:uLnTx/>
                <a:uFillTx/>
                <a:latin typeface="Verdana" panose="020B0604030504040204" pitchFamily="34" charset="0"/>
                <a:ea typeface="DejaVu Sans"/>
                <a:cs typeface="Times New Roman" panose="02020603050405020304" pitchFamily="18" charset="0"/>
              </a:rPr>
              <a:t> </a:t>
            </a:r>
          </a:p>
        </p:txBody>
      </p:sp>
      <p:sp>
        <p:nvSpPr>
          <p:cNvPr id="21" name="Vijfhoek 20"/>
          <p:cNvSpPr/>
          <p:nvPr/>
        </p:nvSpPr>
        <p:spPr>
          <a:xfrm>
            <a:off x="3983820" y="1980156"/>
            <a:ext cx="2111641" cy="1088587"/>
          </a:xfrm>
          <a:prstGeom prst="homePlate">
            <a:avLst/>
          </a:prstGeom>
          <a:solidFill>
            <a:schemeClr val="tx2">
              <a:lumMod val="40000"/>
              <a:lumOff val="60000"/>
            </a:schemeClr>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ts val="1200"/>
              </a:lnSpc>
              <a:spcBef>
                <a:spcPts val="0"/>
              </a:spcBef>
              <a:spcAft>
                <a:spcPts val="0"/>
              </a:spcAft>
              <a:buClrTx/>
              <a:buSzTx/>
              <a:buFontTx/>
              <a:buNone/>
              <a:tabLst/>
              <a:defRPr/>
            </a:pPr>
            <a:r>
              <a:rPr kumimoji="0" lang="nl-NL" sz="900" b="0" i="0" u="none" strike="noStrike" kern="0" cap="none" spc="0" normalizeH="0" baseline="0" noProof="0">
                <a:ln>
                  <a:noFill/>
                </a:ln>
                <a:solidFill>
                  <a:sysClr val="window" lastClr="FFFFFF"/>
                </a:solidFill>
                <a:effectLst/>
                <a:uLnTx/>
                <a:uFillTx/>
                <a:latin typeface="Verdana" panose="020B0604030504040204" pitchFamily="34" charset="0"/>
                <a:ea typeface="DejaVu Sans"/>
                <a:cs typeface="Times New Roman" panose="02020603050405020304" pitchFamily="18" charset="0"/>
              </a:rPr>
              <a:t> </a:t>
            </a:r>
          </a:p>
        </p:txBody>
      </p:sp>
      <p:sp>
        <p:nvSpPr>
          <p:cNvPr id="22" name="Vijfhoek 21"/>
          <p:cNvSpPr/>
          <p:nvPr/>
        </p:nvSpPr>
        <p:spPr>
          <a:xfrm>
            <a:off x="9627662" y="1991462"/>
            <a:ext cx="1968910" cy="1078498"/>
          </a:xfrm>
          <a:prstGeom prst="homePlate">
            <a:avLst/>
          </a:prstGeom>
          <a:solidFill>
            <a:srgbClr val="99FF99"/>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ts val="1200"/>
              </a:lnSpc>
              <a:spcBef>
                <a:spcPts val="0"/>
              </a:spcBef>
              <a:spcAft>
                <a:spcPts val="0"/>
              </a:spcAft>
              <a:buClrTx/>
              <a:buSzTx/>
              <a:buFontTx/>
              <a:buNone/>
              <a:tabLst/>
              <a:defRPr/>
            </a:pPr>
            <a:r>
              <a:rPr kumimoji="0" lang="nl-NL" sz="900" b="0" i="0" u="none" strike="noStrike" kern="0" cap="none" spc="0" normalizeH="0" baseline="0" noProof="0">
                <a:ln>
                  <a:noFill/>
                </a:ln>
                <a:solidFill>
                  <a:sysClr val="window" lastClr="FFFFFF"/>
                </a:solidFill>
                <a:effectLst/>
                <a:uLnTx/>
                <a:uFillTx/>
                <a:latin typeface="Verdana" panose="020B0604030504040204" pitchFamily="34" charset="0"/>
                <a:ea typeface="DejaVu Sans"/>
                <a:cs typeface="Times New Roman" panose="02020603050405020304" pitchFamily="18" charset="0"/>
              </a:rPr>
              <a:t> </a:t>
            </a:r>
          </a:p>
        </p:txBody>
      </p:sp>
      <p:sp>
        <p:nvSpPr>
          <p:cNvPr id="23" name="Stroomdiagram: Scheidingslijn 22"/>
          <p:cNvSpPr/>
          <p:nvPr/>
        </p:nvSpPr>
        <p:spPr>
          <a:xfrm>
            <a:off x="916253" y="3206384"/>
            <a:ext cx="5235409" cy="445425"/>
          </a:xfrm>
          <a:prstGeom prst="flowChartTerminator">
            <a:avLst/>
          </a:prstGeom>
          <a:solidFill>
            <a:srgbClr val="E5B2C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cxnSp>
        <p:nvCxnSpPr>
          <p:cNvPr id="25" name="Rechte verbindingslijn met pijl 24"/>
          <p:cNvCxnSpPr/>
          <p:nvPr/>
        </p:nvCxnSpPr>
        <p:spPr bwMode="auto">
          <a:xfrm flipV="1">
            <a:off x="2050182" y="3959235"/>
            <a:ext cx="229021" cy="3687"/>
          </a:xfrm>
          <a:prstGeom prst="straightConnector1">
            <a:avLst/>
          </a:prstGeom>
          <a:noFill/>
          <a:ln w="190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Rechte verbindingslijn met pijl 27"/>
          <p:cNvCxnSpPr/>
          <p:nvPr/>
        </p:nvCxnSpPr>
        <p:spPr bwMode="auto">
          <a:xfrm flipV="1">
            <a:off x="4752940" y="3971465"/>
            <a:ext cx="199104" cy="7374"/>
          </a:xfrm>
          <a:prstGeom prst="straightConnector1">
            <a:avLst/>
          </a:prstGeom>
          <a:noFill/>
          <a:ln w="190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kstvak 28"/>
          <p:cNvSpPr txBox="1"/>
          <p:nvPr/>
        </p:nvSpPr>
        <p:spPr>
          <a:xfrm>
            <a:off x="1313433" y="2208199"/>
            <a:ext cx="1954161" cy="738664"/>
          </a:xfrm>
          <a:prstGeom prst="rect">
            <a:avLst/>
          </a:prstGeom>
          <a:noFill/>
        </p:spPr>
        <p:txBody>
          <a:bodyPr wrap="square" rtlCol="0">
            <a:spAutoFit/>
          </a:bodyPr>
          <a:lstStyle/>
          <a:p>
            <a:r>
              <a:rPr lang="nl-NL" sz="1400" b="1" dirty="0"/>
              <a:t>Aanmelding </a:t>
            </a:r>
            <a:r>
              <a:rPr lang="nl-NL" sz="1400" b="1" dirty="0" smtClean="0"/>
              <a:t/>
            </a:r>
            <a:br>
              <a:rPr lang="nl-NL" sz="1400" b="1" dirty="0" smtClean="0"/>
            </a:br>
            <a:r>
              <a:rPr lang="nl-NL" sz="1400" b="1" dirty="0" smtClean="0"/>
              <a:t>en </a:t>
            </a:r>
            <a:r>
              <a:rPr lang="nl-NL" sz="1400" b="1" dirty="0"/>
              <a:t>selectie</a:t>
            </a:r>
            <a:endParaRPr lang="nl-NL" sz="1400" dirty="0"/>
          </a:p>
          <a:p>
            <a:r>
              <a:rPr lang="nl-NL" sz="1400" dirty="0"/>
              <a:t>(5 mnd.)</a:t>
            </a:r>
          </a:p>
        </p:txBody>
      </p:sp>
      <p:sp>
        <p:nvSpPr>
          <p:cNvPr id="30" name="Tekstvak 29"/>
          <p:cNvSpPr txBox="1"/>
          <p:nvPr/>
        </p:nvSpPr>
        <p:spPr>
          <a:xfrm>
            <a:off x="4034761" y="2177474"/>
            <a:ext cx="1940700" cy="738664"/>
          </a:xfrm>
          <a:prstGeom prst="rect">
            <a:avLst/>
          </a:prstGeom>
          <a:noFill/>
        </p:spPr>
        <p:txBody>
          <a:bodyPr wrap="square" rtlCol="0">
            <a:spAutoFit/>
          </a:bodyPr>
          <a:lstStyle/>
          <a:p>
            <a:r>
              <a:rPr lang="nl-NL" sz="1400" b="1" dirty="0">
                <a:latin typeface="Verdana" panose="020B0604030504040204" pitchFamily="34" charset="0"/>
                <a:ea typeface="Verdana" panose="020B0604030504040204" pitchFamily="34" charset="0"/>
              </a:rPr>
              <a:t>Inschrijving</a:t>
            </a:r>
            <a:br>
              <a:rPr lang="nl-NL" sz="1400" b="1" dirty="0">
                <a:latin typeface="Verdana" panose="020B0604030504040204" pitchFamily="34" charset="0"/>
                <a:ea typeface="Verdana" panose="020B0604030504040204" pitchFamily="34" charset="0"/>
              </a:rPr>
            </a:br>
            <a:r>
              <a:rPr lang="nl-NL" sz="1400" b="1" dirty="0">
                <a:latin typeface="Verdana" panose="020B0604030504040204" pitchFamily="34" charset="0"/>
                <a:ea typeface="Verdana" panose="020B0604030504040204" pitchFamily="34" charset="0"/>
              </a:rPr>
              <a:t>en beoordeling</a:t>
            </a:r>
            <a:endParaRPr lang="nl-NL" sz="1400" dirty="0">
              <a:latin typeface="Verdana" panose="020B0604030504040204" pitchFamily="34" charset="0"/>
              <a:ea typeface="Verdana" panose="020B0604030504040204" pitchFamily="34" charset="0"/>
            </a:endParaRPr>
          </a:p>
          <a:p>
            <a:r>
              <a:rPr lang="nl-NL" sz="1400" dirty="0">
                <a:latin typeface="Verdana" panose="020B0604030504040204" pitchFamily="34" charset="0"/>
                <a:ea typeface="Verdana" panose="020B0604030504040204" pitchFamily="34" charset="0"/>
              </a:rPr>
              <a:t>(7 mnd.)</a:t>
            </a:r>
          </a:p>
        </p:txBody>
      </p:sp>
      <p:sp>
        <p:nvSpPr>
          <p:cNvPr id="31" name="Tekstvak 30"/>
          <p:cNvSpPr txBox="1"/>
          <p:nvPr/>
        </p:nvSpPr>
        <p:spPr>
          <a:xfrm>
            <a:off x="6845367" y="2062425"/>
            <a:ext cx="1979353" cy="954107"/>
          </a:xfrm>
          <a:prstGeom prst="rect">
            <a:avLst/>
          </a:prstGeom>
          <a:noFill/>
        </p:spPr>
        <p:txBody>
          <a:bodyPr wrap="square" rtlCol="0">
            <a:spAutoFit/>
          </a:bodyPr>
          <a:lstStyle/>
          <a:p>
            <a:r>
              <a:rPr lang="nl-NL" sz="1400" b="1" dirty="0">
                <a:latin typeface="Verdana" panose="020B0604030504040204" pitchFamily="34" charset="0"/>
                <a:ea typeface="Verdana" panose="020B0604030504040204" pitchFamily="34" charset="0"/>
              </a:rPr>
              <a:t>Transitie, contract en aanbieding</a:t>
            </a:r>
            <a:endParaRPr lang="nl-NL" sz="1400" dirty="0">
              <a:latin typeface="Verdana" panose="020B0604030504040204" pitchFamily="34" charset="0"/>
              <a:ea typeface="Verdana" panose="020B0604030504040204" pitchFamily="34" charset="0"/>
            </a:endParaRPr>
          </a:p>
          <a:p>
            <a:r>
              <a:rPr lang="nl-NL" sz="1400" dirty="0">
                <a:latin typeface="Verdana" panose="020B0604030504040204" pitchFamily="34" charset="0"/>
                <a:ea typeface="Verdana" panose="020B0604030504040204" pitchFamily="34" charset="0"/>
              </a:rPr>
              <a:t>(12 mnd</a:t>
            </a:r>
            <a:r>
              <a:rPr lang="nl-NL" sz="1400" dirty="0" smtClean="0">
                <a:latin typeface="Verdana" panose="020B0604030504040204" pitchFamily="34" charset="0"/>
                <a:ea typeface="Verdana" panose="020B0604030504040204" pitchFamily="34" charset="0"/>
              </a:rPr>
              <a:t>.)</a:t>
            </a:r>
            <a:endParaRPr lang="nl-NL"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2" name="Tekstvak 31"/>
          <p:cNvSpPr txBox="1"/>
          <p:nvPr/>
        </p:nvSpPr>
        <p:spPr>
          <a:xfrm>
            <a:off x="9728165" y="2235210"/>
            <a:ext cx="1548011" cy="523220"/>
          </a:xfrm>
          <a:prstGeom prst="rect">
            <a:avLst/>
          </a:prstGeom>
          <a:noFill/>
        </p:spPr>
        <p:txBody>
          <a:bodyPr wrap="square" rtlCol="0">
            <a:spAutoFit/>
          </a:bodyPr>
          <a:lstStyle/>
          <a:p>
            <a:r>
              <a:rPr lang="nl-NL" sz="1400" b="1" dirty="0"/>
              <a:t>Uitvoering</a:t>
            </a:r>
            <a:endParaRPr lang="nl-NL" sz="1400" dirty="0"/>
          </a:p>
          <a:p>
            <a:r>
              <a:rPr lang="nl-NL" sz="1400" dirty="0"/>
              <a:t>(6+2+2 jaar</a:t>
            </a:r>
            <a:r>
              <a:rPr lang="nl-NL" sz="1400" dirty="0" smtClean="0"/>
              <a:t>)</a:t>
            </a:r>
            <a:endParaRPr lang="nl-NL"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3" name="Tekstvak 32"/>
          <p:cNvSpPr txBox="1"/>
          <p:nvPr/>
        </p:nvSpPr>
        <p:spPr>
          <a:xfrm>
            <a:off x="3032990" y="1282137"/>
            <a:ext cx="976998" cy="461665"/>
          </a:xfrm>
          <a:prstGeom prst="rect">
            <a:avLst/>
          </a:prstGeom>
          <a:noFill/>
        </p:spPr>
        <p:txBody>
          <a:bodyPr wrap="square" rtlCol="0">
            <a:spAutoFit/>
          </a:bodyPr>
          <a:lstStyle/>
          <a:p>
            <a:pPr algn="ctr"/>
            <a:r>
              <a:rPr lang="nl-NL" sz="1200" b="1" dirty="0" smtClean="0">
                <a:latin typeface="Verdana" panose="020B0604030504040204" pitchFamily="34" charset="0"/>
                <a:ea typeface="Verdana" panose="020B0604030504040204" pitchFamily="34" charset="0"/>
                <a:cs typeface="Verdana" panose="020B0604030504040204" pitchFamily="34" charset="0"/>
              </a:rPr>
              <a:t>Selectie</a:t>
            </a:r>
          </a:p>
          <a:p>
            <a:pPr algn="ctr"/>
            <a:r>
              <a:rPr lang="nl-NL" sz="1200" b="1" dirty="0">
                <a:latin typeface="Verdana" panose="020B0604030504040204" pitchFamily="34" charset="0"/>
                <a:ea typeface="Verdana" panose="020B0604030504040204" pitchFamily="34" charset="0"/>
              </a:rPr>
              <a:t>X </a:t>
            </a:r>
            <a:r>
              <a:rPr lang="nl-NL" sz="1200" b="1" dirty="0">
                <a:latin typeface="Verdana" panose="020B0604030504040204" pitchFamily="34" charset="0"/>
                <a:ea typeface="Verdana" panose="020B0604030504040204" pitchFamily="34" charset="0"/>
                <a:sym typeface="Wingdings" panose="05000000000000000000" pitchFamily="2" charset="2"/>
              </a:rPr>
              <a:t></a:t>
            </a:r>
            <a:r>
              <a:rPr lang="nl-NL" sz="1200" b="1" dirty="0">
                <a:latin typeface="Verdana" panose="020B0604030504040204" pitchFamily="34" charset="0"/>
                <a:ea typeface="Verdana" panose="020B0604030504040204" pitchFamily="34" charset="0"/>
              </a:rPr>
              <a:t> </a:t>
            </a:r>
            <a:r>
              <a:rPr lang="nl-NL" sz="1200" b="1" dirty="0" smtClean="0">
                <a:latin typeface="Verdana" panose="020B0604030504040204" pitchFamily="34" charset="0"/>
                <a:ea typeface="Verdana" panose="020B0604030504040204" pitchFamily="34" charset="0"/>
              </a:rPr>
              <a:t>3</a:t>
            </a:r>
            <a:endParaRPr lang="nl-NL" sz="1200" b="1"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34" name="Afbeelding 33"/>
          <p:cNvPicPr>
            <a:picLocks noChangeAspect="1"/>
          </p:cNvPicPr>
          <p:nvPr/>
        </p:nvPicPr>
        <p:blipFill>
          <a:blip r:embed="rId3"/>
          <a:stretch>
            <a:fillRect/>
          </a:stretch>
        </p:blipFill>
        <p:spPr>
          <a:xfrm>
            <a:off x="5826715" y="1146030"/>
            <a:ext cx="937693" cy="845432"/>
          </a:xfrm>
          <a:prstGeom prst="rect">
            <a:avLst/>
          </a:prstGeom>
        </p:spPr>
      </p:pic>
      <p:pic>
        <p:nvPicPr>
          <p:cNvPr id="35" name="Afbeelding 34"/>
          <p:cNvPicPr>
            <a:picLocks noChangeAspect="1"/>
          </p:cNvPicPr>
          <p:nvPr/>
        </p:nvPicPr>
        <p:blipFill>
          <a:blip r:embed="rId3"/>
          <a:stretch>
            <a:fillRect/>
          </a:stretch>
        </p:blipFill>
        <p:spPr>
          <a:xfrm>
            <a:off x="8613375" y="1152325"/>
            <a:ext cx="937693" cy="874722"/>
          </a:xfrm>
          <a:prstGeom prst="rect">
            <a:avLst/>
          </a:prstGeom>
        </p:spPr>
      </p:pic>
      <p:pic>
        <p:nvPicPr>
          <p:cNvPr id="36" name="Afbeelding 35"/>
          <p:cNvPicPr>
            <a:picLocks noChangeAspect="1"/>
          </p:cNvPicPr>
          <p:nvPr/>
        </p:nvPicPr>
        <p:blipFill>
          <a:blip r:embed="rId3"/>
          <a:stretch>
            <a:fillRect/>
          </a:stretch>
        </p:blipFill>
        <p:spPr>
          <a:xfrm>
            <a:off x="318977" y="1146030"/>
            <a:ext cx="1047556" cy="918303"/>
          </a:xfrm>
          <a:prstGeom prst="rect">
            <a:avLst/>
          </a:prstGeom>
        </p:spPr>
      </p:pic>
      <p:sp>
        <p:nvSpPr>
          <p:cNvPr id="37" name="Tekstvak 36"/>
          <p:cNvSpPr txBox="1"/>
          <p:nvPr/>
        </p:nvSpPr>
        <p:spPr>
          <a:xfrm>
            <a:off x="281215" y="1246080"/>
            <a:ext cx="1057348" cy="600164"/>
          </a:xfrm>
          <a:prstGeom prst="rect">
            <a:avLst/>
          </a:prstGeom>
          <a:noFill/>
        </p:spPr>
        <p:txBody>
          <a:bodyPr wrap="square" rtlCol="0">
            <a:spAutoFit/>
          </a:bodyPr>
          <a:lstStyle/>
          <a:p>
            <a:pPr algn="ctr"/>
            <a:r>
              <a:rPr lang="nl-NL" sz="1100" b="1" dirty="0" smtClean="0">
                <a:latin typeface="Verdana" panose="020B0604030504040204" pitchFamily="34" charset="0"/>
                <a:ea typeface="Verdana" panose="020B0604030504040204" pitchFamily="34" charset="0"/>
                <a:cs typeface="Verdana" panose="020B0604030504040204" pitchFamily="34" charset="0"/>
              </a:rPr>
              <a:t>Publicatie op TenderNed</a:t>
            </a:r>
            <a:endParaRPr lang="nl-NL" sz="12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8" name="Tekstvak 37"/>
          <p:cNvSpPr txBox="1"/>
          <p:nvPr/>
        </p:nvSpPr>
        <p:spPr>
          <a:xfrm>
            <a:off x="5780230" y="1228246"/>
            <a:ext cx="944792" cy="461665"/>
          </a:xfrm>
          <a:prstGeom prst="rect">
            <a:avLst/>
          </a:prstGeom>
          <a:noFill/>
        </p:spPr>
        <p:txBody>
          <a:bodyPr wrap="square" rtlCol="0">
            <a:spAutoFit/>
          </a:bodyPr>
          <a:lstStyle/>
          <a:p>
            <a:pPr algn="ctr"/>
            <a:r>
              <a:rPr lang="nl-NL" sz="1200" b="1" dirty="0" smtClean="0">
                <a:latin typeface="Verdana" panose="020B0604030504040204" pitchFamily="34" charset="0"/>
                <a:ea typeface="Verdana" panose="020B0604030504040204" pitchFamily="34" charset="0"/>
                <a:cs typeface="Verdana" panose="020B0604030504040204" pitchFamily="34" charset="0"/>
              </a:rPr>
              <a:t>Gunning 3</a:t>
            </a:r>
            <a:r>
              <a:rPr lang="nl-NL" sz="1200" b="1" dirty="0" smtClean="0">
                <a:latin typeface="Verdana" panose="020B0604030504040204" pitchFamily="34" charset="0"/>
                <a:ea typeface="Verdana" panose="020B0604030504040204" pitchFamily="34" charset="0"/>
              </a:rPr>
              <a:t> </a:t>
            </a:r>
            <a:r>
              <a:rPr lang="nl-NL" sz="1200" b="1" dirty="0">
                <a:latin typeface="Verdana" panose="020B0604030504040204" pitchFamily="34" charset="0"/>
                <a:ea typeface="Verdana" panose="020B0604030504040204" pitchFamily="34" charset="0"/>
                <a:sym typeface="Wingdings" panose="05000000000000000000" pitchFamily="2" charset="2"/>
              </a:rPr>
              <a:t></a:t>
            </a:r>
            <a:r>
              <a:rPr lang="nl-NL" sz="1200" b="1" dirty="0">
                <a:latin typeface="Verdana" panose="020B0604030504040204" pitchFamily="34" charset="0"/>
                <a:ea typeface="Verdana" panose="020B0604030504040204" pitchFamily="34" charset="0"/>
              </a:rPr>
              <a:t> </a:t>
            </a:r>
            <a:r>
              <a:rPr lang="nl-NL" sz="1200" b="1" dirty="0" smtClean="0">
                <a:latin typeface="Verdana" panose="020B0604030504040204" pitchFamily="34" charset="0"/>
                <a:ea typeface="Verdana" panose="020B0604030504040204" pitchFamily="34" charset="0"/>
              </a:rPr>
              <a:t>1</a:t>
            </a:r>
            <a:endParaRPr lang="nl-NL" sz="12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9" name="Tekstvak 38"/>
          <p:cNvSpPr txBox="1"/>
          <p:nvPr/>
        </p:nvSpPr>
        <p:spPr>
          <a:xfrm>
            <a:off x="8581135" y="1174899"/>
            <a:ext cx="899958" cy="646331"/>
          </a:xfrm>
          <a:prstGeom prst="rect">
            <a:avLst/>
          </a:prstGeom>
          <a:noFill/>
        </p:spPr>
        <p:txBody>
          <a:bodyPr wrap="square" rtlCol="0">
            <a:spAutoFit/>
          </a:bodyPr>
          <a:lstStyle/>
          <a:p>
            <a:pPr algn="ctr"/>
            <a:r>
              <a:rPr lang="nl-NL" sz="1200" b="1" dirty="0">
                <a:latin typeface="Verdana" panose="020B0604030504040204" pitchFamily="34" charset="0"/>
                <a:ea typeface="Verdana" panose="020B0604030504040204" pitchFamily="34" charset="0"/>
              </a:rPr>
              <a:t>Go</a:t>
            </a:r>
            <a:r>
              <a:rPr lang="nl-NL" sz="1200" b="1" dirty="0" smtClean="0">
                <a:latin typeface="Verdana" panose="020B0604030504040204" pitchFamily="34" charset="0"/>
                <a:ea typeface="Verdana" panose="020B0604030504040204" pitchFamily="34" charset="0"/>
              </a:rPr>
              <a:t>/</a:t>
            </a:r>
          </a:p>
          <a:p>
            <a:pPr algn="ctr"/>
            <a:r>
              <a:rPr lang="nl-NL" sz="1200" b="1" dirty="0" smtClean="0">
                <a:latin typeface="Verdana" panose="020B0604030504040204" pitchFamily="34" charset="0"/>
                <a:ea typeface="Verdana" panose="020B0604030504040204" pitchFamily="34" charset="0"/>
              </a:rPr>
              <a:t>No </a:t>
            </a:r>
            <a:r>
              <a:rPr lang="nl-NL" sz="1200" b="1" dirty="0">
                <a:latin typeface="Verdana" panose="020B0604030504040204" pitchFamily="34" charset="0"/>
                <a:ea typeface="Verdana" panose="020B0604030504040204" pitchFamily="34" charset="0"/>
              </a:rPr>
              <a:t>go </a:t>
            </a:r>
            <a:r>
              <a:rPr lang="nl-NL" sz="1200" b="1" dirty="0" smtClean="0">
                <a:latin typeface="Verdana" panose="020B0604030504040204" pitchFamily="34" charset="0"/>
                <a:ea typeface="Verdana" panose="020B0604030504040204" pitchFamily="34" charset="0"/>
              </a:rPr>
              <a:t>besluit</a:t>
            </a:r>
            <a:endParaRPr lang="nl-NL" sz="1200" dirty="0">
              <a:latin typeface="Verdana" panose="020B0604030504040204" pitchFamily="34" charset="0"/>
              <a:ea typeface="Verdana" panose="020B0604030504040204" pitchFamily="34" charset="0"/>
            </a:endParaRPr>
          </a:p>
        </p:txBody>
      </p:sp>
      <p:cxnSp>
        <p:nvCxnSpPr>
          <p:cNvPr id="41" name="Rechte verbindingslijn met pijl 40"/>
          <p:cNvCxnSpPr/>
          <p:nvPr/>
        </p:nvCxnSpPr>
        <p:spPr bwMode="auto">
          <a:xfrm flipV="1">
            <a:off x="7568461" y="3944356"/>
            <a:ext cx="199104" cy="7374"/>
          </a:xfrm>
          <a:prstGeom prst="straightConnector1">
            <a:avLst/>
          </a:prstGeom>
          <a:noFill/>
          <a:ln w="190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Rechte verbindingslijn 42"/>
          <p:cNvCxnSpPr/>
          <p:nvPr/>
        </p:nvCxnSpPr>
        <p:spPr bwMode="auto">
          <a:xfrm>
            <a:off x="806780" y="2008158"/>
            <a:ext cx="21387" cy="3936657"/>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Rechte verbindingslijn 45"/>
          <p:cNvCxnSpPr/>
          <p:nvPr/>
        </p:nvCxnSpPr>
        <p:spPr bwMode="auto">
          <a:xfrm flipH="1">
            <a:off x="3548366" y="2008461"/>
            <a:ext cx="9738" cy="1107521"/>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Rechte verbindingslijn 46"/>
          <p:cNvCxnSpPr/>
          <p:nvPr/>
        </p:nvCxnSpPr>
        <p:spPr bwMode="auto">
          <a:xfrm flipH="1">
            <a:off x="6252165" y="1950545"/>
            <a:ext cx="18155" cy="4258518"/>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Rechte verbindingslijn 47"/>
          <p:cNvCxnSpPr/>
          <p:nvPr/>
        </p:nvCxnSpPr>
        <p:spPr bwMode="auto">
          <a:xfrm>
            <a:off x="9054890" y="1981123"/>
            <a:ext cx="33605" cy="402626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 name="Tekstvak 48"/>
          <p:cNvSpPr txBox="1"/>
          <p:nvPr/>
        </p:nvSpPr>
        <p:spPr>
          <a:xfrm>
            <a:off x="925513" y="3822580"/>
            <a:ext cx="1010944"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feb 2023</a:t>
            </a:r>
          </a:p>
        </p:txBody>
      </p:sp>
      <p:sp>
        <p:nvSpPr>
          <p:cNvPr id="50" name="Tekstvak 49"/>
          <p:cNvSpPr txBox="1"/>
          <p:nvPr/>
        </p:nvSpPr>
        <p:spPr>
          <a:xfrm>
            <a:off x="2399040" y="3822580"/>
            <a:ext cx="906086"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jul 2023</a:t>
            </a:r>
          </a:p>
        </p:txBody>
      </p:sp>
      <p:sp>
        <p:nvSpPr>
          <p:cNvPr id="51" name="Tekstvak 50"/>
          <p:cNvSpPr txBox="1"/>
          <p:nvPr/>
        </p:nvSpPr>
        <p:spPr>
          <a:xfrm>
            <a:off x="3599653" y="3820735"/>
            <a:ext cx="1035504"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cs typeface="Verdana" panose="020B0604030504040204" pitchFamily="34" charset="0"/>
              </a:rPr>
              <a:t>s</a:t>
            </a:r>
            <a:r>
              <a:rPr lang="nl-NL" sz="1200" b="1" dirty="0" smtClean="0">
                <a:latin typeface="Verdana" panose="020B0604030504040204" pitchFamily="34" charset="0"/>
                <a:ea typeface="Verdana" panose="020B0604030504040204" pitchFamily="34" charset="0"/>
                <a:cs typeface="Verdana" panose="020B0604030504040204" pitchFamily="34" charset="0"/>
              </a:rPr>
              <a:t>ep 2023</a:t>
            </a:r>
          </a:p>
        </p:txBody>
      </p:sp>
      <p:sp>
        <p:nvSpPr>
          <p:cNvPr id="52" name="Tekstvak 51"/>
          <p:cNvSpPr txBox="1"/>
          <p:nvPr/>
        </p:nvSpPr>
        <p:spPr>
          <a:xfrm>
            <a:off x="5074071" y="3820734"/>
            <a:ext cx="1015626"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apr 2024</a:t>
            </a:r>
          </a:p>
        </p:txBody>
      </p:sp>
      <p:sp>
        <p:nvSpPr>
          <p:cNvPr id="53" name="Tekstvak 52"/>
          <p:cNvSpPr txBox="1"/>
          <p:nvPr/>
        </p:nvSpPr>
        <p:spPr>
          <a:xfrm>
            <a:off x="1325554" y="3307759"/>
            <a:ext cx="4737238"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aanbesteding met concept contract en richtprijs</a:t>
            </a:r>
          </a:p>
        </p:txBody>
      </p:sp>
      <p:sp>
        <p:nvSpPr>
          <p:cNvPr id="57" name="Tekstvak 56"/>
          <p:cNvSpPr txBox="1"/>
          <p:nvPr/>
        </p:nvSpPr>
        <p:spPr>
          <a:xfrm>
            <a:off x="6470794" y="3819422"/>
            <a:ext cx="974176"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apr 2024</a:t>
            </a:r>
          </a:p>
        </p:txBody>
      </p:sp>
      <p:sp>
        <p:nvSpPr>
          <p:cNvPr id="58" name="Tekstvak 57"/>
          <p:cNvSpPr txBox="1"/>
          <p:nvPr/>
        </p:nvSpPr>
        <p:spPr>
          <a:xfrm>
            <a:off x="7880239" y="3813231"/>
            <a:ext cx="993030"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mei 2025</a:t>
            </a:r>
          </a:p>
        </p:txBody>
      </p:sp>
      <p:sp>
        <p:nvSpPr>
          <p:cNvPr id="59" name="Tekstvak 58"/>
          <p:cNvSpPr txBox="1"/>
          <p:nvPr/>
        </p:nvSpPr>
        <p:spPr>
          <a:xfrm>
            <a:off x="9253915" y="3820733"/>
            <a:ext cx="975625"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jun 2025</a:t>
            </a:r>
          </a:p>
        </p:txBody>
      </p:sp>
      <p:cxnSp>
        <p:nvCxnSpPr>
          <p:cNvPr id="60" name="Rechte verbindingslijn met pijl 59"/>
          <p:cNvCxnSpPr/>
          <p:nvPr/>
        </p:nvCxnSpPr>
        <p:spPr bwMode="auto">
          <a:xfrm flipV="1">
            <a:off x="10376042" y="3955757"/>
            <a:ext cx="199104" cy="7374"/>
          </a:xfrm>
          <a:prstGeom prst="straightConnector1">
            <a:avLst/>
          </a:prstGeom>
          <a:noFill/>
          <a:ln w="190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 name="Tekstvak 60"/>
          <p:cNvSpPr txBox="1"/>
          <p:nvPr/>
        </p:nvSpPr>
        <p:spPr>
          <a:xfrm>
            <a:off x="10655485" y="3791831"/>
            <a:ext cx="959791" cy="276999"/>
          </a:xfrm>
          <a:prstGeom prst="rect">
            <a:avLst/>
          </a:prstGeom>
          <a:noFill/>
        </p:spPr>
        <p:txBody>
          <a:bodyPr wrap="square" rtlCol="0">
            <a:spAutoFit/>
          </a:bodyPr>
          <a:lstStyle/>
          <a:p>
            <a:r>
              <a:rPr lang="nl-NL" sz="1200" b="1" dirty="0" smtClean="0">
                <a:latin typeface="Verdana" panose="020B0604030504040204" pitchFamily="34" charset="0"/>
                <a:ea typeface="Verdana" panose="020B0604030504040204" pitchFamily="34" charset="0"/>
                <a:cs typeface="Verdana" panose="020B0604030504040204" pitchFamily="34" charset="0"/>
              </a:rPr>
              <a:t>jun 2035</a:t>
            </a:r>
          </a:p>
        </p:txBody>
      </p:sp>
      <p:sp>
        <p:nvSpPr>
          <p:cNvPr id="11" name="Tekstvak 10"/>
          <p:cNvSpPr txBox="1"/>
          <p:nvPr/>
        </p:nvSpPr>
        <p:spPr>
          <a:xfrm>
            <a:off x="891672" y="4202524"/>
            <a:ext cx="2614514" cy="2067233"/>
          </a:xfrm>
          <a:prstGeom prst="rect">
            <a:avLst/>
          </a:prstGeom>
          <a:solidFill>
            <a:srgbClr val="FFFF00"/>
          </a:solidFill>
        </p:spPr>
        <p:txBody>
          <a:bodyPr wrap="square" rtlCol="0">
            <a:spAutoFit/>
          </a:bodyPr>
          <a:lstStyle/>
          <a:p>
            <a:pPr>
              <a:lnSpc>
                <a:spcPts val="1400"/>
              </a:lnSpc>
            </a:pPr>
            <a:r>
              <a:rPr lang="nl-NL" sz="1000" dirty="0">
                <a:latin typeface="Verdana" panose="020B0604030504040204" pitchFamily="34" charset="0"/>
                <a:ea typeface="Verdana" panose="020B0604030504040204" pitchFamily="34" charset="0"/>
                <a:cs typeface="Verdana" panose="020B0604030504040204" pitchFamily="34" charset="0"/>
              </a:rPr>
              <a:t>Met </a:t>
            </a:r>
            <a:r>
              <a:rPr lang="nl-NL" sz="1000" dirty="0" smtClean="0">
                <a:latin typeface="Verdana" panose="020B0604030504040204" pitchFamily="34" charset="0"/>
                <a:ea typeface="Verdana" panose="020B0604030504040204" pitchFamily="34" charset="0"/>
                <a:cs typeface="Verdana" panose="020B0604030504040204" pitchFamily="34" charset="0"/>
              </a:rPr>
              <a:t>algemene inlichtingen, beantwoorden vragen en 1 dialoog.</a:t>
            </a:r>
          </a:p>
          <a:p>
            <a:pPr>
              <a:lnSpc>
                <a:spcPts val="1400"/>
              </a:lnSpc>
            </a:pPr>
            <a:r>
              <a:rPr lang="nl-NL" sz="1000" dirty="0" smtClean="0">
                <a:latin typeface="Verdana" panose="020B0604030504040204" pitchFamily="34" charset="0"/>
                <a:ea typeface="Verdana" panose="020B0604030504040204" pitchFamily="34" charset="0"/>
                <a:cs typeface="Verdana" panose="020B0604030504040204" pitchFamily="34" charset="0"/>
              </a:rPr>
              <a:t>Live presentatie van de </a:t>
            </a:r>
            <a:br>
              <a:rPr lang="nl-NL" sz="1000" dirty="0" smtClean="0">
                <a:latin typeface="Verdana" panose="020B0604030504040204" pitchFamily="34" charset="0"/>
                <a:ea typeface="Verdana" panose="020B0604030504040204" pitchFamily="34" charset="0"/>
                <a:cs typeface="Verdana" panose="020B0604030504040204" pitchFamily="34" charset="0"/>
              </a:rPr>
            </a:br>
            <a:r>
              <a:rPr lang="nl-NL" sz="1000" dirty="0" smtClean="0">
                <a:latin typeface="Verdana" panose="020B0604030504040204" pitchFamily="34" charset="0"/>
                <a:ea typeface="Verdana" panose="020B0604030504040204" pitchFamily="34" charset="0"/>
                <a:cs typeface="Verdana" panose="020B0604030504040204" pitchFamily="34" charset="0"/>
              </a:rPr>
              <a:t>trechteringproducten.</a:t>
            </a:r>
          </a:p>
          <a:p>
            <a:pPr>
              <a:lnSpc>
                <a:spcPts val="1400"/>
              </a:lnSpc>
            </a:pPr>
            <a:r>
              <a:rPr lang="nl-NL" sz="1000" dirty="0" smtClean="0">
                <a:latin typeface="Verdana" panose="020B0604030504040204" pitchFamily="34" charset="0"/>
                <a:ea typeface="Verdana" panose="020B0604030504040204" pitchFamily="34" charset="0"/>
                <a:cs typeface="Verdana" panose="020B0604030504040204" pitchFamily="34" charset="0"/>
              </a:rPr>
              <a:t>Selectie door trechtering met beste score op:</a:t>
            </a:r>
          </a:p>
          <a:p>
            <a:pPr marL="171450" indent="-171450">
              <a:lnSpc>
                <a:spcPts val="1400"/>
              </a:lnSpc>
              <a:buFont typeface="Arial" panose="020B0604020202020204" pitchFamily="34" charset="0"/>
              <a:buChar char="•"/>
            </a:pPr>
            <a:r>
              <a:rPr lang="nl-NL" sz="1000" dirty="0" smtClean="0">
                <a:latin typeface="Verdana" panose="020B0604030504040204" pitchFamily="34" charset="0"/>
                <a:ea typeface="Verdana" panose="020B0604030504040204" pitchFamily="34" charset="0"/>
                <a:cs typeface="Verdana" panose="020B0604030504040204" pitchFamily="34" charset="0"/>
              </a:rPr>
              <a:t>Visie en eigen reflectie </a:t>
            </a:r>
            <a:r>
              <a:rPr lang="nl-NL" sz="1000" dirty="0">
                <a:latin typeface="Verdana" panose="020B0604030504040204" pitchFamily="34" charset="0"/>
                <a:ea typeface="Verdana" panose="020B0604030504040204" pitchFamily="34" charset="0"/>
                <a:cs typeface="Verdana" panose="020B0604030504040204" pitchFamily="34" charset="0"/>
              </a:rPr>
              <a:t> (4 pag</a:t>
            </a:r>
            <a:r>
              <a:rPr lang="nl-NL" sz="1000" dirty="0" smtClean="0">
                <a:latin typeface="Verdana" panose="020B0604030504040204" pitchFamily="34" charset="0"/>
                <a:ea typeface="Verdana" panose="020B0604030504040204" pitchFamily="34" charset="0"/>
                <a:cs typeface="Verdana" panose="020B0604030504040204" pitchFamily="34" charset="0"/>
              </a:rPr>
              <a:t>.) samenwerking Regio-PPO-ON </a:t>
            </a:r>
          </a:p>
          <a:p>
            <a:pPr marL="171450" indent="-171450">
              <a:lnSpc>
                <a:spcPts val="1400"/>
              </a:lnSpc>
              <a:buFont typeface="Arial" panose="020B0604020202020204" pitchFamily="34" charset="0"/>
              <a:buChar char="•"/>
            </a:pPr>
            <a:r>
              <a:rPr lang="nl-NL" sz="1000" dirty="0" smtClean="0">
                <a:latin typeface="Verdana" panose="020B0604030504040204" pitchFamily="34" charset="0"/>
                <a:ea typeface="Verdana" panose="020B0604030504040204" pitchFamily="34" charset="0"/>
                <a:cs typeface="Verdana" panose="020B0604030504040204" pitchFamily="34" charset="0"/>
              </a:rPr>
              <a:t>Visie en eigen reflectie </a:t>
            </a:r>
            <a:r>
              <a:rPr lang="nl-NL" sz="1000" dirty="0">
                <a:latin typeface="Verdana" panose="020B0604030504040204" pitchFamily="34" charset="0"/>
                <a:ea typeface="Verdana" panose="020B0604030504040204" pitchFamily="34" charset="0"/>
                <a:cs typeface="Verdana" panose="020B0604030504040204" pitchFamily="34" charset="0"/>
              </a:rPr>
              <a:t> (4 pag</a:t>
            </a:r>
            <a:r>
              <a:rPr lang="nl-NL" sz="1000" dirty="0" smtClean="0">
                <a:latin typeface="Verdana" panose="020B0604030504040204" pitchFamily="34" charset="0"/>
                <a:ea typeface="Verdana" panose="020B0604030504040204" pitchFamily="34" charset="0"/>
                <a:cs typeface="Verdana" panose="020B0604030504040204" pitchFamily="34" charset="0"/>
              </a:rPr>
              <a:t>.) ontwikkeling assetmanagement </a:t>
            </a:r>
          </a:p>
          <a:p>
            <a:pPr>
              <a:lnSpc>
                <a:spcPts val="1400"/>
              </a:lnSpc>
            </a:pPr>
            <a:r>
              <a:rPr lang="nl-NL" sz="1000" dirty="0" smtClean="0">
                <a:latin typeface="Verdana" panose="020B0604030504040204" pitchFamily="34" charset="0"/>
                <a:ea typeface="Verdana" panose="020B0604030504040204" pitchFamily="34" charset="0"/>
                <a:cs typeface="Verdana" panose="020B0604030504040204" pitchFamily="34" charset="0"/>
              </a:rPr>
              <a:t>En voldoen aan geschiktheidseisen</a:t>
            </a:r>
          </a:p>
        </p:txBody>
      </p:sp>
      <p:sp>
        <p:nvSpPr>
          <p:cNvPr id="54" name="Tekstvak 53"/>
          <p:cNvSpPr txBox="1"/>
          <p:nvPr/>
        </p:nvSpPr>
        <p:spPr>
          <a:xfrm>
            <a:off x="3561146" y="4202524"/>
            <a:ext cx="2664204" cy="2400657"/>
          </a:xfrm>
          <a:prstGeom prst="rect">
            <a:avLst/>
          </a:prstGeom>
          <a:solidFill>
            <a:schemeClr val="tx2">
              <a:lumMod val="40000"/>
              <a:lumOff val="60000"/>
            </a:schemeClr>
          </a:solidFill>
        </p:spPr>
        <p:txBody>
          <a:bodyPr wrap="square" rtlCol="0">
            <a:spAutoFit/>
          </a:bodyPr>
          <a:lstStyle/>
          <a:p>
            <a:pPr>
              <a:lnSpc>
                <a:spcPts val="1400"/>
              </a:lnSpc>
            </a:pPr>
            <a:r>
              <a:rPr lang="nl-NL" sz="900" dirty="0">
                <a:latin typeface="Verdana" panose="020B0604030504040204" pitchFamily="34" charset="0"/>
                <a:ea typeface="Verdana" panose="020B0604030504040204" pitchFamily="34" charset="0"/>
                <a:cs typeface="Verdana" panose="020B0604030504040204" pitchFamily="34" charset="0"/>
              </a:rPr>
              <a:t>Met </a:t>
            </a:r>
            <a:r>
              <a:rPr lang="nl-NL" sz="900" dirty="0" smtClean="0">
                <a:latin typeface="Verdana" panose="020B0604030504040204" pitchFamily="34" charset="0"/>
                <a:ea typeface="Verdana" panose="020B0604030504040204" pitchFamily="34" charset="0"/>
                <a:cs typeface="Verdana" panose="020B0604030504040204" pitchFamily="34" charset="0"/>
              </a:rPr>
              <a:t>algemene inlichtingen, aanwijzing </a:t>
            </a:r>
            <a:r>
              <a:rPr lang="nl-NL" sz="900" dirty="0">
                <a:latin typeface="Verdana" panose="020B0604030504040204" pitchFamily="34" charset="0"/>
                <a:ea typeface="Verdana" panose="020B0604030504040204" pitchFamily="34" charset="0"/>
                <a:cs typeface="Verdana" panose="020B0604030504040204" pitchFamily="34" charset="0"/>
              </a:rPr>
              <a:t>op het werk, beantwoorden </a:t>
            </a:r>
            <a:r>
              <a:rPr lang="nl-NL" sz="900" dirty="0" smtClean="0">
                <a:latin typeface="Verdana" panose="020B0604030504040204" pitchFamily="34" charset="0"/>
                <a:ea typeface="Verdana" panose="020B0604030504040204" pitchFamily="34" charset="0"/>
                <a:cs typeface="Verdana" panose="020B0604030504040204" pitchFamily="34" charset="0"/>
              </a:rPr>
              <a:t>vragen en 2 dialogen.</a:t>
            </a:r>
            <a:endParaRPr lang="nl-NL" sz="900" dirty="0">
              <a:latin typeface="Verdana" panose="020B0604030504040204" pitchFamily="34" charset="0"/>
              <a:ea typeface="Verdana" panose="020B0604030504040204" pitchFamily="34" charset="0"/>
              <a:cs typeface="Verdana" panose="020B0604030504040204" pitchFamily="34" charset="0"/>
            </a:endParaRPr>
          </a:p>
          <a:p>
            <a:pPr>
              <a:lnSpc>
                <a:spcPts val="1400"/>
              </a:lnSpc>
            </a:pPr>
            <a:r>
              <a:rPr lang="nl-NL" sz="900" dirty="0">
                <a:latin typeface="Verdana" panose="020B0604030504040204" pitchFamily="34" charset="0"/>
                <a:ea typeface="Verdana" panose="020B0604030504040204" pitchFamily="34" charset="0"/>
                <a:cs typeface="Verdana" panose="020B0604030504040204" pitchFamily="34" charset="0"/>
              </a:rPr>
              <a:t>Live presentatie BPKV documenten</a:t>
            </a:r>
          </a:p>
          <a:p>
            <a:pPr marL="180975" indent="-180975"/>
            <a:r>
              <a:rPr lang="nl-NL" sz="900" dirty="0" smtClean="0">
                <a:latin typeface="Verdana" panose="020B0604030504040204" pitchFamily="34" charset="0"/>
                <a:ea typeface="Verdana" panose="020B0604030504040204" pitchFamily="34" charset="0"/>
                <a:cs typeface="Verdana" panose="020B0604030504040204" pitchFamily="34" charset="0"/>
              </a:rPr>
              <a:t>Gunning op BPKV:</a:t>
            </a:r>
          </a:p>
          <a:p>
            <a:pPr marL="357188" indent="-176213">
              <a:lnSpc>
                <a:spcPts val="1400"/>
              </a:lnSpc>
              <a:buFont typeface="Arial" panose="020B0604020202020204" pitchFamily="34" charset="0"/>
              <a:buChar char="•"/>
            </a:pPr>
            <a:r>
              <a:rPr lang="nl-NL" sz="900" dirty="0" smtClean="0">
                <a:latin typeface="Verdana" panose="020B0604030504040204" pitchFamily="34" charset="0"/>
                <a:ea typeface="Verdana" panose="020B0604030504040204" pitchFamily="34" charset="0"/>
                <a:cs typeface="Verdana" panose="020B0604030504040204" pitchFamily="34" charset="0"/>
              </a:rPr>
              <a:t>PvA samenwerking</a:t>
            </a:r>
          </a:p>
          <a:p>
            <a:pPr marL="357188" indent="-176213">
              <a:lnSpc>
                <a:spcPts val="1400"/>
              </a:lnSpc>
              <a:buFont typeface="Arial" panose="020B0604020202020204" pitchFamily="34" charset="0"/>
              <a:buChar char="•"/>
            </a:pPr>
            <a:r>
              <a:rPr lang="nl-NL" sz="900" dirty="0" smtClean="0">
                <a:latin typeface="Verdana" panose="020B0604030504040204" pitchFamily="34" charset="0"/>
                <a:ea typeface="Verdana" panose="020B0604030504040204" pitchFamily="34" charset="0"/>
                <a:cs typeface="Verdana" panose="020B0604030504040204" pitchFamily="34" charset="0"/>
              </a:rPr>
              <a:t>PvA assetmanagement</a:t>
            </a:r>
          </a:p>
          <a:p>
            <a:pPr marL="357188" indent="-176213">
              <a:lnSpc>
                <a:spcPts val="1400"/>
              </a:lnSpc>
              <a:buFont typeface="Arial" panose="020B0604020202020204" pitchFamily="34" charset="0"/>
              <a:buChar char="•"/>
            </a:pPr>
            <a:r>
              <a:rPr lang="nl-NL" sz="900" dirty="0" smtClean="0">
                <a:latin typeface="Verdana" panose="020B0604030504040204" pitchFamily="34" charset="0"/>
                <a:ea typeface="Verdana" panose="020B0604030504040204" pitchFamily="34" charset="0"/>
                <a:cs typeface="Verdana" panose="020B0604030504040204" pitchFamily="34" charset="0"/>
              </a:rPr>
              <a:t>PvA duurzaamheid</a:t>
            </a:r>
          </a:p>
          <a:p>
            <a:pPr marL="357188" indent="-176213">
              <a:lnSpc>
                <a:spcPts val="1400"/>
              </a:lnSpc>
              <a:buFont typeface="Arial" panose="020B0604020202020204" pitchFamily="34" charset="0"/>
              <a:buChar char="•"/>
            </a:pPr>
            <a:r>
              <a:rPr lang="nl-NL" sz="900" dirty="0" smtClean="0">
                <a:latin typeface="Verdana" panose="020B0604030504040204" pitchFamily="34" charset="0"/>
                <a:ea typeface="Verdana" panose="020B0604030504040204" pitchFamily="34" charset="0"/>
                <a:cs typeface="Verdana" panose="020B0604030504040204" pitchFamily="34" charset="0"/>
              </a:rPr>
              <a:t>Financieel plan</a:t>
            </a:r>
          </a:p>
          <a:p>
            <a:pPr marL="357188" indent="-176213">
              <a:lnSpc>
                <a:spcPts val="1400"/>
              </a:lnSpc>
              <a:buFont typeface="Arial" panose="020B0604020202020204" pitchFamily="34" charset="0"/>
              <a:buChar char="•"/>
            </a:pPr>
            <a:r>
              <a:rPr lang="nl-NL" sz="900" dirty="0" smtClean="0">
                <a:latin typeface="Verdana" panose="020B0604030504040204" pitchFamily="34" charset="0"/>
                <a:ea typeface="Verdana" panose="020B0604030504040204" pitchFamily="34" charset="0"/>
                <a:cs typeface="Verdana" panose="020B0604030504040204" pitchFamily="34" charset="0"/>
              </a:rPr>
              <a:t>Prijs fase I</a:t>
            </a:r>
          </a:p>
          <a:p>
            <a:pPr>
              <a:lnSpc>
                <a:spcPts val="1400"/>
              </a:lnSpc>
            </a:pPr>
            <a:r>
              <a:rPr lang="nl-NL" sz="900" dirty="0" smtClean="0">
                <a:latin typeface="Verdana" panose="020B0604030504040204" pitchFamily="34" charset="0"/>
                <a:ea typeface="Verdana" panose="020B0604030504040204" pitchFamily="34" charset="0"/>
                <a:cs typeface="Verdana" panose="020B0604030504040204" pitchFamily="34" charset="0"/>
              </a:rPr>
              <a:t>Verhouding prijs/kwaliteit 10%/90%</a:t>
            </a:r>
            <a:endParaRPr lang="nl-NL" sz="900" dirty="0">
              <a:latin typeface="Verdana" panose="020B0604030504040204" pitchFamily="34" charset="0"/>
              <a:ea typeface="Verdana" panose="020B0604030504040204" pitchFamily="34" charset="0"/>
              <a:cs typeface="Verdana" panose="020B0604030504040204" pitchFamily="34" charset="0"/>
            </a:endParaRPr>
          </a:p>
          <a:p>
            <a:pPr>
              <a:lnSpc>
                <a:spcPts val="1400"/>
              </a:lnSpc>
            </a:pPr>
            <a:r>
              <a:rPr lang="nl-NL" sz="900" dirty="0" smtClean="0">
                <a:latin typeface="Verdana" panose="020B0604030504040204" pitchFamily="34" charset="0"/>
                <a:ea typeface="Verdana" panose="020B0604030504040204" pitchFamily="34" charset="0"/>
                <a:cs typeface="Verdana" panose="020B0604030504040204" pitchFamily="34" charset="0"/>
              </a:rPr>
              <a:t>Tekenen Basisovereenkomst fase I en fase II met opschortende voorwaarden.</a:t>
            </a:r>
          </a:p>
        </p:txBody>
      </p:sp>
      <p:sp>
        <p:nvSpPr>
          <p:cNvPr id="55" name="Tekstvak 54"/>
          <p:cNvSpPr txBox="1"/>
          <p:nvPr/>
        </p:nvSpPr>
        <p:spPr>
          <a:xfrm>
            <a:off x="6390770" y="4203581"/>
            <a:ext cx="2640344" cy="1938992"/>
          </a:xfrm>
          <a:prstGeom prst="rect">
            <a:avLst/>
          </a:prstGeom>
          <a:solidFill>
            <a:schemeClr val="accent1">
              <a:lumMod val="40000"/>
              <a:lumOff val="60000"/>
            </a:schemeClr>
          </a:solidFill>
        </p:spPr>
        <p:txBody>
          <a:bodyPr wrap="square" rtlCol="0">
            <a:spAutoFit/>
          </a:bodyPr>
          <a:lstStyle/>
          <a:p>
            <a:pPr marL="92075" indent="-92075">
              <a:lnSpc>
                <a:spcPts val="1200"/>
              </a:lnSpc>
              <a:buFont typeface="Arial" panose="020B0604020202020204" pitchFamily="34" charset="0"/>
              <a:buChar char="•"/>
            </a:pPr>
            <a:r>
              <a:rPr lang="nl-NL" sz="900" dirty="0" smtClean="0"/>
              <a:t>Doorlopen transitiefase </a:t>
            </a:r>
          </a:p>
          <a:p>
            <a:pPr marL="92075" indent="-92075">
              <a:lnSpc>
                <a:spcPts val="1200"/>
              </a:lnSpc>
              <a:buFont typeface="Arial" panose="020B0604020202020204" pitchFamily="34" charset="0"/>
              <a:buChar char="•"/>
            </a:pPr>
            <a:r>
              <a:rPr lang="nl-NL" sz="900" dirty="0" smtClean="0"/>
              <a:t>Uitwerking naar volledig BOC</a:t>
            </a:r>
            <a:endParaRPr lang="nl-NL" sz="900" dirty="0"/>
          </a:p>
          <a:p>
            <a:pPr marL="92075" lvl="0" indent="-92075">
              <a:lnSpc>
                <a:spcPts val="1200"/>
              </a:lnSpc>
              <a:buFont typeface="Arial" panose="020B0604020202020204" pitchFamily="34" charset="0"/>
              <a:buChar char="•"/>
            </a:pPr>
            <a:r>
              <a:rPr lang="nl-NL" sz="900" dirty="0"/>
              <a:t>Uitwerking </a:t>
            </a:r>
            <a:r>
              <a:rPr lang="nl-NL" sz="900" dirty="0" smtClean="0"/>
              <a:t>KES, beloften, KPI’s en risicodossier </a:t>
            </a:r>
          </a:p>
          <a:p>
            <a:pPr marL="92075" lvl="0" indent="-92075">
              <a:lnSpc>
                <a:spcPts val="1200"/>
              </a:lnSpc>
              <a:buFont typeface="Arial" panose="020B0604020202020204" pitchFamily="34" charset="0"/>
              <a:buChar char="•"/>
            </a:pPr>
            <a:r>
              <a:rPr lang="nl-NL" sz="900" dirty="0" smtClean="0"/>
              <a:t>Vaststellen </a:t>
            </a:r>
            <a:r>
              <a:rPr lang="nl-NL" sz="900" dirty="0"/>
              <a:t>onderhoudsbehoefte </a:t>
            </a:r>
            <a:endParaRPr lang="nl-NL" sz="900" dirty="0" smtClean="0"/>
          </a:p>
          <a:p>
            <a:pPr marL="92075" lvl="0" indent="-92075">
              <a:lnSpc>
                <a:spcPts val="1200"/>
              </a:lnSpc>
              <a:buFont typeface="Arial" panose="020B0604020202020204" pitchFamily="34" charset="0"/>
              <a:buChar char="•"/>
            </a:pPr>
            <a:r>
              <a:rPr lang="nl-NL" sz="900" dirty="0" smtClean="0"/>
              <a:t>Vastleggen </a:t>
            </a:r>
            <a:r>
              <a:rPr lang="nl-NL" sz="900" dirty="0"/>
              <a:t>ontwikkelingen </a:t>
            </a:r>
            <a:r>
              <a:rPr lang="nl-NL" sz="900" dirty="0" smtClean="0"/>
              <a:t>assetmanagement en duurzaamheid</a:t>
            </a:r>
            <a:endParaRPr lang="nl-NL" sz="900" dirty="0"/>
          </a:p>
          <a:p>
            <a:pPr marL="92075" lvl="0" indent="-92075">
              <a:lnSpc>
                <a:spcPts val="1200"/>
              </a:lnSpc>
              <a:buFont typeface="Arial" panose="020B0604020202020204" pitchFamily="34" charset="0"/>
              <a:buChar char="•"/>
            </a:pPr>
            <a:r>
              <a:rPr lang="nl-NL" sz="900" dirty="0"/>
              <a:t>Afspraken </a:t>
            </a:r>
            <a:r>
              <a:rPr lang="nl-NL" sz="900" dirty="0" smtClean="0"/>
              <a:t>samenwerking fase </a:t>
            </a:r>
            <a:r>
              <a:rPr lang="nl-NL" sz="900" dirty="0"/>
              <a:t>I </a:t>
            </a:r>
            <a:r>
              <a:rPr lang="nl-NL" sz="900" dirty="0" smtClean="0"/>
              <a:t>en </a:t>
            </a:r>
            <a:r>
              <a:rPr lang="nl-NL" sz="900" dirty="0"/>
              <a:t>II.</a:t>
            </a:r>
          </a:p>
          <a:p>
            <a:pPr marL="92075" lvl="0" indent="-92075">
              <a:lnSpc>
                <a:spcPts val="1200"/>
              </a:lnSpc>
              <a:buFont typeface="Arial" panose="020B0604020202020204" pitchFamily="34" charset="0"/>
              <a:buChar char="•"/>
            </a:pPr>
            <a:r>
              <a:rPr lang="nl-NL" sz="900" dirty="0" smtClean="0"/>
              <a:t>Vastleggen afspraken omgevingsmanagement</a:t>
            </a:r>
          </a:p>
          <a:p>
            <a:pPr marL="92075" lvl="0" indent="-92075">
              <a:lnSpc>
                <a:spcPts val="1200"/>
              </a:lnSpc>
              <a:buFont typeface="Arial" panose="020B0604020202020204" pitchFamily="34" charset="0"/>
              <a:buChar char="•"/>
            </a:pPr>
            <a:r>
              <a:rPr lang="nl-NL" sz="900" dirty="0" smtClean="0"/>
              <a:t>Gedetailleerde </a:t>
            </a:r>
            <a:r>
              <a:rPr lang="nl-NL" sz="900" dirty="0"/>
              <a:t>raming en </a:t>
            </a:r>
            <a:r>
              <a:rPr lang="nl-NL" sz="900" dirty="0" smtClean="0"/>
              <a:t>prijs</a:t>
            </a:r>
          </a:p>
          <a:p>
            <a:pPr marL="92075" lvl="0" indent="-92075">
              <a:lnSpc>
                <a:spcPts val="1200"/>
              </a:lnSpc>
              <a:buFont typeface="Arial" panose="020B0604020202020204" pitchFamily="34" charset="0"/>
              <a:buChar char="•"/>
            </a:pPr>
            <a:r>
              <a:rPr lang="nl-NL" sz="900" dirty="0" smtClean="0"/>
              <a:t>Plannen </a:t>
            </a:r>
            <a:r>
              <a:rPr lang="nl-NL" sz="900" dirty="0"/>
              <a:t>van </a:t>
            </a:r>
            <a:r>
              <a:rPr lang="nl-NL" sz="900" dirty="0" smtClean="0"/>
              <a:t>aanpak</a:t>
            </a:r>
            <a:endParaRPr lang="nl-NL" sz="900" dirty="0"/>
          </a:p>
        </p:txBody>
      </p:sp>
      <p:sp>
        <p:nvSpPr>
          <p:cNvPr id="56" name="Tekstvak 55"/>
          <p:cNvSpPr txBox="1"/>
          <p:nvPr/>
        </p:nvSpPr>
        <p:spPr>
          <a:xfrm>
            <a:off x="9203702" y="4202524"/>
            <a:ext cx="2481899" cy="1869743"/>
          </a:xfrm>
          <a:prstGeom prst="rect">
            <a:avLst/>
          </a:prstGeom>
          <a:solidFill>
            <a:srgbClr val="99FF99"/>
          </a:solidFill>
        </p:spPr>
        <p:txBody>
          <a:bodyPr wrap="square" rtlCol="0">
            <a:spAutoFit/>
          </a:bodyPr>
          <a:lstStyle/>
          <a:p>
            <a:r>
              <a:rPr lang="nl-NL" sz="1050" dirty="0" smtClean="0">
                <a:latin typeface="Verdana" panose="020B0604030504040204" pitchFamily="34" charset="0"/>
                <a:ea typeface="Verdana" panose="020B0604030504040204" pitchFamily="34" charset="0"/>
              </a:rPr>
              <a:t>Indien wordt voldaan aan opschortende voorwaarden.</a:t>
            </a:r>
          </a:p>
          <a:p>
            <a:endParaRPr lang="nl-NL" sz="1050" dirty="0">
              <a:latin typeface="Verdana" panose="020B0604030504040204" pitchFamily="34" charset="0"/>
              <a:ea typeface="Verdana" panose="020B0604030504040204" pitchFamily="34" charset="0"/>
            </a:endParaRPr>
          </a:p>
          <a:p>
            <a:r>
              <a:rPr lang="nl-NL" sz="1050" dirty="0" smtClean="0">
                <a:latin typeface="Verdana" panose="020B0604030504040204" pitchFamily="34" charset="0"/>
                <a:ea typeface="Verdana" panose="020B0604030504040204" pitchFamily="34" charset="0"/>
              </a:rPr>
              <a:t>Jaarlijks herijken en vaststellen onderhoudsbehoefte en toewijzen van variabele onderhouds-werkzaamheden naar:</a:t>
            </a:r>
          </a:p>
          <a:p>
            <a:r>
              <a:rPr lang="nl-NL" sz="1050" dirty="0" smtClean="0">
                <a:latin typeface="Verdana" panose="020B0604030504040204" pitchFamily="34" charset="0"/>
                <a:ea typeface="Verdana" panose="020B0604030504040204" pitchFamily="34" charset="0"/>
              </a:rPr>
              <a:t>-  VenR projecten</a:t>
            </a:r>
          </a:p>
          <a:p>
            <a:pPr marL="171450" indent="-171450">
              <a:buFontTx/>
              <a:buChar char="-"/>
            </a:pPr>
            <a:r>
              <a:rPr lang="nl-NL" sz="1050" dirty="0" smtClean="0">
                <a:latin typeface="Verdana" panose="020B0604030504040204" pitchFamily="34" charset="0"/>
                <a:ea typeface="Verdana" panose="020B0604030504040204" pitchFamily="34" charset="0"/>
              </a:rPr>
              <a:t>Raamcontracten</a:t>
            </a:r>
            <a:endParaRPr lang="nl-NL" sz="1050" dirty="0">
              <a:latin typeface="Verdana" panose="020B0604030504040204" pitchFamily="34" charset="0"/>
              <a:ea typeface="Verdana" panose="020B0604030504040204" pitchFamily="34" charset="0"/>
            </a:endParaRPr>
          </a:p>
          <a:p>
            <a:pPr marL="171450" indent="-171450">
              <a:buFontTx/>
              <a:buChar char="-"/>
            </a:pPr>
            <a:r>
              <a:rPr lang="nl-NL" sz="1050" dirty="0" smtClean="0">
                <a:latin typeface="Verdana" panose="020B0604030504040204" pitchFamily="34" charset="0"/>
                <a:ea typeface="Verdana" panose="020B0604030504040204" pitchFamily="34" charset="0"/>
              </a:rPr>
              <a:t>BOC-NZK</a:t>
            </a:r>
          </a:p>
          <a:p>
            <a:pPr marL="171450" indent="-171450">
              <a:buFontTx/>
              <a:buChar char="-"/>
            </a:pPr>
            <a:r>
              <a:rPr lang="nl-NL" sz="1050" dirty="0" smtClean="0">
                <a:latin typeface="Verdana" panose="020B0604030504040204" pitchFamily="34" charset="0"/>
                <a:ea typeface="Verdana" panose="020B0604030504040204" pitchFamily="34" charset="0"/>
              </a:rPr>
              <a:t>of elders uitbesteden.</a:t>
            </a:r>
            <a:endParaRPr lang="nl-NL" sz="1050" dirty="0">
              <a:latin typeface="Verdana" panose="020B0604030504040204" pitchFamily="34" charset="0"/>
              <a:ea typeface="Verdana" panose="020B0604030504040204" pitchFamily="34" charset="0"/>
            </a:endParaRPr>
          </a:p>
        </p:txBody>
      </p:sp>
      <p:cxnSp>
        <p:nvCxnSpPr>
          <p:cNvPr id="62" name="Rechte verbindingslijn 61"/>
          <p:cNvCxnSpPr/>
          <p:nvPr/>
        </p:nvCxnSpPr>
        <p:spPr bwMode="auto">
          <a:xfrm flipH="1">
            <a:off x="3527655" y="3706534"/>
            <a:ext cx="21062" cy="2238281"/>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4" name="Tekstvak 63"/>
          <p:cNvSpPr txBox="1"/>
          <p:nvPr/>
        </p:nvSpPr>
        <p:spPr>
          <a:xfrm>
            <a:off x="1024245" y="6584860"/>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65" name="Tekstvak 64"/>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
        <p:nvSpPr>
          <p:cNvPr id="3" name="Rechteraccolade 2"/>
          <p:cNvSpPr/>
          <p:nvPr/>
        </p:nvSpPr>
        <p:spPr bwMode="auto">
          <a:xfrm>
            <a:off x="5602514" y="5002306"/>
            <a:ext cx="155563" cy="599029"/>
          </a:xfrm>
          <a:prstGeom prst="rightBrac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smtClean="0">
              <a:ln>
                <a:noFill/>
              </a:ln>
              <a:solidFill>
                <a:schemeClr val="tx1"/>
              </a:solidFill>
              <a:effectLst/>
              <a:latin typeface="Verdana" pitchFamily="34" charset="0"/>
            </a:endParaRPr>
          </a:p>
        </p:txBody>
      </p:sp>
      <p:sp>
        <p:nvSpPr>
          <p:cNvPr id="4" name="Rechteraccolade 3"/>
          <p:cNvSpPr/>
          <p:nvPr/>
        </p:nvSpPr>
        <p:spPr bwMode="auto">
          <a:xfrm>
            <a:off x="5400514" y="5163320"/>
            <a:ext cx="305477" cy="542804"/>
          </a:xfrm>
          <a:prstGeom prst="rightBrace">
            <a:avLst>
              <a:gd name="adj1" fmla="val 31537"/>
              <a:gd name="adj2" fmla="val 50000"/>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dirty="0" smtClean="0">
              <a:ln>
                <a:noFill/>
              </a:ln>
              <a:solidFill>
                <a:schemeClr val="tx1"/>
              </a:solidFill>
              <a:effectLst/>
              <a:latin typeface="Verdana" pitchFamily="34" charset="0"/>
            </a:endParaRPr>
          </a:p>
        </p:txBody>
      </p:sp>
      <p:sp>
        <p:nvSpPr>
          <p:cNvPr id="6" name="Tekstvak 5"/>
          <p:cNvSpPr txBox="1"/>
          <p:nvPr/>
        </p:nvSpPr>
        <p:spPr>
          <a:xfrm>
            <a:off x="5763185" y="5233575"/>
            <a:ext cx="425450" cy="338554"/>
          </a:xfrm>
          <a:prstGeom prst="rect">
            <a:avLst/>
          </a:prstGeom>
          <a:noFill/>
        </p:spPr>
        <p:txBody>
          <a:bodyPr wrap="square" rtlCol="0">
            <a:spAutoFit/>
          </a:bodyPr>
          <a:lstStyle/>
          <a:p>
            <a:r>
              <a:rPr lang="nl-NL" sz="800" dirty="0" smtClean="0">
                <a:latin typeface="Verdana" panose="020B0604030504040204" pitchFamily="34" charset="0"/>
                <a:ea typeface="Verdana" panose="020B0604030504040204" pitchFamily="34" charset="0"/>
                <a:cs typeface="Verdana" panose="020B0604030504040204" pitchFamily="34" charset="0"/>
              </a:rPr>
              <a:t>18 pag.</a:t>
            </a:r>
            <a:endParaRPr lang="nl-NL" sz="12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89689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p:cNvSpPr txBox="1">
            <a:spLocks/>
          </p:cNvSpPr>
          <p:nvPr/>
        </p:nvSpPr>
        <p:spPr bwMode="auto">
          <a:xfrm>
            <a:off x="308466" y="148112"/>
            <a:ext cx="1157873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b="1" kern="0" dirty="0" smtClean="0"/>
              <a:t>Trechteringsdocument                  Aanmelding en Selectie </a:t>
            </a:r>
            <a:r>
              <a:rPr lang="nl-NL" b="1" kern="0" dirty="0" smtClean="0">
                <a:solidFill>
                  <a:schemeClr val="tx1"/>
                </a:solidFill>
              </a:rPr>
              <a:t>samenwerken Regio-PPO-ON</a:t>
            </a:r>
            <a:endParaRPr lang="nl-NL" b="1" kern="0" dirty="0">
              <a:solidFill>
                <a:schemeClr val="tx1"/>
              </a:solidFill>
            </a:endParaRPr>
          </a:p>
        </p:txBody>
      </p:sp>
      <p:graphicFrame>
        <p:nvGraphicFramePr>
          <p:cNvPr id="4" name="Tabel 3"/>
          <p:cNvGraphicFramePr>
            <a:graphicFrameLocks noGrp="1"/>
          </p:cNvGraphicFramePr>
          <p:nvPr>
            <p:extLst>
              <p:ext uri="{D42A27DB-BD31-4B8C-83A1-F6EECF244321}">
                <p14:modId xmlns:p14="http://schemas.microsoft.com/office/powerpoint/2010/main" val="389956213"/>
              </p:ext>
            </p:extLst>
          </p:nvPr>
        </p:nvGraphicFramePr>
        <p:xfrm>
          <a:off x="809297" y="1219201"/>
          <a:ext cx="10825655" cy="5081186"/>
        </p:xfrm>
        <a:graphic>
          <a:graphicData uri="http://schemas.openxmlformats.org/drawingml/2006/table">
            <a:tbl>
              <a:tblPr firstRow="1" firstCol="1" bandRow="1">
                <a:tableStyleId>{5C22544A-7EE6-4342-B048-85BDC9FD1C3A}</a:tableStyleId>
              </a:tblPr>
              <a:tblGrid>
                <a:gridCol w="4402185">
                  <a:extLst>
                    <a:ext uri="{9D8B030D-6E8A-4147-A177-3AD203B41FA5}">
                      <a16:colId xmlns:a16="http://schemas.microsoft.com/office/drawing/2014/main" val="857386949"/>
                    </a:ext>
                  </a:extLst>
                </a:gridCol>
                <a:gridCol w="6423470">
                  <a:extLst>
                    <a:ext uri="{9D8B030D-6E8A-4147-A177-3AD203B41FA5}">
                      <a16:colId xmlns:a16="http://schemas.microsoft.com/office/drawing/2014/main" val="2375823387"/>
                    </a:ext>
                  </a:extLst>
                </a:gridCol>
              </a:tblGrid>
              <a:tr h="892823">
                <a:tc>
                  <a:txBody>
                    <a:bodyPr/>
                    <a:lstStyle/>
                    <a:p>
                      <a:pPr>
                        <a:lnSpc>
                          <a:spcPts val="1600"/>
                        </a:lnSpc>
                        <a:spcAft>
                          <a:spcPts val="0"/>
                        </a:spcAft>
                        <a:tabLst>
                          <a:tab pos="144145" algn="l"/>
                          <a:tab pos="288290" algn="l"/>
                          <a:tab pos="431800" algn="l"/>
                        </a:tabLst>
                      </a:pPr>
                      <a:r>
                        <a:rPr lang="nl-NL" sz="1400" b="1" dirty="0" smtClean="0">
                          <a:solidFill>
                            <a:schemeClr val="tx1"/>
                          </a:solidFill>
                          <a:effectLst/>
                          <a:latin typeface="Verdana" panose="020B0604030504040204" pitchFamily="34" charset="0"/>
                          <a:ea typeface="Verdana" panose="020B0604030504040204" pitchFamily="34" charset="0"/>
                        </a:rPr>
                        <a:t>Doelstelling</a:t>
                      </a:r>
                      <a:endParaRPr lang="nl-NL" sz="1400" b="1" dirty="0">
                        <a:solidFill>
                          <a:schemeClr val="tx1"/>
                        </a:solidFill>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nSpc>
                          <a:spcPts val="1600"/>
                        </a:lnSpc>
                        <a:spcAft>
                          <a:spcPts val="0"/>
                        </a:spcAft>
                        <a:tabLst>
                          <a:tab pos="144145" algn="l"/>
                          <a:tab pos="288290" algn="l"/>
                          <a:tab pos="431800" algn="l"/>
                        </a:tabLst>
                      </a:pPr>
                      <a:r>
                        <a:rPr lang="nl-NL" sz="1400" b="1" dirty="0">
                          <a:solidFill>
                            <a:schemeClr val="tx1"/>
                          </a:solidFill>
                          <a:effectLst/>
                          <a:latin typeface="Verdana" panose="020B0604030504040204" pitchFamily="34" charset="0"/>
                          <a:ea typeface="Verdana" panose="020B0604030504040204" pitchFamily="34" charset="0"/>
                        </a:rPr>
                        <a:t>Aandachtspunten</a:t>
                      </a:r>
                      <a:r>
                        <a:rPr lang="nl-NL" sz="1400" b="1" dirty="0" smtClean="0">
                          <a:solidFill>
                            <a:schemeClr val="tx1"/>
                          </a:solidFill>
                          <a:effectLst/>
                          <a:latin typeface="Verdana" panose="020B0604030504040204" pitchFamily="34" charset="0"/>
                          <a:ea typeface="Verdana" panose="020B0604030504040204" pitchFamily="34" charset="0"/>
                        </a:rPr>
                        <a:t>:</a:t>
                      </a:r>
                      <a:endParaRPr lang="nl-NL" sz="1400" b="1" dirty="0">
                        <a:solidFill>
                          <a:schemeClr val="tx1"/>
                        </a:solidFill>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988410852"/>
                  </a:ext>
                </a:extLst>
              </a:tr>
              <a:tr h="2901410">
                <a:tc>
                  <a:txBody>
                    <a:bodyPr/>
                    <a:lstStyle/>
                    <a:p>
                      <a:pPr marL="0" algn="l" defTabSz="914400" rtl="0" eaLnBrk="1" latinLnBrk="0" hangingPunct="1">
                        <a:lnSpc>
                          <a:spcPts val="2000"/>
                        </a:lnSpc>
                        <a:spcAft>
                          <a:spcPts val="0"/>
                        </a:spcAft>
                        <a:tabLst>
                          <a:tab pos="144145" algn="l"/>
                          <a:tab pos="288290" algn="l"/>
                          <a:tab pos="431800" algn="l"/>
                        </a:tabLst>
                      </a:pPr>
                      <a:r>
                        <a:rPr lang="nl-NL" sz="1600" b="0" kern="1200" dirty="0">
                          <a:solidFill>
                            <a:schemeClr val="tx1"/>
                          </a:solidFill>
                          <a:effectLst/>
                          <a:latin typeface="Verdana" panose="020B0604030504040204" pitchFamily="34" charset="0"/>
                          <a:ea typeface="Verdana" panose="020B0604030504040204" pitchFamily="34" charset="0"/>
                          <a:cs typeface="+mn-cs"/>
                        </a:rPr>
                        <a:t>De visie op samenwerken Regio-PPO-ON die leidt tot synergie </a:t>
                      </a:r>
                      <a:endParaRPr lang="nl-NL" sz="1600" b="0" kern="1200" dirty="0" smtClean="0">
                        <a:solidFill>
                          <a:schemeClr val="tx1"/>
                        </a:solidFill>
                        <a:effectLst/>
                        <a:latin typeface="Verdana" panose="020B0604030504040204" pitchFamily="34" charset="0"/>
                        <a:ea typeface="Verdana" panose="020B0604030504040204" pitchFamily="34" charset="0"/>
                        <a:cs typeface="+mn-cs"/>
                      </a:endParaRPr>
                    </a:p>
                    <a:p>
                      <a:pPr marL="0" algn="l" defTabSz="914400" rtl="0" eaLnBrk="1" latinLnBrk="0" hangingPunct="1">
                        <a:lnSpc>
                          <a:spcPts val="2000"/>
                        </a:lnSpc>
                        <a:spcAft>
                          <a:spcPts val="0"/>
                        </a:spcAft>
                        <a:tabLst>
                          <a:tab pos="144145" algn="l"/>
                          <a:tab pos="288290" algn="l"/>
                          <a:tab pos="431800" algn="l"/>
                        </a:tabLst>
                      </a:pPr>
                      <a:r>
                        <a:rPr lang="nl-NL" sz="1600" b="0" kern="1200" dirty="0" smtClean="0">
                          <a:solidFill>
                            <a:schemeClr val="tx1"/>
                          </a:solidFill>
                          <a:effectLst/>
                          <a:latin typeface="Verdana" panose="020B0604030504040204" pitchFamily="34" charset="0"/>
                          <a:ea typeface="Verdana" panose="020B0604030504040204" pitchFamily="34" charset="0"/>
                          <a:cs typeface="+mn-cs"/>
                        </a:rPr>
                        <a:t>en die effectief </a:t>
                      </a:r>
                      <a:r>
                        <a:rPr lang="nl-NL" sz="1600" b="0" kern="1200" dirty="0">
                          <a:solidFill>
                            <a:schemeClr val="tx1"/>
                          </a:solidFill>
                          <a:effectLst/>
                          <a:latin typeface="Verdana" panose="020B0604030504040204" pitchFamily="34" charset="0"/>
                          <a:ea typeface="Verdana" panose="020B0604030504040204" pitchFamily="34" charset="0"/>
                          <a:cs typeface="+mn-cs"/>
                        </a:rPr>
                        <a:t>en efficiënt </a:t>
                      </a:r>
                      <a:r>
                        <a:rPr lang="nl-NL" sz="1600" b="0" kern="1200" dirty="0" smtClean="0">
                          <a:solidFill>
                            <a:schemeClr val="tx1"/>
                          </a:solidFill>
                          <a:effectLst/>
                          <a:latin typeface="Verdana" panose="020B0604030504040204" pitchFamily="34" charset="0"/>
                          <a:ea typeface="Verdana" panose="020B0604030504040204" pitchFamily="34" charset="0"/>
                          <a:cs typeface="+mn-cs"/>
                        </a:rPr>
                        <a:t>bijdraagt aan het </a:t>
                      </a:r>
                      <a:r>
                        <a:rPr lang="nl-NL" sz="1600" b="0" kern="1200" dirty="0">
                          <a:solidFill>
                            <a:schemeClr val="tx1"/>
                          </a:solidFill>
                          <a:effectLst/>
                          <a:latin typeface="Verdana" panose="020B0604030504040204" pitchFamily="34" charset="0"/>
                          <a:ea typeface="Verdana" panose="020B0604030504040204" pitchFamily="34" charset="0"/>
                          <a:cs typeface="+mn-cs"/>
                        </a:rPr>
                        <a:t>behalen van de projectdoelstellingen en projectambities.</a:t>
                      </a:r>
                    </a:p>
                    <a:p>
                      <a:pPr marL="0" algn="l" defTabSz="914400" rtl="0" eaLnBrk="1" latinLnBrk="0" hangingPunct="1">
                        <a:lnSpc>
                          <a:spcPts val="1600"/>
                        </a:lnSpc>
                        <a:spcAft>
                          <a:spcPts val="0"/>
                        </a:spcAft>
                        <a:tabLst>
                          <a:tab pos="144145" algn="l"/>
                          <a:tab pos="288290" algn="l"/>
                          <a:tab pos="431800" algn="l"/>
                        </a:tabLst>
                      </a:pPr>
                      <a:r>
                        <a:rPr lang="nl-NL" sz="1600" b="0" kern="1200" dirty="0">
                          <a:solidFill>
                            <a:schemeClr val="tx1"/>
                          </a:solidFill>
                          <a:effectLst/>
                          <a:latin typeface="Verdana" panose="020B0604030504040204" pitchFamily="34" charset="0"/>
                          <a:ea typeface="Verdana" panose="020B0604030504040204" pitchFamily="34" charset="0"/>
                          <a:cs typeface="+mn-cs"/>
                        </a:rPr>
                        <a:t> </a:t>
                      </a:r>
                    </a:p>
                    <a:p>
                      <a:pPr marL="0" algn="l" defTabSz="914400" rtl="0" eaLnBrk="1" latinLnBrk="0" hangingPunct="1">
                        <a:lnSpc>
                          <a:spcPts val="2000"/>
                        </a:lnSpc>
                        <a:spcAft>
                          <a:spcPts val="0"/>
                        </a:spcAft>
                        <a:tabLst>
                          <a:tab pos="144145" algn="l"/>
                          <a:tab pos="288290" algn="l"/>
                          <a:tab pos="431800" algn="l"/>
                        </a:tabLst>
                      </a:pPr>
                      <a:r>
                        <a:rPr lang="nl-NL" sz="1600" b="0" kern="1200" dirty="0">
                          <a:solidFill>
                            <a:schemeClr val="tx1"/>
                          </a:solidFill>
                          <a:effectLst/>
                          <a:latin typeface="Verdana" panose="020B0604030504040204" pitchFamily="34" charset="0"/>
                          <a:ea typeface="Verdana" panose="020B0604030504040204" pitchFamily="34" charset="0"/>
                          <a:cs typeface="+mn-cs"/>
                        </a:rPr>
                        <a:t>Het voorkomen of minimaliseren van de bedreigingen op het halen van de projectdoelstellingen en projectambities.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nSpc>
                          <a:spcPts val="2000"/>
                        </a:lnSpc>
                        <a:spcBef>
                          <a:spcPts val="600"/>
                        </a:spcBef>
                        <a:spcAft>
                          <a:spcPts val="600"/>
                        </a:spcAft>
                        <a:buFont typeface="Symbol" panose="05050102010706020507" pitchFamily="18" charset="2"/>
                        <a:buChar char=""/>
                        <a:tabLst>
                          <a:tab pos="144145" algn="l"/>
                          <a:tab pos="288290" algn="l"/>
                          <a:tab pos="431800" algn="l"/>
                          <a:tab pos="449580" algn="l"/>
                        </a:tabLst>
                      </a:pPr>
                      <a:r>
                        <a:rPr lang="nl-NL" sz="1600" dirty="0">
                          <a:effectLst/>
                          <a:latin typeface="Verdana" panose="020B0604030504040204" pitchFamily="34" charset="0"/>
                          <a:ea typeface="Verdana" panose="020B0604030504040204" pitchFamily="34" charset="0"/>
                        </a:rPr>
                        <a:t>Hoe de wijze van samenwerken is ingericht voor fase I en II en aansluit op de samenwerking binnen RWS;</a:t>
                      </a:r>
                    </a:p>
                    <a:p>
                      <a:pPr marL="342900" lvl="0" indent="-342900">
                        <a:lnSpc>
                          <a:spcPts val="2000"/>
                        </a:lnSpc>
                        <a:spcBef>
                          <a:spcPts val="600"/>
                        </a:spcBef>
                        <a:spcAft>
                          <a:spcPts val="600"/>
                        </a:spcAft>
                        <a:buFont typeface="Symbol" panose="05050102010706020507" pitchFamily="18" charset="2"/>
                        <a:buChar char=""/>
                        <a:tabLst>
                          <a:tab pos="144145" algn="l"/>
                          <a:tab pos="288290" algn="l"/>
                          <a:tab pos="431800" algn="l"/>
                          <a:tab pos="449580" algn="l"/>
                        </a:tabLst>
                      </a:pPr>
                      <a:r>
                        <a:rPr lang="nl-NL" sz="1600" dirty="0">
                          <a:effectLst/>
                          <a:latin typeface="Verdana" panose="020B0604030504040204" pitchFamily="34" charset="0"/>
                          <a:ea typeface="Verdana" panose="020B0604030504040204" pitchFamily="34" charset="0"/>
                        </a:rPr>
                        <a:t>Een deskundig, inspirerend, proactief, innovatief en complementair team met synergie, goede verhoudingen en werkplezier gedurende de gehele contractduur;</a:t>
                      </a:r>
                    </a:p>
                    <a:p>
                      <a:pPr marL="0" lvl="0" indent="0">
                        <a:lnSpc>
                          <a:spcPts val="2000"/>
                        </a:lnSpc>
                        <a:spcBef>
                          <a:spcPts val="600"/>
                        </a:spcBef>
                        <a:spcAft>
                          <a:spcPts val="600"/>
                        </a:spcAft>
                        <a:buFont typeface="Symbol" panose="05050102010706020507" pitchFamily="18" charset="2"/>
                        <a:buNone/>
                        <a:tabLst>
                          <a:tab pos="144145" algn="l"/>
                          <a:tab pos="288290" algn="l"/>
                          <a:tab pos="431800" algn="l"/>
                          <a:tab pos="449580" algn="l"/>
                        </a:tabLst>
                      </a:pPr>
                      <a:r>
                        <a:rPr lang="nl-NL" sz="1600" dirty="0" smtClean="0">
                          <a:effectLst/>
                          <a:latin typeface="Verdana" panose="020B0604030504040204" pitchFamily="34" charset="0"/>
                          <a:ea typeface="Verdana" panose="020B0604030504040204" pitchFamily="34" charset="0"/>
                        </a:rPr>
                        <a:t>Randvoorwaarde: Investering </a:t>
                      </a:r>
                      <a:r>
                        <a:rPr lang="nl-NL" sz="1600" dirty="0">
                          <a:effectLst/>
                          <a:latin typeface="Verdana" panose="020B0604030504040204" pitchFamily="34" charset="0"/>
                          <a:ea typeface="Verdana" panose="020B0604030504040204" pitchFamily="34" charset="0"/>
                        </a:rPr>
                        <a:t>samenwerking per </a:t>
                      </a:r>
                      <a:r>
                        <a:rPr lang="nl-NL" sz="1600" dirty="0" smtClean="0">
                          <a:effectLst/>
                          <a:latin typeface="Verdana" panose="020B0604030504040204" pitchFamily="34" charset="0"/>
                          <a:ea typeface="Verdana" panose="020B0604030504040204" pitchFamily="34" charset="0"/>
                        </a:rPr>
                        <a:t/>
                      </a:r>
                      <a:br>
                        <a:rPr lang="nl-NL" sz="1600" dirty="0" smtClean="0">
                          <a:effectLst/>
                          <a:latin typeface="Verdana" panose="020B0604030504040204" pitchFamily="34" charset="0"/>
                          <a:ea typeface="Verdana" panose="020B0604030504040204" pitchFamily="34" charset="0"/>
                        </a:rPr>
                      </a:br>
                      <a:r>
                        <a:rPr lang="nl-NL" sz="1600" dirty="0" smtClean="0">
                          <a:effectLst/>
                          <a:latin typeface="Verdana" panose="020B0604030504040204" pitchFamily="34" charset="0"/>
                          <a:ea typeface="Verdana" panose="020B0604030504040204" pitchFamily="34" charset="0"/>
                        </a:rPr>
                        <a:t>                          contractjaar max </a:t>
                      </a:r>
                      <a:r>
                        <a:rPr lang="nl-NL" sz="1600" dirty="0">
                          <a:effectLst/>
                          <a:latin typeface="Verdana" panose="020B0604030504040204" pitchFamily="34" charset="0"/>
                          <a:ea typeface="Verdana" panose="020B0604030504040204" pitchFamily="34" charset="0"/>
                        </a:rPr>
                        <a:t>0,2 mln. excl. Btw</a:t>
                      </a:r>
                      <a:r>
                        <a:rPr lang="nl-NL" sz="1600" dirty="0" smtClean="0">
                          <a:effectLst/>
                          <a:latin typeface="Verdana" panose="020B0604030504040204" pitchFamily="34" charset="0"/>
                          <a:ea typeface="Verdana" panose="020B0604030504040204" pitchFamily="34" charset="0"/>
                        </a:rPr>
                        <a:t>.</a:t>
                      </a:r>
                      <a:endParaRPr lang="nl-NL"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937116"/>
                  </a:ext>
                </a:extLst>
              </a:tr>
              <a:tr h="1286953">
                <a:tc>
                  <a:txBody>
                    <a:bodyPr/>
                    <a:lstStyle/>
                    <a:p>
                      <a:pPr>
                        <a:lnSpc>
                          <a:spcPts val="2000"/>
                        </a:lnSpc>
                        <a:spcAft>
                          <a:spcPts val="0"/>
                        </a:spcAft>
                        <a:tabLst>
                          <a:tab pos="144145" algn="l"/>
                          <a:tab pos="288290" algn="l"/>
                          <a:tab pos="431800" algn="l"/>
                        </a:tabLst>
                      </a:pPr>
                      <a:r>
                        <a:rPr lang="nl-NL" sz="1600" b="0" dirty="0">
                          <a:solidFill>
                            <a:schemeClr val="tx1"/>
                          </a:solidFill>
                          <a:effectLst/>
                          <a:latin typeface="Verdana" panose="020B0604030504040204" pitchFamily="34" charset="0"/>
                          <a:ea typeface="Verdana" panose="020B0604030504040204" pitchFamily="34" charset="0"/>
                        </a:rPr>
                        <a:t>De Opdrachtnemer heeft de potentie om deze opdracht naar tevredenheid uit te voeren.</a:t>
                      </a:r>
                      <a:endParaRPr lang="nl-NL" sz="1600" b="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342900" lvl="0" indent="-342900" algn="l" defTabSz="914400" rtl="0" eaLnBrk="1" latinLnBrk="0" hangingPunct="1">
                        <a:lnSpc>
                          <a:spcPts val="2000"/>
                        </a:lnSpc>
                        <a:spcBef>
                          <a:spcPts val="600"/>
                        </a:spcBef>
                        <a:spcAft>
                          <a:spcPts val="600"/>
                        </a:spcAft>
                        <a:buFont typeface="Symbol" panose="05050102010706020507" pitchFamily="18" charset="2"/>
                        <a:buChar char=""/>
                        <a:tabLst>
                          <a:tab pos="144145" algn="l"/>
                          <a:tab pos="288290" algn="l"/>
                          <a:tab pos="431800" algn="l"/>
                          <a:tab pos="449580" algn="l"/>
                        </a:tabLst>
                      </a:pPr>
                      <a:r>
                        <a:rPr lang="nl-NL" sz="1600" kern="1200" dirty="0" smtClean="0">
                          <a:solidFill>
                            <a:schemeClr val="dk1"/>
                          </a:solidFill>
                          <a:effectLst/>
                          <a:latin typeface="Verdana" panose="020B0604030504040204" pitchFamily="34" charset="0"/>
                          <a:ea typeface="Verdana" panose="020B0604030504040204" pitchFamily="34" charset="0"/>
                          <a:cs typeface="+mn-cs"/>
                        </a:rPr>
                        <a:t>In welke mate is de eigen organisatie in staat om de aangeboden visie te realiseren. </a:t>
                      </a:r>
                    </a:p>
                    <a:p>
                      <a:pPr marL="342900" lvl="0" indent="-342900" algn="l" defTabSz="914400" rtl="0" eaLnBrk="1" latinLnBrk="0" hangingPunct="1">
                        <a:lnSpc>
                          <a:spcPts val="2000"/>
                        </a:lnSpc>
                        <a:spcBef>
                          <a:spcPts val="600"/>
                        </a:spcBef>
                        <a:spcAft>
                          <a:spcPts val="600"/>
                        </a:spcAft>
                        <a:buFont typeface="Symbol" panose="05050102010706020507" pitchFamily="18" charset="2"/>
                        <a:buChar char=""/>
                        <a:tabLst>
                          <a:tab pos="144145" algn="l"/>
                          <a:tab pos="288290" algn="l"/>
                          <a:tab pos="431800" algn="l"/>
                          <a:tab pos="449580" algn="l"/>
                        </a:tabLst>
                      </a:pPr>
                      <a:r>
                        <a:rPr lang="nl-NL" sz="1600" kern="1200" dirty="0" smtClean="0">
                          <a:solidFill>
                            <a:schemeClr val="dk1"/>
                          </a:solidFill>
                          <a:effectLst/>
                          <a:latin typeface="Verdana" panose="020B0604030504040204" pitchFamily="34" charset="0"/>
                          <a:ea typeface="Verdana" panose="020B0604030504040204" pitchFamily="34" charset="0"/>
                          <a:cs typeface="+mn-cs"/>
                        </a:rPr>
                        <a:t>Hoe kan het nog ontbrekende deel binnen de organisatie om de visie te realiseren vorm gegeven worden. </a:t>
                      </a:r>
                      <a:endParaRPr lang="nl-NL" sz="1600" kern="1200" dirty="0">
                        <a:solidFill>
                          <a:schemeClr val="dk1"/>
                        </a:solidFill>
                        <a:effectLst/>
                        <a:latin typeface="Verdana" panose="020B0604030504040204" pitchFamily="34" charset="0"/>
                        <a:ea typeface="Verdana" panose="020B0604030504040204" pitchFamily="34" charset="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26804454"/>
                  </a:ext>
                </a:extLst>
              </a:tr>
            </a:tbl>
          </a:graphicData>
        </a:graphic>
      </p:graphicFrame>
      <p:sp>
        <p:nvSpPr>
          <p:cNvPr id="7" name="Tekstvak 6"/>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8" name="Tekstvak 7"/>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27617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p:cNvSpPr txBox="1">
            <a:spLocks/>
          </p:cNvSpPr>
          <p:nvPr/>
        </p:nvSpPr>
        <p:spPr bwMode="auto">
          <a:xfrm>
            <a:off x="84083" y="148112"/>
            <a:ext cx="1189800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b="1" kern="0" dirty="0"/>
              <a:t>Trechteringsdocument </a:t>
            </a:r>
            <a:r>
              <a:rPr lang="nl-NL" b="1" kern="0" dirty="0" smtClean="0"/>
              <a:t>                     Aanmelding </a:t>
            </a:r>
            <a:r>
              <a:rPr lang="nl-NL" b="1" kern="0" dirty="0"/>
              <a:t>en Selectie </a:t>
            </a:r>
            <a:endParaRPr lang="nl-NL" b="1" kern="0" dirty="0" smtClean="0"/>
          </a:p>
          <a:p>
            <a:r>
              <a:rPr lang="nl-NL" sz="2400" b="1" kern="0" dirty="0" smtClean="0">
                <a:solidFill>
                  <a:schemeClr val="tx1"/>
                </a:solidFill>
              </a:rPr>
              <a:t>Ontwikkeling assetmanagement</a:t>
            </a:r>
            <a:endParaRPr lang="nl-NL" sz="2400" b="1" kern="0" dirty="0">
              <a:solidFill>
                <a:schemeClr val="tx1"/>
              </a:solidFill>
            </a:endParaRPr>
          </a:p>
        </p:txBody>
      </p:sp>
      <p:graphicFrame>
        <p:nvGraphicFramePr>
          <p:cNvPr id="4" name="Tabel 3"/>
          <p:cNvGraphicFramePr>
            <a:graphicFrameLocks noGrp="1"/>
          </p:cNvGraphicFramePr>
          <p:nvPr>
            <p:extLst>
              <p:ext uri="{D42A27DB-BD31-4B8C-83A1-F6EECF244321}">
                <p14:modId xmlns:p14="http://schemas.microsoft.com/office/powerpoint/2010/main" val="1512798844"/>
              </p:ext>
            </p:extLst>
          </p:nvPr>
        </p:nvGraphicFramePr>
        <p:xfrm>
          <a:off x="825782" y="1097944"/>
          <a:ext cx="11048143" cy="5368685"/>
        </p:xfrm>
        <a:graphic>
          <a:graphicData uri="http://schemas.openxmlformats.org/drawingml/2006/table">
            <a:tbl>
              <a:tblPr firstRow="1" firstCol="1" bandRow="1">
                <a:tableStyleId>{5C22544A-7EE6-4342-B048-85BDC9FD1C3A}</a:tableStyleId>
              </a:tblPr>
              <a:tblGrid>
                <a:gridCol w="4419258">
                  <a:extLst>
                    <a:ext uri="{9D8B030D-6E8A-4147-A177-3AD203B41FA5}">
                      <a16:colId xmlns:a16="http://schemas.microsoft.com/office/drawing/2014/main" val="857386949"/>
                    </a:ext>
                  </a:extLst>
                </a:gridCol>
                <a:gridCol w="6628885">
                  <a:extLst>
                    <a:ext uri="{9D8B030D-6E8A-4147-A177-3AD203B41FA5}">
                      <a16:colId xmlns:a16="http://schemas.microsoft.com/office/drawing/2014/main" val="2375823387"/>
                    </a:ext>
                  </a:extLst>
                </a:gridCol>
              </a:tblGrid>
              <a:tr h="640091">
                <a:tc>
                  <a:txBody>
                    <a:bodyPr/>
                    <a:lstStyle/>
                    <a:p>
                      <a:pPr>
                        <a:lnSpc>
                          <a:spcPts val="1600"/>
                        </a:lnSpc>
                        <a:spcAft>
                          <a:spcPts val="0"/>
                        </a:spcAft>
                        <a:tabLst>
                          <a:tab pos="144145" algn="l"/>
                          <a:tab pos="288290" algn="l"/>
                          <a:tab pos="431800" algn="l"/>
                        </a:tabLst>
                      </a:pPr>
                      <a:r>
                        <a:rPr lang="nl-NL" sz="1400" b="1" dirty="0" smtClean="0">
                          <a:solidFill>
                            <a:schemeClr val="tx1"/>
                          </a:solidFill>
                          <a:effectLst/>
                          <a:latin typeface="Verdana" panose="020B0604030504040204" pitchFamily="34" charset="0"/>
                          <a:ea typeface="Verdana" panose="020B0604030504040204" pitchFamily="34" charset="0"/>
                        </a:rPr>
                        <a:t>Doelstelling</a:t>
                      </a:r>
                      <a:endParaRPr lang="nl-NL" sz="1400" b="1" dirty="0">
                        <a:solidFill>
                          <a:schemeClr val="tx1"/>
                        </a:solidFill>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nSpc>
                          <a:spcPts val="1600"/>
                        </a:lnSpc>
                        <a:spcAft>
                          <a:spcPts val="0"/>
                        </a:spcAft>
                        <a:tabLst>
                          <a:tab pos="144145" algn="l"/>
                          <a:tab pos="288290" algn="l"/>
                          <a:tab pos="431800" algn="l"/>
                        </a:tabLst>
                      </a:pPr>
                      <a:r>
                        <a:rPr lang="nl-NL" sz="1400" b="1" dirty="0">
                          <a:solidFill>
                            <a:schemeClr val="tx1"/>
                          </a:solidFill>
                          <a:effectLst/>
                          <a:latin typeface="Verdana" panose="020B0604030504040204" pitchFamily="34" charset="0"/>
                          <a:ea typeface="Verdana" panose="020B0604030504040204" pitchFamily="34" charset="0"/>
                        </a:rPr>
                        <a:t>Aandachtspunten: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988410852"/>
                  </a:ext>
                </a:extLst>
              </a:tr>
              <a:tr h="3586800">
                <a:tc>
                  <a:txBody>
                    <a:bodyPr/>
                    <a:lstStyle/>
                    <a:p>
                      <a:pPr marL="0" algn="l" defTabSz="914400" rtl="0" eaLnBrk="1" latinLnBrk="0" hangingPunct="1">
                        <a:lnSpc>
                          <a:spcPts val="2000"/>
                        </a:lnSpc>
                        <a:spcAft>
                          <a:spcPts val="0"/>
                        </a:spcAft>
                        <a:tabLst>
                          <a:tab pos="144145" algn="l"/>
                          <a:tab pos="288290" algn="l"/>
                          <a:tab pos="431800" algn="l"/>
                        </a:tabLst>
                      </a:pPr>
                      <a:r>
                        <a:rPr lang="nl-NL" sz="1400" b="0" kern="1200" dirty="0" smtClean="0">
                          <a:solidFill>
                            <a:schemeClr val="tx1"/>
                          </a:solidFill>
                          <a:effectLst/>
                          <a:latin typeface="Verdana" panose="020B0604030504040204" pitchFamily="34" charset="0"/>
                          <a:ea typeface="Verdana" panose="020B0604030504040204" pitchFamily="34" charset="0"/>
                          <a:cs typeface="+mn-cs"/>
                        </a:rPr>
                        <a:t>De visie op ontwikkeling assetmanagement die leidt tot een effectieve en efficiënte bijdrage aan het behalen van de projectdoelstellingen en </a:t>
                      </a:r>
                      <a:r>
                        <a:rPr lang="nl-NL" sz="1400" b="0" kern="1200" smtClean="0">
                          <a:solidFill>
                            <a:schemeClr val="tx1"/>
                          </a:solidFill>
                          <a:effectLst/>
                          <a:latin typeface="Verdana" panose="020B0604030504040204" pitchFamily="34" charset="0"/>
                          <a:ea typeface="Verdana" panose="020B0604030504040204" pitchFamily="34" charset="0"/>
                          <a:cs typeface="+mn-cs"/>
                        </a:rPr>
                        <a:t>projectambities.</a:t>
                      </a:r>
                      <a:endParaRPr lang="nl-NL" sz="1400" b="0" kern="1200" dirty="0" smtClean="0">
                        <a:solidFill>
                          <a:schemeClr val="tx1"/>
                        </a:solidFill>
                        <a:effectLst/>
                        <a:latin typeface="Verdana" panose="020B0604030504040204" pitchFamily="34" charset="0"/>
                        <a:ea typeface="Verdana" panose="020B0604030504040204" pitchFamily="34" charset="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nSpc>
                          <a:spcPts val="2000"/>
                        </a:lnSpc>
                        <a:spcBef>
                          <a:spcPts val="600"/>
                        </a:spcBef>
                        <a:spcAft>
                          <a:spcPts val="600"/>
                        </a:spcAft>
                        <a:buFont typeface="Symbol" panose="05050102010706020507" pitchFamily="18" charset="2"/>
                        <a:buChar char=""/>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De visie op de ontwikkeling assetmanagement die aansluit op de visie van RWS en hoe daarin de onderstaande onderdelen zijn ingericht: </a:t>
                      </a:r>
                    </a:p>
                    <a:p>
                      <a:pPr marL="742950" lvl="1" indent="-285750">
                        <a:lnSpc>
                          <a:spcPts val="2000"/>
                        </a:lnSpc>
                        <a:spcBef>
                          <a:spcPts val="600"/>
                        </a:spcBef>
                        <a:spcAft>
                          <a:spcPts val="600"/>
                        </a:spcAft>
                        <a:buFont typeface="Arial" panose="020B0604020202020204" pitchFamily="34" charset="0"/>
                        <a:buChar char="•"/>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Data &amp; IV (areaalgegevens) </a:t>
                      </a:r>
                    </a:p>
                    <a:p>
                      <a:pPr marL="742950" lvl="1" indent="-285750">
                        <a:lnSpc>
                          <a:spcPts val="2000"/>
                        </a:lnSpc>
                        <a:spcBef>
                          <a:spcPts val="600"/>
                        </a:spcBef>
                        <a:spcAft>
                          <a:spcPts val="600"/>
                        </a:spcAft>
                        <a:buFont typeface="Arial" panose="020B0604020202020204" pitchFamily="34" charset="0"/>
                        <a:buChar char="•"/>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Voorspelbaar onderhoud </a:t>
                      </a:r>
                    </a:p>
                    <a:p>
                      <a:pPr marL="742950" lvl="1" indent="-285750">
                        <a:lnSpc>
                          <a:spcPts val="2000"/>
                        </a:lnSpc>
                        <a:spcBef>
                          <a:spcPts val="600"/>
                        </a:spcBef>
                        <a:spcAft>
                          <a:spcPts val="600"/>
                        </a:spcAft>
                        <a:buFont typeface="Arial" panose="020B0604020202020204" pitchFamily="34" charset="0"/>
                        <a:buChar char="•"/>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Data gedreven sturing op basis van prestatie-risico-kosten </a:t>
                      </a:r>
                    </a:p>
                    <a:p>
                      <a:pPr marL="742950" lvl="1" indent="-285750">
                        <a:lnSpc>
                          <a:spcPts val="2000"/>
                        </a:lnSpc>
                        <a:spcBef>
                          <a:spcPts val="600"/>
                        </a:spcBef>
                        <a:spcAft>
                          <a:spcPts val="600"/>
                        </a:spcAft>
                        <a:buFont typeface="Arial" panose="020B0604020202020204" pitchFamily="34" charset="0"/>
                        <a:buChar char="•"/>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Programmering op orde </a:t>
                      </a:r>
                    </a:p>
                    <a:p>
                      <a:pPr marL="742950" lvl="1" indent="-285750">
                        <a:lnSpc>
                          <a:spcPts val="2000"/>
                        </a:lnSpc>
                        <a:spcBef>
                          <a:spcPts val="600"/>
                        </a:spcBef>
                        <a:spcAft>
                          <a:spcPts val="600"/>
                        </a:spcAft>
                        <a:buFont typeface="Arial" panose="020B0604020202020204" pitchFamily="34" charset="0"/>
                        <a:buChar char="•"/>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Dynamisch scopen </a:t>
                      </a:r>
                    </a:p>
                    <a:p>
                      <a:pPr marL="0" lvl="0" indent="0">
                        <a:lnSpc>
                          <a:spcPts val="2000"/>
                        </a:lnSpc>
                        <a:spcBef>
                          <a:spcPts val="600"/>
                        </a:spcBef>
                        <a:spcAft>
                          <a:spcPts val="600"/>
                        </a:spcAft>
                        <a:buFont typeface="Symbol" panose="05050102010706020507" pitchFamily="18" charset="2"/>
                        <a:buNone/>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Randvoorwaarde: Investering samenwerking per </a:t>
                      </a:r>
                      <a:br>
                        <a:rPr lang="nl-NL" sz="1400" dirty="0" smtClean="0">
                          <a:effectLst/>
                          <a:latin typeface="Verdana" panose="020B0604030504040204" pitchFamily="34" charset="0"/>
                          <a:ea typeface="Verdana" panose="020B0604030504040204" pitchFamily="34" charset="0"/>
                        </a:rPr>
                      </a:br>
                      <a:r>
                        <a:rPr lang="nl-NL" sz="1400" dirty="0" smtClean="0">
                          <a:effectLst/>
                          <a:latin typeface="Verdana" panose="020B0604030504040204" pitchFamily="34" charset="0"/>
                          <a:ea typeface="Verdana" panose="020B0604030504040204" pitchFamily="34" charset="0"/>
                        </a:rPr>
                        <a:t>                          contractjaar max 1,2 mln. excl. Btw.</a:t>
                      </a:r>
                      <a:endParaRPr lang="nl-NL"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937116"/>
                  </a:ext>
                </a:extLst>
              </a:tr>
              <a:tr h="1021537">
                <a:tc>
                  <a:txBody>
                    <a:bodyPr/>
                    <a:lstStyle/>
                    <a:p>
                      <a:pPr>
                        <a:lnSpc>
                          <a:spcPts val="2000"/>
                        </a:lnSpc>
                        <a:spcAft>
                          <a:spcPts val="0"/>
                        </a:spcAft>
                        <a:tabLst>
                          <a:tab pos="144145" algn="l"/>
                          <a:tab pos="288290" algn="l"/>
                          <a:tab pos="431800" algn="l"/>
                        </a:tabLst>
                      </a:pPr>
                      <a:r>
                        <a:rPr lang="nl-NL" sz="1400" b="0" dirty="0">
                          <a:solidFill>
                            <a:schemeClr val="tx1"/>
                          </a:solidFill>
                          <a:effectLst/>
                          <a:latin typeface="Verdana" panose="020B0604030504040204" pitchFamily="34" charset="0"/>
                          <a:ea typeface="Verdana" panose="020B0604030504040204" pitchFamily="34" charset="0"/>
                        </a:rPr>
                        <a:t>De Opdrachtnemer heeft de potentie om deze opdracht naar tevredenheid uit te voeren.</a:t>
                      </a:r>
                      <a:endParaRPr lang="nl-NL" sz="1400" b="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342900" lvl="0" indent="-342900" algn="l" defTabSz="914400" rtl="0" eaLnBrk="1" latinLnBrk="0" hangingPunct="1">
                        <a:lnSpc>
                          <a:spcPts val="2000"/>
                        </a:lnSpc>
                        <a:spcBef>
                          <a:spcPts val="600"/>
                        </a:spcBef>
                        <a:spcAft>
                          <a:spcPts val="600"/>
                        </a:spcAft>
                        <a:buFont typeface="Symbol" panose="05050102010706020507" pitchFamily="18" charset="2"/>
                        <a:buChar char=""/>
                        <a:tabLst>
                          <a:tab pos="144145" algn="l"/>
                          <a:tab pos="288290" algn="l"/>
                          <a:tab pos="431800" algn="l"/>
                          <a:tab pos="449580" algn="l"/>
                        </a:tabLst>
                      </a:pPr>
                      <a:r>
                        <a:rPr lang="nl-NL" sz="1400" kern="1200" dirty="0" smtClean="0">
                          <a:solidFill>
                            <a:schemeClr val="dk1"/>
                          </a:solidFill>
                          <a:effectLst/>
                          <a:latin typeface="Verdana" panose="020B0604030504040204" pitchFamily="34" charset="0"/>
                          <a:ea typeface="Verdana" panose="020B0604030504040204" pitchFamily="34" charset="0"/>
                          <a:cs typeface="+mn-cs"/>
                        </a:rPr>
                        <a:t>In welke mate is de eigen organisatie </a:t>
                      </a:r>
                      <a:r>
                        <a:rPr lang="nl-NL" sz="1400" kern="1200" dirty="0" smtClean="0">
                          <a:solidFill>
                            <a:srgbClr val="0070C0"/>
                          </a:solidFill>
                          <a:effectLst/>
                          <a:latin typeface="Verdana" panose="020B0604030504040204" pitchFamily="34" charset="0"/>
                          <a:ea typeface="Verdana" panose="020B0604030504040204" pitchFamily="34" charset="0"/>
                          <a:cs typeface="+mn-cs"/>
                        </a:rPr>
                        <a:t>op dit moment </a:t>
                      </a:r>
                      <a:r>
                        <a:rPr lang="nl-NL" sz="1400" kern="1200" dirty="0" smtClean="0">
                          <a:solidFill>
                            <a:schemeClr val="dk1"/>
                          </a:solidFill>
                          <a:effectLst/>
                          <a:latin typeface="Verdana" panose="020B0604030504040204" pitchFamily="34" charset="0"/>
                          <a:ea typeface="Verdana" panose="020B0604030504040204" pitchFamily="34" charset="0"/>
                          <a:cs typeface="+mn-cs"/>
                        </a:rPr>
                        <a:t>in staat om de aangeboden visie te realiseren. </a:t>
                      </a:r>
                    </a:p>
                    <a:p>
                      <a:pPr marL="342900" lvl="0" indent="-342900" algn="l" defTabSz="914400" rtl="0" eaLnBrk="1" latinLnBrk="0" hangingPunct="1">
                        <a:lnSpc>
                          <a:spcPts val="2000"/>
                        </a:lnSpc>
                        <a:spcBef>
                          <a:spcPts val="600"/>
                        </a:spcBef>
                        <a:spcAft>
                          <a:spcPts val="600"/>
                        </a:spcAft>
                        <a:buFont typeface="Symbol" panose="05050102010706020507" pitchFamily="18" charset="2"/>
                        <a:buChar char=""/>
                        <a:tabLst>
                          <a:tab pos="144145" algn="l"/>
                          <a:tab pos="288290" algn="l"/>
                          <a:tab pos="431800" algn="l"/>
                          <a:tab pos="449580" algn="l"/>
                        </a:tabLst>
                      </a:pPr>
                      <a:r>
                        <a:rPr lang="nl-NL" sz="1400" kern="1200" dirty="0" smtClean="0">
                          <a:solidFill>
                            <a:srgbClr val="0070C0"/>
                          </a:solidFill>
                          <a:effectLst/>
                          <a:latin typeface="Verdana" panose="020B0604030504040204" pitchFamily="34" charset="0"/>
                          <a:ea typeface="Verdana" panose="020B0604030504040204" pitchFamily="34" charset="0"/>
                          <a:cs typeface="+mn-cs"/>
                        </a:rPr>
                        <a:t>Hoe kan het nog ontbrekende deel binnen de organisatie om de visie te realiseren vorm gegeven worden. </a:t>
                      </a:r>
                      <a:endParaRPr lang="nl-NL" sz="1400" kern="1200" dirty="0">
                        <a:solidFill>
                          <a:srgbClr val="0070C0"/>
                        </a:solidFill>
                        <a:effectLst/>
                        <a:latin typeface="Verdana" panose="020B0604030504040204" pitchFamily="34" charset="0"/>
                        <a:ea typeface="Verdana" panose="020B0604030504040204" pitchFamily="34" charset="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26804454"/>
                  </a:ext>
                </a:extLst>
              </a:tr>
            </a:tbl>
          </a:graphicData>
        </a:graphic>
      </p:graphicFrame>
      <p:sp>
        <p:nvSpPr>
          <p:cNvPr id="7" name="Tekstvak 6"/>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8" name="Tekstvak 7"/>
          <p:cNvSpPr txBox="1"/>
          <p:nvPr/>
        </p:nvSpPr>
        <p:spPr>
          <a:xfrm>
            <a:off x="10044023" y="6429712"/>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1591233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p:cNvSpPr txBox="1">
            <a:spLocks/>
          </p:cNvSpPr>
          <p:nvPr/>
        </p:nvSpPr>
        <p:spPr bwMode="auto">
          <a:xfrm>
            <a:off x="84084" y="148112"/>
            <a:ext cx="1200152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b="1" kern="0" dirty="0" smtClean="0"/>
              <a:t>Kwaliteitsdocument                        Inschrijving en Beoordeling</a:t>
            </a:r>
          </a:p>
          <a:p>
            <a:r>
              <a:rPr lang="nl-NL" sz="2200" b="1" kern="0" dirty="0" smtClean="0">
                <a:solidFill>
                  <a:schemeClr val="tx1"/>
                </a:solidFill>
              </a:rPr>
              <a:t>PvA samenwerken Regio-PPO-ON</a:t>
            </a:r>
            <a:endParaRPr lang="nl-NL" sz="2200" b="1" kern="0" dirty="0">
              <a:solidFill>
                <a:schemeClr val="tx1"/>
              </a:solidFill>
            </a:endParaRPr>
          </a:p>
        </p:txBody>
      </p:sp>
      <p:graphicFrame>
        <p:nvGraphicFramePr>
          <p:cNvPr id="2" name="Tabel 1"/>
          <p:cNvGraphicFramePr>
            <a:graphicFrameLocks noGrp="1"/>
          </p:cNvGraphicFramePr>
          <p:nvPr>
            <p:extLst>
              <p:ext uri="{D42A27DB-BD31-4B8C-83A1-F6EECF244321}">
                <p14:modId xmlns:p14="http://schemas.microsoft.com/office/powerpoint/2010/main" val="3554880638"/>
              </p:ext>
            </p:extLst>
          </p:nvPr>
        </p:nvGraphicFramePr>
        <p:xfrm>
          <a:off x="399393" y="1222408"/>
          <a:ext cx="11247176" cy="4757978"/>
        </p:xfrm>
        <a:graphic>
          <a:graphicData uri="http://schemas.openxmlformats.org/drawingml/2006/table">
            <a:tbl>
              <a:tblPr firstRow="1" bandRow="1">
                <a:tableStyleId>{5C22544A-7EE6-4342-B048-85BDC9FD1C3A}</a:tableStyleId>
              </a:tblPr>
              <a:tblGrid>
                <a:gridCol w="3754485">
                  <a:extLst>
                    <a:ext uri="{9D8B030D-6E8A-4147-A177-3AD203B41FA5}">
                      <a16:colId xmlns:a16="http://schemas.microsoft.com/office/drawing/2014/main" val="1471725985"/>
                    </a:ext>
                  </a:extLst>
                </a:gridCol>
                <a:gridCol w="7492691">
                  <a:extLst>
                    <a:ext uri="{9D8B030D-6E8A-4147-A177-3AD203B41FA5}">
                      <a16:colId xmlns:a16="http://schemas.microsoft.com/office/drawing/2014/main" val="3410312715"/>
                    </a:ext>
                  </a:extLst>
                </a:gridCol>
              </a:tblGrid>
              <a:tr h="550252">
                <a:tc>
                  <a:txBody>
                    <a:bodyPr/>
                    <a:lstStyle/>
                    <a:p>
                      <a:pPr>
                        <a:lnSpc>
                          <a:spcPts val="1600"/>
                        </a:lnSpc>
                        <a:spcAft>
                          <a:spcPts val="0"/>
                        </a:spcAft>
                        <a:tabLst>
                          <a:tab pos="144145" algn="l"/>
                          <a:tab pos="288290" algn="l"/>
                          <a:tab pos="431800" algn="l"/>
                        </a:tabLst>
                      </a:pPr>
                      <a:r>
                        <a:rPr lang="nl-NL" sz="1400" b="1" dirty="0" smtClean="0">
                          <a:ln>
                            <a:noFill/>
                          </a:ln>
                          <a:solidFill>
                            <a:schemeClr val="tx1"/>
                          </a:solidFill>
                          <a:effectLst/>
                          <a:latin typeface="Verdana" panose="020B0604030504040204" pitchFamily="34" charset="0"/>
                          <a:ea typeface="Verdana" panose="020B0604030504040204" pitchFamily="34" charset="0"/>
                        </a:rPr>
                        <a:t>Doelstelling</a:t>
                      </a:r>
                      <a:endParaRPr lang="nl-NL" sz="1400" b="1" dirty="0">
                        <a:ln>
                          <a:noFill/>
                        </a:ln>
                        <a:solidFill>
                          <a:schemeClr val="tx1"/>
                        </a:solidFill>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nSpc>
                          <a:spcPts val="1600"/>
                        </a:lnSpc>
                        <a:spcAft>
                          <a:spcPts val="0"/>
                        </a:spcAft>
                        <a:tabLst>
                          <a:tab pos="144145" algn="l"/>
                          <a:tab pos="288290" algn="l"/>
                          <a:tab pos="431800" algn="l"/>
                        </a:tabLst>
                      </a:pPr>
                      <a:r>
                        <a:rPr lang="nl-NL" sz="1400" b="1" dirty="0">
                          <a:ln>
                            <a:noFill/>
                          </a:ln>
                          <a:solidFill>
                            <a:schemeClr val="tx1"/>
                          </a:solidFill>
                          <a:effectLst/>
                          <a:latin typeface="Verdana" panose="020B0604030504040204" pitchFamily="34" charset="0"/>
                          <a:ea typeface="Verdana" panose="020B0604030504040204" pitchFamily="34" charset="0"/>
                        </a:rPr>
                        <a:t>Aandachtspunten: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843256624"/>
                  </a:ext>
                </a:extLst>
              </a:tr>
              <a:tr h="4207726">
                <a:tc>
                  <a:txBody>
                    <a:bodyPr/>
                    <a:lstStyle/>
                    <a:p>
                      <a:pPr marL="0" algn="l" defTabSz="914400" rtl="0" eaLnBrk="1" latinLnBrk="0" hangingPunct="1">
                        <a:lnSpc>
                          <a:spcPts val="2000"/>
                        </a:lnSpc>
                        <a:spcAft>
                          <a:spcPts val="0"/>
                        </a:spcAft>
                        <a:tabLst>
                          <a:tab pos="144145" algn="l"/>
                          <a:tab pos="288290" algn="l"/>
                          <a:tab pos="431800" algn="l"/>
                        </a:tabLst>
                      </a:pPr>
                      <a:r>
                        <a:rPr lang="nl-NL" sz="1400" b="0" kern="1200" dirty="0" smtClean="0">
                          <a:ln>
                            <a:noFill/>
                          </a:ln>
                          <a:solidFill>
                            <a:schemeClr val="tx1"/>
                          </a:solidFill>
                          <a:effectLst/>
                          <a:latin typeface="Verdana" panose="020B0604030504040204" pitchFamily="34" charset="0"/>
                          <a:ea typeface="Verdana" panose="020B0604030504040204" pitchFamily="34" charset="0"/>
                          <a:cs typeface="+mn-cs"/>
                        </a:rPr>
                        <a:t>Het effectief en efficiënt bijdragen aan het behalen van de projectdoelstellingen en projectambities van het project.</a:t>
                      </a:r>
                    </a:p>
                    <a:p>
                      <a:pPr marL="0" algn="l" defTabSz="914400" rtl="0" eaLnBrk="1" latinLnBrk="0" hangingPunct="1">
                        <a:lnSpc>
                          <a:spcPts val="2000"/>
                        </a:lnSpc>
                        <a:spcAft>
                          <a:spcPts val="0"/>
                        </a:spcAft>
                        <a:tabLst>
                          <a:tab pos="144145" algn="l"/>
                          <a:tab pos="288290" algn="l"/>
                          <a:tab pos="431800" algn="l"/>
                        </a:tabLst>
                      </a:pPr>
                      <a:endParaRPr lang="nl-NL" sz="1400" b="0" kern="1200" dirty="0" smtClean="0">
                        <a:ln>
                          <a:noFill/>
                        </a:ln>
                        <a:solidFill>
                          <a:schemeClr val="tx1"/>
                        </a:solidFill>
                        <a:effectLst/>
                        <a:latin typeface="Verdana" panose="020B0604030504040204" pitchFamily="34" charset="0"/>
                        <a:ea typeface="Verdana" panose="020B0604030504040204" pitchFamily="34" charset="0"/>
                        <a:cs typeface="+mn-cs"/>
                      </a:endParaRPr>
                    </a:p>
                    <a:p>
                      <a:pPr marL="0" algn="l" defTabSz="914400" rtl="0" eaLnBrk="1" latinLnBrk="0" hangingPunct="1">
                        <a:lnSpc>
                          <a:spcPts val="2000"/>
                        </a:lnSpc>
                        <a:spcAft>
                          <a:spcPts val="0"/>
                        </a:spcAft>
                        <a:tabLst>
                          <a:tab pos="144145" algn="l"/>
                          <a:tab pos="288290" algn="l"/>
                          <a:tab pos="431800" algn="l"/>
                        </a:tabLst>
                      </a:pPr>
                      <a:r>
                        <a:rPr lang="nl-NL" sz="1400" b="0" kern="1200" dirty="0" smtClean="0">
                          <a:ln>
                            <a:noFill/>
                          </a:ln>
                          <a:solidFill>
                            <a:schemeClr val="tx1"/>
                          </a:solidFill>
                          <a:effectLst/>
                          <a:latin typeface="Verdana" panose="020B0604030504040204" pitchFamily="34" charset="0"/>
                          <a:ea typeface="Verdana" panose="020B0604030504040204" pitchFamily="34" charset="0"/>
                          <a:cs typeface="+mn-cs"/>
                        </a:rPr>
                        <a:t>Het voorkomen of minimaliseren van de bedreigingen op het halen van de projectdoelstellingen en projectambities van het project.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spcBef>
                          <a:spcPts val="600"/>
                        </a:spcBef>
                        <a:spcAft>
                          <a:spcPts val="600"/>
                        </a:spcAft>
                        <a:buFont typeface="Arial" panose="020B0604020202020204" pitchFamily="34" charset="0"/>
                        <a:buChar char="•"/>
                      </a:pPr>
                      <a:r>
                        <a:rPr lang="nl-NL" sz="1400" kern="1200" dirty="0" smtClean="0">
                          <a:ln>
                            <a:noFill/>
                          </a:ln>
                          <a:solidFill>
                            <a:schemeClr val="dk1"/>
                          </a:solidFill>
                          <a:effectLst/>
                          <a:latin typeface="Verdana" panose="020B0604030504040204" pitchFamily="34" charset="0"/>
                          <a:ea typeface="Verdana" panose="020B0604030504040204" pitchFamily="34" charset="0"/>
                          <a:cs typeface="+mn-cs"/>
                        </a:rPr>
                        <a:t>Hoe de wijze van samenwerken is ingericht voor fase I en II en aansluit op de samenwerking binnen RWS;</a:t>
                      </a:r>
                    </a:p>
                    <a:p>
                      <a:pPr marL="285750" lvl="0" indent="-285750">
                        <a:spcBef>
                          <a:spcPts val="600"/>
                        </a:spcBef>
                        <a:spcAft>
                          <a:spcPts val="600"/>
                        </a:spcAft>
                        <a:buFont typeface="Arial" panose="020B0604020202020204" pitchFamily="34" charset="0"/>
                        <a:buChar char="•"/>
                      </a:pPr>
                      <a:r>
                        <a:rPr lang="nl-NL" sz="1400" kern="1200" dirty="0" smtClean="0">
                          <a:ln>
                            <a:noFill/>
                          </a:ln>
                          <a:solidFill>
                            <a:schemeClr val="dk1"/>
                          </a:solidFill>
                          <a:effectLst/>
                          <a:latin typeface="Verdana" panose="020B0604030504040204" pitchFamily="34" charset="0"/>
                          <a:ea typeface="Verdana" panose="020B0604030504040204" pitchFamily="34" charset="0"/>
                          <a:cs typeface="+mn-cs"/>
                        </a:rPr>
                        <a:t>Een deskundig, inspirerend, proactief, innovatief en complementair team met synergie, goede verhoudingen en werkplezier gedurende de gehele contractduur;</a:t>
                      </a:r>
                    </a:p>
                    <a:p>
                      <a:pPr marL="285750" lvl="0" indent="-285750">
                        <a:spcBef>
                          <a:spcPts val="600"/>
                        </a:spcBef>
                        <a:spcAft>
                          <a:spcPts val="600"/>
                        </a:spcAft>
                        <a:buFont typeface="Arial" panose="020B0604020202020204" pitchFamily="34" charset="0"/>
                        <a:buChar char="•"/>
                      </a:pPr>
                      <a:r>
                        <a:rPr lang="nl-NL" sz="1400" kern="1200" dirty="0" smtClean="0">
                          <a:ln>
                            <a:noFill/>
                          </a:ln>
                          <a:solidFill>
                            <a:schemeClr val="dk1"/>
                          </a:solidFill>
                          <a:effectLst/>
                          <a:latin typeface="Verdana" panose="020B0604030504040204" pitchFamily="34" charset="0"/>
                          <a:ea typeface="Verdana" panose="020B0604030504040204" pitchFamily="34" charset="0"/>
                          <a:cs typeface="+mn-cs"/>
                        </a:rPr>
                        <a:t>Flexibel kunnen meebewegen in de dynamiek van het project en snel schakelen bij ongewenste gebeurtenissen;</a:t>
                      </a:r>
                    </a:p>
                    <a:p>
                      <a:pPr marL="285750" lvl="0" indent="-285750">
                        <a:spcBef>
                          <a:spcPts val="600"/>
                        </a:spcBef>
                        <a:spcAft>
                          <a:spcPts val="600"/>
                        </a:spcAft>
                        <a:buFont typeface="Arial" panose="020B0604020202020204" pitchFamily="34" charset="0"/>
                        <a:buChar char="•"/>
                      </a:pPr>
                      <a:r>
                        <a:rPr lang="nl-NL" sz="1400" kern="1200" dirty="0" smtClean="0">
                          <a:ln>
                            <a:noFill/>
                          </a:ln>
                          <a:solidFill>
                            <a:schemeClr val="dk1"/>
                          </a:solidFill>
                          <a:effectLst/>
                          <a:latin typeface="Verdana" panose="020B0604030504040204" pitchFamily="34" charset="0"/>
                          <a:ea typeface="Verdana" panose="020B0604030504040204" pitchFamily="34" charset="0"/>
                          <a:cs typeface="+mn-cs"/>
                        </a:rPr>
                        <a:t>Hoe houden we regie op de aan derden uitbestede taken en activiteiten en de V&amp;R-projecten?</a:t>
                      </a:r>
                    </a:p>
                    <a:p>
                      <a:pPr marL="285750" lvl="0" indent="-285750">
                        <a:spcBef>
                          <a:spcPts val="600"/>
                        </a:spcBef>
                        <a:spcAft>
                          <a:spcPts val="600"/>
                        </a:spcAft>
                        <a:buFont typeface="Arial" panose="020B0604020202020204" pitchFamily="34" charset="0"/>
                        <a:buChar char="•"/>
                      </a:pPr>
                      <a:r>
                        <a:rPr lang="nl-NL" sz="1400" kern="1200" dirty="0" smtClean="0">
                          <a:ln>
                            <a:noFill/>
                          </a:ln>
                          <a:solidFill>
                            <a:schemeClr val="dk1"/>
                          </a:solidFill>
                          <a:effectLst/>
                          <a:latin typeface="Verdana" panose="020B0604030504040204" pitchFamily="34" charset="0"/>
                          <a:ea typeface="Verdana" panose="020B0604030504040204" pitchFamily="34" charset="0"/>
                          <a:cs typeface="+mn-cs"/>
                        </a:rPr>
                        <a:t>Met een proactieve, volwaardige netwerkvaardige, en verbindende invulling van het omgevingsmanagement.</a:t>
                      </a:r>
                    </a:p>
                    <a:p>
                      <a:pPr marL="0" lvl="0" indent="0">
                        <a:lnSpc>
                          <a:spcPts val="2000"/>
                        </a:lnSpc>
                        <a:spcBef>
                          <a:spcPts val="600"/>
                        </a:spcBef>
                        <a:spcAft>
                          <a:spcPts val="600"/>
                        </a:spcAft>
                        <a:buFont typeface="Symbol" panose="05050102010706020507" pitchFamily="18" charset="2"/>
                        <a:buNone/>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Randvoorwaarde: Investering samenwerking per </a:t>
                      </a:r>
                      <a:br>
                        <a:rPr lang="nl-NL" sz="1400" dirty="0" smtClean="0">
                          <a:effectLst/>
                          <a:latin typeface="Verdana" panose="020B0604030504040204" pitchFamily="34" charset="0"/>
                          <a:ea typeface="Verdana" panose="020B0604030504040204" pitchFamily="34" charset="0"/>
                        </a:rPr>
                      </a:br>
                      <a:r>
                        <a:rPr lang="nl-NL" sz="1400" dirty="0" smtClean="0">
                          <a:effectLst/>
                          <a:latin typeface="Verdana" panose="020B0604030504040204" pitchFamily="34" charset="0"/>
                          <a:ea typeface="Verdana" panose="020B0604030504040204" pitchFamily="34" charset="0"/>
                        </a:rPr>
                        <a:t>                          contractjaar max 0,2 mln. excl. Btw.</a:t>
                      </a:r>
                      <a:endParaRPr lang="nl-NL"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068916"/>
                  </a:ext>
                </a:extLst>
              </a:tr>
            </a:tbl>
          </a:graphicData>
        </a:graphic>
      </p:graphicFrame>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7" name="Tekstvak 6"/>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35870747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p:cNvSpPr txBox="1">
            <a:spLocks/>
          </p:cNvSpPr>
          <p:nvPr/>
        </p:nvSpPr>
        <p:spPr bwMode="auto">
          <a:xfrm>
            <a:off x="84084" y="148112"/>
            <a:ext cx="119238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b="1" kern="0" dirty="0" smtClean="0"/>
              <a:t>Kwaliteitsdocument                        Inschrijving </a:t>
            </a:r>
            <a:r>
              <a:rPr lang="nl-NL" b="1" kern="0" dirty="0"/>
              <a:t>en Beoordeling </a:t>
            </a:r>
            <a:endParaRPr lang="nl-NL" b="1" kern="0" dirty="0" smtClean="0"/>
          </a:p>
          <a:p>
            <a:r>
              <a:rPr lang="nl-NL" sz="2200" b="1" kern="0" dirty="0" smtClean="0">
                <a:solidFill>
                  <a:schemeClr val="tx1"/>
                </a:solidFill>
              </a:rPr>
              <a:t>PvA ontwikkelen assetmanagement</a:t>
            </a:r>
            <a:endParaRPr lang="nl-NL" sz="2200" b="1" kern="0" dirty="0">
              <a:solidFill>
                <a:schemeClr val="tx1"/>
              </a:solidFill>
            </a:endParaRPr>
          </a:p>
        </p:txBody>
      </p:sp>
      <p:graphicFrame>
        <p:nvGraphicFramePr>
          <p:cNvPr id="2" name="Tabel 1"/>
          <p:cNvGraphicFramePr>
            <a:graphicFrameLocks noGrp="1"/>
          </p:cNvGraphicFramePr>
          <p:nvPr>
            <p:extLst>
              <p:ext uri="{D42A27DB-BD31-4B8C-83A1-F6EECF244321}">
                <p14:modId xmlns:p14="http://schemas.microsoft.com/office/powerpoint/2010/main" val="3779886559"/>
              </p:ext>
            </p:extLst>
          </p:nvPr>
        </p:nvGraphicFramePr>
        <p:xfrm>
          <a:off x="658185" y="1472574"/>
          <a:ext cx="11247176" cy="4341630"/>
        </p:xfrm>
        <a:graphic>
          <a:graphicData uri="http://schemas.openxmlformats.org/drawingml/2006/table">
            <a:tbl>
              <a:tblPr firstRow="1" bandRow="1">
                <a:tableStyleId>{5C22544A-7EE6-4342-B048-85BDC9FD1C3A}</a:tableStyleId>
              </a:tblPr>
              <a:tblGrid>
                <a:gridCol w="5440690">
                  <a:extLst>
                    <a:ext uri="{9D8B030D-6E8A-4147-A177-3AD203B41FA5}">
                      <a16:colId xmlns:a16="http://schemas.microsoft.com/office/drawing/2014/main" val="1471725985"/>
                    </a:ext>
                  </a:extLst>
                </a:gridCol>
                <a:gridCol w="5806486">
                  <a:extLst>
                    <a:ext uri="{9D8B030D-6E8A-4147-A177-3AD203B41FA5}">
                      <a16:colId xmlns:a16="http://schemas.microsoft.com/office/drawing/2014/main" val="3410312715"/>
                    </a:ext>
                  </a:extLst>
                </a:gridCol>
              </a:tblGrid>
              <a:tr h="502102">
                <a:tc>
                  <a:txBody>
                    <a:bodyPr/>
                    <a:lstStyle/>
                    <a:p>
                      <a:pPr>
                        <a:lnSpc>
                          <a:spcPts val="1600"/>
                        </a:lnSpc>
                        <a:spcAft>
                          <a:spcPts val="0"/>
                        </a:spcAft>
                        <a:tabLst>
                          <a:tab pos="144145" algn="l"/>
                          <a:tab pos="288290" algn="l"/>
                          <a:tab pos="431800" algn="l"/>
                        </a:tabLst>
                      </a:pPr>
                      <a:r>
                        <a:rPr lang="nl-NL" sz="1400" b="1" dirty="0" smtClean="0">
                          <a:ln>
                            <a:noFill/>
                          </a:ln>
                          <a:solidFill>
                            <a:schemeClr val="tx1"/>
                          </a:solidFill>
                          <a:effectLst/>
                          <a:latin typeface="Verdana" panose="020B0604030504040204" pitchFamily="34" charset="0"/>
                          <a:ea typeface="Verdana" panose="020B0604030504040204" pitchFamily="34" charset="0"/>
                        </a:rPr>
                        <a:t>Doelstelling</a:t>
                      </a:r>
                      <a:endParaRPr lang="nl-NL" sz="1400" b="1" dirty="0">
                        <a:ln>
                          <a:noFill/>
                        </a:ln>
                        <a:solidFill>
                          <a:schemeClr val="tx1"/>
                        </a:solidFill>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nSpc>
                          <a:spcPts val="1600"/>
                        </a:lnSpc>
                        <a:spcAft>
                          <a:spcPts val="0"/>
                        </a:spcAft>
                        <a:tabLst>
                          <a:tab pos="144145" algn="l"/>
                          <a:tab pos="288290" algn="l"/>
                          <a:tab pos="431800" algn="l"/>
                        </a:tabLst>
                      </a:pPr>
                      <a:r>
                        <a:rPr lang="nl-NL" sz="1400" b="1" dirty="0">
                          <a:ln>
                            <a:noFill/>
                          </a:ln>
                          <a:solidFill>
                            <a:schemeClr val="tx1"/>
                          </a:solidFill>
                          <a:effectLst/>
                          <a:latin typeface="Verdana" panose="020B0604030504040204" pitchFamily="34" charset="0"/>
                          <a:ea typeface="Verdana" panose="020B0604030504040204" pitchFamily="34" charset="0"/>
                        </a:rPr>
                        <a:t>Aandachtspunten: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843256624"/>
                  </a:ext>
                </a:extLst>
              </a:tr>
              <a:tr h="3839528">
                <a:tc>
                  <a:txBody>
                    <a:bodyPr/>
                    <a:lstStyle/>
                    <a:p>
                      <a:pPr marL="0" algn="l" defTabSz="914400" rtl="0" eaLnBrk="1" latinLnBrk="0" hangingPunct="1">
                        <a:lnSpc>
                          <a:spcPts val="2000"/>
                        </a:lnSpc>
                        <a:spcAft>
                          <a:spcPts val="0"/>
                        </a:spcAft>
                        <a:tabLst>
                          <a:tab pos="144145" algn="l"/>
                          <a:tab pos="288290" algn="l"/>
                          <a:tab pos="431800" algn="l"/>
                        </a:tabLst>
                      </a:pPr>
                      <a:r>
                        <a:rPr lang="nl-NL" sz="1400" b="0" kern="1200" dirty="0" smtClean="0">
                          <a:ln>
                            <a:noFill/>
                          </a:ln>
                          <a:solidFill>
                            <a:schemeClr val="tx1"/>
                          </a:solidFill>
                          <a:effectLst/>
                          <a:latin typeface="Verdana" panose="020B0604030504040204" pitchFamily="34" charset="0"/>
                          <a:ea typeface="Verdana" panose="020B0604030504040204" pitchFamily="34" charset="0"/>
                          <a:cs typeface="+mn-cs"/>
                        </a:rPr>
                        <a:t>Plan van aanpak voor de ontwikkeling van het assetmanagement die leidt tot een effectieve en efficiënte bijdrage aan het behalen van de projectdoelstellingen en projectambities.</a:t>
                      </a:r>
                    </a:p>
                    <a:p>
                      <a:pPr marL="0" algn="l" defTabSz="914400" rtl="0" eaLnBrk="1" latinLnBrk="0" hangingPunct="1">
                        <a:lnSpc>
                          <a:spcPts val="2000"/>
                        </a:lnSpc>
                        <a:spcAft>
                          <a:spcPts val="0"/>
                        </a:spcAft>
                        <a:tabLst>
                          <a:tab pos="144145" algn="l"/>
                          <a:tab pos="288290" algn="l"/>
                          <a:tab pos="431800" algn="l"/>
                        </a:tabLst>
                      </a:pPr>
                      <a:endParaRPr lang="nl-NL" sz="1400" b="0" kern="1200" dirty="0" smtClean="0">
                        <a:ln>
                          <a:noFill/>
                        </a:ln>
                        <a:solidFill>
                          <a:schemeClr val="tx1"/>
                        </a:solidFill>
                        <a:effectLst/>
                        <a:latin typeface="Verdana" panose="020B0604030504040204" pitchFamily="34" charset="0"/>
                        <a:ea typeface="Verdana" panose="020B0604030504040204" pitchFamily="34" charset="0"/>
                        <a:cs typeface="+mn-cs"/>
                      </a:endParaRPr>
                    </a:p>
                    <a:p>
                      <a:pPr marL="0" algn="l" defTabSz="914400" rtl="0" eaLnBrk="1" latinLnBrk="0" hangingPunct="1">
                        <a:lnSpc>
                          <a:spcPts val="2000"/>
                        </a:lnSpc>
                        <a:spcAft>
                          <a:spcPts val="0"/>
                        </a:spcAft>
                        <a:tabLst>
                          <a:tab pos="144145" algn="l"/>
                          <a:tab pos="288290" algn="l"/>
                          <a:tab pos="431800" algn="l"/>
                        </a:tabLst>
                      </a:pPr>
                      <a:r>
                        <a:rPr lang="nl-NL" sz="1400" b="0" kern="1200" dirty="0" smtClean="0">
                          <a:ln>
                            <a:noFill/>
                          </a:ln>
                          <a:solidFill>
                            <a:schemeClr val="tx1"/>
                          </a:solidFill>
                          <a:effectLst/>
                          <a:latin typeface="Verdana" panose="020B0604030504040204" pitchFamily="34" charset="0"/>
                          <a:ea typeface="Verdana" panose="020B0604030504040204" pitchFamily="34" charset="0"/>
                          <a:cs typeface="+mn-cs"/>
                        </a:rPr>
                        <a:t>Het (gezamenlijk) op orde brengen en verbeteren van het Operationeel assetmanagement waarin deze is ontwikkeld tot een effectief en efficiënt proces om ons areaal en netwerk beter, betrouwbaarder, voorspelbaarder, veiliger en duurzamer te laten presteren.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nSpc>
                          <a:spcPts val="2000"/>
                        </a:lnSpc>
                        <a:spcAft>
                          <a:spcPts val="0"/>
                        </a:spcAft>
                        <a:buFont typeface="Symbol" panose="05050102010706020507" pitchFamily="18" charset="2"/>
                        <a:buChar char=""/>
                        <a:tabLst>
                          <a:tab pos="144145" algn="l"/>
                          <a:tab pos="288290" algn="l"/>
                          <a:tab pos="431800" algn="l"/>
                          <a:tab pos="449580" algn="l"/>
                        </a:tabLst>
                      </a:pPr>
                      <a:r>
                        <a:rPr lang="nl-NL" sz="1400" dirty="0">
                          <a:effectLst/>
                          <a:latin typeface="Verdana" panose="020B0604030504040204" pitchFamily="34" charset="0"/>
                          <a:ea typeface="DejaVu Sans"/>
                          <a:cs typeface="Times New Roman" panose="02020603050405020304" pitchFamily="18" charset="0"/>
                        </a:rPr>
                        <a:t>Maatregelen ten behoeve van het ontwikkelen van het assetmanagement die aansluit op de visie van RWS en hoe daarin de onderstaande onderdelen zijn ingericht: </a:t>
                      </a:r>
                    </a:p>
                    <a:p>
                      <a:pPr marL="742950" lvl="1" indent="-285750">
                        <a:lnSpc>
                          <a:spcPts val="2000"/>
                        </a:lnSpc>
                        <a:spcAft>
                          <a:spcPts val="0"/>
                        </a:spcAft>
                        <a:buFont typeface="Courier New" panose="02070309020205020404" pitchFamily="49" charset="0"/>
                        <a:buChar char="o"/>
                        <a:tabLst>
                          <a:tab pos="144145" algn="l"/>
                          <a:tab pos="288290" algn="l"/>
                          <a:tab pos="431800" algn="l"/>
                          <a:tab pos="449580" algn="l"/>
                        </a:tabLst>
                      </a:pPr>
                      <a:r>
                        <a:rPr lang="nl-NL" sz="1400" dirty="0">
                          <a:effectLst/>
                          <a:latin typeface="Verdana" panose="020B0604030504040204" pitchFamily="34" charset="0"/>
                          <a:ea typeface="DejaVu Sans"/>
                          <a:cs typeface="Times New Roman" panose="02020603050405020304" pitchFamily="18" charset="0"/>
                        </a:rPr>
                        <a:t>Data &amp; IV (areaalgegevens) </a:t>
                      </a:r>
                    </a:p>
                    <a:p>
                      <a:pPr marL="742950" lvl="1" indent="-285750">
                        <a:lnSpc>
                          <a:spcPts val="2000"/>
                        </a:lnSpc>
                        <a:spcAft>
                          <a:spcPts val="0"/>
                        </a:spcAft>
                        <a:buFont typeface="Courier New" panose="02070309020205020404" pitchFamily="49" charset="0"/>
                        <a:buChar char="o"/>
                        <a:tabLst>
                          <a:tab pos="144145" algn="l"/>
                          <a:tab pos="288290" algn="l"/>
                          <a:tab pos="431800" algn="l"/>
                          <a:tab pos="449580" algn="l"/>
                        </a:tabLst>
                      </a:pPr>
                      <a:r>
                        <a:rPr lang="nl-NL" sz="1400" dirty="0">
                          <a:effectLst/>
                          <a:latin typeface="Verdana" panose="020B0604030504040204" pitchFamily="34" charset="0"/>
                          <a:ea typeface="DejaVu Sans"/>
                          <a:cs typeface="Times New Roman" panose="02020603050405020304" pitchFamily="18" charset="0"/>
                        </a:rPr>
                        <a:t>Voorspelbaar onderhoud </a:t>
                      </a:r>
                    </a:p>
                    <a:p>
                      <a:pPr marL="742950" lvl="1" indent="-285750">
                        <a:lnSpc>
                          <a:spcPts val="2000"/>
                        </a:lnSpc>
                        <a:spcAft>
                          <a:spcPts val="0"/>
                        </a:spcAft>
                        <a:buFont typeface="Courier New" panose="02070309020205020404" pitchFamily="49" charset="0"/>
                        <a:buChar char="o"/>
                        <a:tabLst>
                          <a:tab pos="144145" algn="l"/>
                          <a:tab pos="288290" algn="l"/>
                          <a:tab pos="431800" algn="l"/>
                          <a:tab pos="449580" algn="l"/>
                        </a:tabLst>
                      </a:pPr>
                      <a:r>
                        <a:rPr lang="nl-NL" sz="1400" dirty="0">
                          <a:effectLst/>
                          <a:latin typeface="Verdana" panose="020B0604030504040204" pitchFamily="34" charset="0"/>
                          <a:ea typeface="DejaVu Sans"/>
                          <a:cs typeface="Times New Roman" panose="02020603050405020304" pitchFamily="18" charset="0"/>
                        </a:rPr>
                        <a:t>Data gedreven sturing op basis van prestatie-risico-kosten </a:t>
                      </a:r>
                    </a:p>
                    <a:p>
                      <a:pPr marL="742950" lvl="1" indent="-285750">
                        <a:lnSpc>
                          <a:spcPts val="2000"/>
                        </a:lnSpc>
                        <a:spcAft>
                          <a:spcPts val="0"/>
                        </a:spcAft>
                        <a:buFont typeface="Courier New" panose="02070309020205020404" pitchFamily="49" charset="0"/>
                        <a:buChar char="o"/>
                        <a:tabLst>
                          <a:tab pos="144145" algn="l"/>
                          <a:tab pos="288290" algn="l"/>
                          <a:tab pos="431800" algn="l"/>
                          <a:tab pos="449580" algn="l"/>
                        </a:tabLst>
                      </a:pPr>
                      <a:r>
                        <a:rPr lang="nl-NL" sz="1400" dirty="0">
                          <a:effectLst/>
                          <a:latin typeface="Verdana" panose="020B0604030504040204" pitchFamily="34" charset="0"/>
                          <a:ea typeface="DejaVu Sans"/>
                          <a:cs typeface="Times New Roman" panose="02020603050405020304" pitchFamily="18" charset="0"/>
                        </a:rPr>
                        <a:t>Programmering op orde </a:t>
                      </a:r>
                    </a:p>
                    <a:p>
                      <a:pPr marL="742950" lvl="1" indent="-285750">
                        <a:lnSpc>
                          <a:spcPts val="2000"/>
                        </a:lnSpc>
                        <a:spcAft>
                          <a:spcPts val="0"/>
                        </a:spcAft>
                        <a:buFont typeface="Courier New" panose="02070309020205020404" pitchFamily="49" charset="0"/>
                        <a:buChar char="o"/>
                        <a:tabLst>
                          <a:tab pos="144145" algn="l"/>
                          <a:tab pos="288290" algn="l"/>
                          <a:tab pos="431800" algn="l"/>
                          <a:tab pos="449580" algn="l"/>
                        </a:tabLst>
                      </a:pPr>
                      <a:r>
                        <a:rPr lang="nl-NL" sz="1400" dirty="0">
                          <a:effectLst/>
                          <a:latin typeface="Verdana" panose="020B0604030504040204" pitchFamily="34" charset="0"/>
                          <a:ea typeface="DejaVu Sans"/>
                          <a:cs typeface="Times New Roman" panose="02020603050405020304" pitchFamily="18" charset="0"/>
                        </a:rPr>
                        <a:t>Dynamisch scopen </a:t>
                      </a:r>
                      <a:br>
                        <a:rPr lang="nl-NL" sz="1400" dirty="0">
                          <a:effectLst/>
                          <a:latin typeface="Verdana" panose="020B0604030504040204" pitchFamily="34" charset="0"/>
                          <a:ea typeface="DejaVu Sans"/>
                          <a:cs typeface="Times New Roman" panose="02020603050405020304" pitchFamily="18" charset="0"/>
                        </a:rPr>
                      </a:br>
                      <a:endParaRPr lang="nl-NL" sz="1400" dirty="0">
                        <a:effectLst/>
                        <a:latin typeface="Verdana" panose="020B0604030504040204" pitchFamily="34" charset="0"/>
                        <a:ea typeface="DejaVu Sans"/>
                        <a:cs typeface="Times New Roman" panose="02020603050405020304" pitchFamily="18" charset="0"/>
                      </a:endParaRPr>
                    </a:p>
                    <a:p>
                      <a:pPr marL="0" lvl="0" indent="0">
                        <a:lnSpc>
                          <a:spcPts val="2000"/>
                        </a:lnSpc>
                        <a:spcBef>
                          <a:spcPts val="600"/>
                        </a:spcBef>
                        <a:spcAft>
                          <a:spcPts val="600"/>
                        </a:spcAft>
                        <a:buFont typeface="Symbol" panose="05050102010706020507" pitchFamily="18" charset="2"/>
                        <a:buNone/>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Randvoorwaarde: Investering samenwerking per </a:t>
                      </a:r>
                      <a:br>
                        <a:rPr lang="nl-NL" sz="1400" dirty="0" smtClean="0">
                          <a:effectLst/>
                          <a:latin typeface="Verdana" panose="020B0604030504040204" pitchFamily="34" charset="0"/>
                          <a:ea typeface="Verdana" panose="020B0604030504040204" pitchFamily="34" charset="0"/>
                        </a:rPr>
                      </a:br>
                      <a:r>
                        <a:rPr lang="nl-NL" sz="1400" dirty="0" smtClean="0">
                          <a:effectLst/>
                          <a:latin typeface="Verdana" panose="020B0604030504040204" pitchFamily="34" charset="0"/>
                          <a:ea typeface="Verdana" panose="020B0604030504040204" pitchFamily="34" charset="0"/>
                        </a:rPr>
                        <a:t>                          contractjaar max 1,2 mln. excl. Btw.</a:t>
                      </a:r>
                      <a:endParaRPr lang="nl-NL"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068916"/>
                  </a:ext>
                </a:extLst>
              </a:tr>
            </a:tbl>
          </a:graphicData>
        </a:graphic>
      </p:graphicFrame>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7" name="Tekstvak 6"/>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3361274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p:cNvSpPr txBox="1">
            <a:spLocks/>
          </p:cNvSpPr>
          <p:nvPr/>
        </p:nvSpPr>
        <p:spPr bwMode="auto">
          <a:xfrm>
            <a:off x="327258" y="148112"/>
            <a:ext cx="1176697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b="1" kern="0" dirty="0" smtClean="0"/>
              <a:t>Kwaliteitsdocument                      Inschrijving </a:t>
            </a:r>
            <a:r>
              <a:rPr lang="nl-NL" b="1" kern="0" dirty="0"/>
              <a:t>en Beoordeling </a:t>
            </a:r>
            <a:r>
              <a:rPr lang="nl-NL" sz="2200" b="1" kern="0" dirty="0" smtClean="0">
                <a:solidFill>
                  <a:schemeClr val="tx1"/>
                </a:solidFill>
              </a:rPr>
              <a:t>PvA financieel plan</a:t>
            </a:r>
            <a:endParaRPr lang="nl-NL" sz="2200" b="1" kern="0" dirty="0">
              <a:solidFill>
                <a:schemeClr val="tx1"/>
              </a:solidFill>
            </a:endParaRPr>
          </a:p>
        </p:txBody>
      </p:sp>
      <p:graphicFrame>
        <p:nvGraphicFramePr>
          <p:cNvPr id="2" name="Tabel 1"/>
          <p:cNvGraphicFramePr>
            <a:graphicFrameLocks noGrp="1"/>
          </p:cNvGraphicFramePr>
          <p:nvPr>
            <p:extLst>
              <p:ext uri="{D42A27DB-BD31-4B8C-83A1-F6EECF244321}">
                <p14:modId xmlns:p14="http://schemas.microsoft.com/office/powerpoint/2010/main" val="2716257074"/>
              </p:ext>
            </p:extLst>
          </p:nvPr>
        </p:nvGraphicFramePr>
        <p:xfrm>
          <a:off x="514896" y="1568917"/>
          <a:ext cx="11247176" cy="4061861"/>
        </p:xfrm>
        <a:graphic>
          <a:graphicData uri="http://schemas.openxmlformats.org/drawingml/2006/table">
            <a:tbl>
              <a:tblPr firstRow="1" bandRow="1">
                <a:tableStyleId>{5C22544A-7EE6-4342-B048-85BDC9FD1C3A}</a:tableStyleId>
              </a:tblPr>
              <a:tblGrid>
                <a:gridCol w="3754485">
                  <a:extLst>
                    <a:ext uri="{9D8B030D-6E8A-4147-A177-3AD203B41FA5}">
                      <a16:colId xmlns:a16="http://schemas.microsoft.com/office/drawing/2014/main" val="1471725985"/>
                    </a:ext>
                  </a:extLst>
                </a:gridCol>
                <a:gridCol w="7492691">
                  <a:extLst>
                    <a:ext uri="{9D8B030D-6E8A-4147-A177-3AD203B41FA5}">
                      <a16:colId xmlns:a16="http://schemas.microsoft.com/office/drawing/2014/main" val="3410312715"/>
                    </a:ext>
                  </a:extLst>
                </a:gridCol>
              </a:tblGrid>
              <a:tr h="469748">
                <a:tc>
                  <a:txBody>
                    <a:bodyPr/>
                    <a:lstStyle/>
                    <a:p>
                      <a:pPr>
                        <a:lnSpc>
                          <a:spcPts val="1600"/>
                        </a:lnSpc>
                        <a:spcAft>
                          <a:spcPts val="0"/>
                        </a:spcAft>
                        <a:tabLst>
                          <a:tab pos="144145" algn="l"/>
                          <a:tab pos="288290" algn="l"/>
                          <a:tab pos="431800" algn="l"/>
                        </a:tabLst>
                      </a:pPr>
                      <a:r>
                        <a:rPr lang="nl-NL" sz="1400" b="1" dirty="0" smtClean="0">
                          <a:ln>
                            <a:noFill/>
                          </a:ln>
                          <a:solidFill>
                            <a:schemeClr val="tx1"/>
                          </a:solidFill>
                          <a:effectLst/>
                          <a:latin typeface="Verdana" panose="020B0604030504040204" pitchFamily="34" charset="0"/>
                          <a:ea typeface="Verdana" panose="020B0604030504040204" pitchFamily="34" charset="0"/>
                        </a:rPr>
                        <a:t>Doelstelling</a:t>
                      </a:r>
                      <a:endParaRPr lang="nl-NL" sz="1400" b="1" dirty="0">
                        <a:ln>
                          <a:noFill/>
                        </a:ln>
                        <a:solidFill>
                          <a:schemeClr val="tx1"/>
                        </a:solidFill>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nSpc>
                          <a:spcPts val="1600"/>
                        </a:lnSpc>
                        <a:spcAft>
                          <a:spcPts val="0"/>
                        </a:spcAft>
                        <a:tabLst>
                          <a:tab pos="144145" algn="l"/>
                          <a:tab pos="288290" algn="l"/>
                          <a:tab pos="431800" algn="l"/>
                        </a:tabLst>
                      </a:pPr>
                      <a:r>
                        <a:rPr lang="nl-NL" sz="1400" b="1" dirty="0">
                          <a:ln>
                            <a:noFill/>
                          </a:ln>
                          <a:solidFill>
                            <a:schemeClr val="tx1"/>
                          </a:solidFill>
                          <a:effectLst/>
                          <a:latin typeface="Verdana" panose="020B0604030504040204" pitchFamily="34" charset="0"/>
                          <a:ea typeface="Verdana" panose="020B0604030504040204" pitchFamily="34" charset="0"/>
                        </a:rPr>
                        <a:t>Aandachtspunten: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843256624"/>
                  </a:ext>
                </a:extLst>
              </a:tr>
              <a:tr h="3592113">
                <a:tc>
                  <a:txBody>
                    <a:bodyPr/>
                    <a:lstStyle/>
                    <a:p>
                      <a:pPr marL="0" algn="l" defTabSz="914400" rtl="0" eaLnBrk="1" latinLnBrk="0" hangingPunct="1">
                        <a:lnSpc>
                          <a:spcPts val="2000"/>
                        </a:lnSpc>
                        <a:spcAft>
                          <a:spcPts val="0"/>
                        </a:spcAft>
                        <a:tabLst>
                          <a:tab pos="144145" algn="l"/>
                          <a:tab pos="288290" algn="l"/>
                          <a:tab pos="431800" algn="l"/>
                        </a:tabLst>
                      </a:pPr>
                      <a:r>
                        <a:rPr lang="nl-NL" sz="1400" b="0" kern="1200" dirty="0" smtClean="0">
                          <a:ln>
                            <a:noFill/>
                          </a:ln>
                          <a:solidFill>
                            <a:schemeClr val="tx1"/>
                          </a:solidFill>
                          <a:effectLst/>
                          <a:latin typeface="Verdana" panose="020B0604030504040204" pitchFamily="34" charset="0"/>
                          <a:ea typeface="Verdana" panose="020B0604030504040204" pitchFamily="34" charset="0"/>
                          <a:cs typeface="+mn-cs"/>
                        </a:rPr>
                        <a:t>De (eenheids)prijzen en prijsontwikkelingen gedurende fase I en II zijn realistisch, transparant en marktconform en zijn geborgd.</a:t>
                      </a:r>
                    </a:p>
                    <a:p>
                      <a:pPr marL="0" algn="l" defTabSz="914400" rtl="0" eaLnBrk="1" latinLnBrk="0" hangingPunct="1">
                        <a:lnSpc>
                          <a:spcPts val="2000"/>
                        </a:lnSpc>
                        <a:spcAft>
                          <a:spcPts val="0"/>
                        </a:spcAft>
                        <a:tabLst>
                          <a:tab pos="144145" algn="l"/>
                          <a:tab pos="288290" algn="l"/>
                          <a:tab pos="431800" algn="l"/>
                        </a:tabLst>
                      </a:pPr>
                      <a:endParaRPr lang="nl-NL" sz="1400" b="0" kern="1200" dirty="0" smtClean="0">
                        <a:ln>
                          <a:noFill/>
                        </a:ln>
                        <a:solidFill>
                          <a:schemeClr val="tx1"/>
                        </a:solidFill>
                        <a:effectLst/>
                        <a:latin typeface="Verdana" panose="020B0604030504040204" pitchFamily="34" charset="0"/>
                        <a:ea typeface="Verdana" panose="020B0604030504040204" pitchFamily="34" charset="0"/>
                        <a:cs typeface="+mn-cs"/>
                      </a:endParaRPr>
                    </a:p>
                    <a:p>
                      <a:pPr marL="0" algn="l" defTabSz="914400" rtl="0" eaLnBrk="1" latinLnBrk="0" hangingPunct="1">
                        <a:lnSpc>
                          <a:spcPts val="2000"/>
                        </a:lnSpc>
                        <a:spcAft>
                          <a:spcPts val="0"/>
                        </a:spcAft>
                        <a:tabLst>
                          <a:tab pos="144145" algn="l"/>
                          <a:tab pos="288290" algn="l"/>
                          <a:tab pos="431800" algn="l"/>
                        </a:tabLst>
                      </a:pPr>
                      <a:r>
                        <a:rPr lang="nl-NL" sz="1400" b="0" kern="1200" dirty="0" smtClean="0">
                          <a:ln>
                            <a:noFill/>
                          </a:ln>
                          <a:solidFill>
                            <a:schemeClr val="tx1"/>
                          </a:solidFill>
                          <a:effectLst/>
                          <a:latin typeface="Verdana" panose="020B0604030504040204" pitchFamily="34" charset="0"/>
                          <a:ea typeface="Verdana" panose="020B0604030504040204" pitchFamily="34" charset="0"/>
                          <a:cs typeface="+mn-cs"/>
                        </a:rPr>
                        <a:t>De projectkosten zijn wederzijds gedragen, beheersbaar.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Transparantie, marktconformiteit en wederzijds gedragen kostenramingen</a:t>
                      </a:r>
                    </a:p>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Omgaan met wijzigingen;</a:t>
                      </a:r>
                    </a:p>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Toeslagen indirecte kosten;</a:t>
                      </a:r>
                    </a:p>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Kostenbeheersing fase I en II in relatie tot de richtprijs</a:t>
                      </a:r>
                    </a:p>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Hoe is het toetsingsproces bij de bepaling van de marktconformiteit van de prijzen;</a:t>
                      </a:r>
                    </a:p>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Hoe wordt gehandeld bij verschillen van inzicht bij de totstandkoming van deze items gedurende de looptijd van het project.</a:t>
                      </a:r>
                    </a:p>
                    <a:p>
                      <a:pPr marL="285750" lvl="0" indent="-285750">
                        <a:spcBef>
                          <a:spcPts val="600"/>
                        </a:spcBef>
                        <a:spcAft>
                          <a:spcPts val="600"/>
                        </a:spcAft>
                        <a:buFont typeface="Arial" panose="020B0604020202020204" pitchFamily="34" charset="0"/>
                        <a:buChar char="•"/>
                      </a:pPr>
                      <a:endParaRPr lang="nl-NL" sz="1400" dirty="0">
                        <a:ln>
                          <a:noFill/>
                        </a:ln>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068916"/>
                  </a:ext>
                </a:extLst>
              </a:tr>
            </a:tbl>
          </a:graphicData>
        </a:graphic>
      </p:graphicFrame>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7" name="Tekstvak 6"/>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3958557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p:cNvSpPr txBox="1">
            <a:spLocks/>
          </p:cNvSpPr>
          <p:nvPr/>
        </p:nvSpPr>
        <p:spPr bwMode="auto">
          <a:xfrm>
            <a:off x="207034" y="148112"/>
            <a:ext cx="117405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b="1" kern="0" dirty="0" smtClean="0"/>
              <a:t>Kwaliteitsdocument                       Inschrijving </a:t>
            </a:r>
            <a:r>
              <a:rPr lang="nl-NL" b="1" kern="0" dirty="0"/>
              <a:t>en Beoordeling </a:t>
            </a:r>
            <a:r>
              <a:rPr lang="nl-NL" sz="2200" b="1" kern="0" dirty="0" smtClean="0">
                <a:solidFill>
                  <a:schemeClr val="tx1"/>
                </a:solidFill>
              </a:rPr>
              <a:t>PvA duurzaamheid  </a:t>
            </a:r>
            <a:endParaRPr lang="nl-NL" sz="2200" b="1" kern="0" dirty="0">
              <a:solidFill>
                <a:schemeClr val="tx1"/>
              </a:solidFill>
            </a:endParaRPr>
          </a:p>
        </p:txBody>
      </p:sp>
      <p:graphicFrame>
        <p:nvGraphicFramePr>
          <p:cNvPr id="2" name="Tabel 1"/>
          <p:cNvGraphicFramePr>
            <a:graphicFrameLocks noGrp="1"/>
          </p:cNvGraphicFramePr>
          <p:nvPr>
            <p:extLst>
              <p:ext uri="{D42A27DB-BD31-4B8C-83A1-F6EECF244321}">
                <p14:modId xmlns:p14="http://schemas.microsoft.com/office/powerpoint/2010/main" val="196213753"/>
              </p:ext>
            </p:extLst>
          </p:nvPr>
        </p:nvGraphicFramePr>
        <p:xfrm>
          <a:off x="611149" y="2184936"/>
          <a:ext cx="11247176" cy="2352815"/>
        </p:xfrm>
        <a:graphic>
          <a:graphicData uri="http://schemas.openxmlformats.org/drawingml/2006/table">
            <a:tbl>
              <a:tblPr firstRow="1" bandRow="1">
                <a:tableStyleId>{5C22544A-7EE6-4342-B048-85BDC9FD1C3A}</a:tableStyleId>
              </a:tblPr>
              <a:tblGrid>
                <a:gridCol w="3754485">
                  <a:extLst>
                    <a:ext uri="{9D8B030D-6E8A-4147-A177-3AD203B41FA5}">
                      <a16:colId xmlns:a16="http://schemas.microsoft.com/office/drawing/2014/main" val="1471725985"/>
                    </a:ext>
                  </a:extLst>
                </a:gridCol>
                <a:gridCol w="7492691">
                  <a:extLst>
                    <a:ext uri="{9D8B030D-6E8A-4147-A177-3AD203B41FA5}">
                      <a16:colId xmlns:a16="http://schemas.microsoft.com/office/drawing/2014/main" val="3410312715"/>
                    </a:ext>
                  </a:extLst>
                </a:gridCol>
              </a:tblGrid>
              <a:tr h="471637">
                <a:tc>
                  <a:txBody>
                    <a:bodyPr/>
                    <a:lstStyle/>
                    <a:p>
                      <a:pPr>
                        <a:lnSpc>
                          <a:spcPts val="1600"/>
                        </a:lnSpc>
                        <a:spcAft>
                          <a:spcPts val="0"/>
                        </a:spcAft>
                        <a:tabLst>
                          <a:tab pos="144145" algn="l"/>
                          <a:tab pos="288290" algn="l"/>
                          <a:tab pos="431800" algn="l"/>
                        </a:tabLst>
                      </a:pPr>
                      <a:r>
                        <a:rPr lang="nl-NL" sz="1400" b="1" dirty="0" smtClean="0">
                          <a:ln>
                            <a:noFill/>
                          </a:ln>
                          <a:solidFill>
                            <a:schemeClr val="tx1"/>
                          </a:solidFill>
                          <a:effectLst/>
                          <a:latin typeface="Verdana" panose="020B0604030504040204" pitchFamily="34" charset="0"/>
                          <a:ea typeface="Verdana" panose="020B0604030504040204" pitchFamily="34" charset="0"/>
                        </a:rPr>
                        <a:t>Doelstelling</a:t>
                      </a:r>
                      <a:endParaRPr lang="nl-NL" sz="1400" b="1" dirty="0">
                        <a:ln>
                          <a:noFill/>
                        </a:ln>
                        <a:solidFill>
                          <a:schemeClr val="tx1"/>
                        </a:solidFill>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nSpc>
                          <a:spcPts val="1600"/>
                        </a:lnSpc>
                        <a:spcAft>
                          <a:spcPts val="0"/>
                        </a:spcAft>
                        <a:tabLst>
                          <a:tab pos="144145" algn="l"/>
                          <a:tab pos="288290" algn="l"/>
                          <a:tab pos="431800" algn="l"/>
                        </a:tabLst>
                      </a:pPr>
                      <a:r>
                        <a:rPr lang="nl-NL" sz="1400" b="1" dirty="0">
                          <a:ln>
                            <a:noFill/>
                          </a:ln>
                          <a:solidFill>
                            <a:schemeClr val="tx1"/>
                          </a:solidFill>
                          <a:effectLst/>
                          <a:latin typeface="Verdana" panose="020B0604030504040204" pitchFamily="34" charset="0"/>
                          <a:ea typeface="Verdana" panose="020B0604030504040204" pitchFamily="34" charset="0"/>
                        </a:rPr>
                        <a:t>Aandachtspunten: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843256624"/>
                  </a:ext>
                </a:extLst>
              </a:tr>
              <a:tr h="1881178">
                <a:tc>
                  <a:txBody>
                    <a:bodyPr/>
                    <a:lstStyle/>
                    <a:p>
                      <a:pPr marL="0" algn="l" defTabSz="914400" rtl="0" eaLnBrk="1" latinLnBrk="0" hangingPunct="1">
                        <a:lnSpc>
                          <a:spcPts val="2000"/>
                        </a:lnSpc>
                        <a:spcAft>
                          <a:spcPts val="0"/>
                        </a:spcAft>
                        <a:tabLst>
                          <a:tab pos="144145" algn="l"/>
                          <a:tab pos="288290" algn="l"/>
                          <a:tab pos="431800" algn="l"/>
                        </a:tabLst>
                      </a:pPr>
                      <a:r>
                        <a:rPr lang="nl-NL" sz="1400" b="0" kern="1200" dirty="0" smtClean="0">
                          <a:ln>
                            <a:noFill/>
                          </a:ln>
                          <a:solidFill>
                            <a:schemeClr val="tx1"/>
                          </a:solidFill>
                          <a:effectLst/>
                          <a:latin typeface="Verdana" panose="020B0604030504040204" pitchFamily="34" charset="0"/>
                          <a:ea typeface="Verdana" panose="020B0604030504040204" pitchFamily="34" charset="0"/>
                          <a:cs typeface="+mn-cs"/>
                        </a:rPr>
                        <a:t>Minimaal 5% energiereductie van het areaal ten opzichte van het totale verbruik in peiljaar 2021: 7,6 mln. KWh voor het gehele areaal.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De maatregelen die leiden tot minder energieverbruik van de objecten en installaties in het areaal.</a:t>
                      </a:r>
                    </a:p>
                    <a:p>
                      <a:pPr marL="285750" lvl="0" indent="-285750">
                        <a:spcBef>
                          <a:spcPts val="600"/>
                        </a:spcBef>
                        <a:spcAft>
                          <a:spcPts val="600"/>
                        </a:spcAft>
                        <a:buFont typeface="Arial" panose="020B0604020202020204" pitchFamily="34" charset="0"/>
                        <a:buChar char="•"/>
                      </a:pPr>
                      <a:r>
                        <a:rPr lang="nl-NL" sz="1400" dirty="0" smtClean="0">
                          <a:ln>
                            <a:noFill/>
                          </a:ln>
                          <a:effectLst/>
                          <a:latin typeface="Verdana" panose="020B0604030504040204" pitchFamily="34" charset="0"/>
                          <a:ea typeface="Verdana" panose="020B0604030504040204" pitchFamily="34" charset="0"/>
                        </a:rPr>
                        <a:t>Energiebesparing door opwekking van energie is niet toegestaan.</a:t>
                      </a:r>
                    </a:p>
                    <a:p>
                      <a:pPr marL="0" lvl="0" indent="0">
                        <a:lnSpc>
                          <a:spcPts val="2000"/>
                        </a:lnSpc>
                        <a:spcBef>
                          <a:spcPts val="600"/>
                        </a:spcBef>
                        <a:spcAft>
                          <a:spcPts val="600"/>
                        </a:spcAft>
                        <a:buFont typeface="Symbol" panose="05050102010706020507" pitchFamily="18" charset="2"/>
                        <a:buNone/>
                        <a:tabLst>
                          <a:tab pos="144145" algn="l"/>
                          <a:tab pos="288290" algn="l"/>
                          <a:tab pos="431800" algn="l"/>
                          <a:tab pos="449580" algn="l"/>
                        </a:tabLst>
                      </a:pPr>
                      <a:r>
                        <a:rPr lang="nl-NL" sz="1400" dirty="0" smtClean="0">
                          <a:effectLst/>
                          <a:latin typeface="Verdana" panose="020B0604030504040204" pitchFamily="34" charset="0"/>
                          <a:ea typeface="Verdana" panose="020B0604030504040204" pitchFamily="34" charset="0"/>
                        </a:rPr>
                        <a:t>Randvoorwaarde: Investering samenwerking per </a:t>
                      </a:r>
                      <a:br>
                        <a:rPr lang="nl-NL" sz="1400" dirty="0" smtClean="0">
                          <a:effectLst/>
                          <a:latin typeface="Verdana" panose="020B0604030504040204" pitchFamily="34" charset="0"/>
                          <a:ea typeface="Verdana" panose="020B0604030504040204" pitchFamily="34" charset="0"/>
                        </a:rPr>
                      </a:br>
                      <a:r>
                        <a:rPr lang="nl-NL" sz="1400" dirty="0" smtClean="0">
                          <a:effectLst/>
                          <a:latin typeface="Verdana" panose="020B0604030504040204" pitchFamily="34" charset="0"/>
                          <a:ea typeface="Verdana" panose="020B0604030504040204" pitchFamily="34" charset="0"/>
                        </a:rPr>
                        <a:t>                          contractjaar max 0,5 mln. excl. Btw.</a:t>
                      </a:r>
                      <a:endParaRPr lang="nl-NL" sz="1400" dirty="0" smtClean="0">
                        <a:effectLst/>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600"/>
                        </a:spcBef>
                        <a:spcAft>
                          <a:spcPts val="600"/>
                        </a:spcAft>
                        <a:buFont typeface="Arial" panose="020B0604020202020204" pitchFamily="34" charset="0"/>
                        <a:buNone/>
                      </a:pPr>
                      <a:endParaRPr lang="nl-NL" sz="1400" dirty="0">
                        <a:ln>
                          <a:noFill/>
                        </a:ln>
                        <a:effectLst/>
                        <a:latin typeface="Verdana" panose="020B0604030504040204" pitchFamily="34" charset="0"/>
                        <a:ea typeface="Verdan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068916"/>
                  </a:ext>
                </a:extLst>
              </a:tr>
            </a:tbl>
          </a:graphicData>
        </a:graphic>
      </p:graphicFrame>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7" name="Tekstvak 6"/>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1359934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8836" y="168078"/>
            <a:ext cx="5160580" cy="738664"/>
          </a:xfrm>
        </p:spPr>
        <p:txBody>
          <a:bodyPr/>
          <a:lstStyle/>
          <a:p>
            <a:pPr marL="0" indent="0"/>
            <a:r>
              <a:rPr lang="nl-NL" sz="2400" b="1" dirty="0" smtClean="0"/>
              <a:t>3</a:t>
            </a:r>
            <a:r>
              <a:rPr lang="nl-NL" sz="2400" b="1" baseline="30000" dirty="0" smtClean="0"/>
              <a:t>e</a:t>
            </a:r>
            <a:r>
              <a:rPr lang="nl-NL" sz="2400" b="1" dirty="0" smtClean="0"/>
              <a:t> marktconsultatiemoment BOC-NZK </a:t>
            </a:r>
            <a:endParaRPr lang="nl-NL" sz="2400" b="1" dirty="0"/>
          </a:p>
        </p:txBody>
      </p:sp>
      <p:sp>
        <p:nvSpPr>
          <p:cNvPr id="4" name="Tekstvak 3"/>
          <p:cNvSpPr txBox="1"/>
          <p:nvPr/>
        </p:nvSpPr>
        <p:spPr>
          <a:xfrm>
            <a:off x="1116531" y="2440165"/>
            <a:ext cx="9614729" cy="1938992"/>
          </a:xfrm>
          <a:prstGeom prst="rect">
            <a:avLst/>
          </a:prstGeom>
          <a:noFill/>
        </p:spPr>
        <p:txBody>
          <a:bodyPr wrap="square" rtlCol="0">
            <a:spAutoFit/>
          </a:bodyPr>
          <a:lstStyle/>
          <a:p>
            <a:r>
              <a:rPr lang="nl-NL" sz="4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De HID-PPO aan het woord  </a:t>
            </a:r>
          </a:p>
          <a:p>
            <a:endParaRPr lang="nl-NL" sz="4000" b="1" dirty="0">
              <a:latin typeface="Verdana" panose="020B0604030504040204" pitchFamily="34" charset="0"/>
              <a:ea typeface="Verdana" panose="020B0604030504040204" pitchFamily="34" charset="0"/>
            </a:endParaRPr>
          </a:p>
          <a:p>
            <a:r>
              <a:rPr lang="nl-NL" sz="4000" b="1" dirty="0" smtClean="0">
                <a:latin typeface="Verdana" panose="020B0604030504040204" pitchFamily="34" charset="0"/>
                <a:ea typeface="Verdana" panose="020B0604030504040204" pitchFamily="34" charset="0"/>
              </a:rPr>
              <a:t>Bob Demoet		</a:t>
            </a:r>
            <a:endParaRPr lang="nl-NL" sz="1400" dirty="0" smtClean="0"/>
          </a:p>
        </p:txBody>
      </p:sp>
      <p:sp>
        <p:nvSpPr>
          <p:cNvPr id="3" name="Tekstvak 2"/>
          <p:cNvSpPr txBox="1"/>
          <p:nvPr/>
        </p:nvSpPr>
        <p:spPr>
          <a:xfrm>
            <a:off x="10222302" y="6383546"/>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
        <p:nvSpPr>
          <p:cNvPr id="5" name="Tekstvak 4"/>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Marktconsultatiemoment BOC-NZK</a:t>
            </a:r>
          </a:p>
        </p:txBody>
      </p:sp>
    </p:spTree>
    <p:extLst>
      <p:ext uri="{BB962C8B-B14F-4D97-AF65-F5344CB8AC3E}">
        <p14:creationId xmlns:p14="http://schemas.microsoft.com/office/powerpoint/2010/main" val="14559833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22"/>
          </p:nvPr>
        </p:nvSpPr>
        <p:spPr/>
        <p:txBody>
          <a:bodyPr/>
          <a:lstStyle/>
          <a:p>
            <a:fld id="{6C93B359-CF0D-4389-949E-16A33FCBB3EC}" type="slidenum">
              <a:rPr lang="nl-NL" smtClean="0"/>
              <a:pPr/>
              <a:t>20</a:t>
            </a:fld>
            <a:endParaRPr lang="nl-NL" dirty="0"/>
          </a:p>
        </p:txBody>
      </p:sp>
      <p:sp>
        <p:nvSpPr>
          <p:cNvPr id="10" name="Tijdelijke aanduiding voor tekst 9"/>
          <p:cNvSpPr>
            <a:spLocks noGrp="1"/>
          </p:cNvSpPr>
          <p:nvPr>
            <p:ph type="body" sz="quarter" idx="26"/>
          </p:nvPr>
        </p:nvSpPr>
        <p:spPr/>
        <p:txBody>
          <a:bodyPr/>
          <a:lstStyle/>
          <a:p>
            <a:r>
              <a:rPr lang="nl-NL" dirty="0" smtClean="0"/>
              <a:t>RWS INFORMATIE</a:t>
            </a:r>
            <a:endParaRPr lang="nl-NL" dirty="0"/>
          </a:p>
        </p:txBody>
      </p:sp>
      <p:sp>
        <p:nvSpPr>
          <p:cNvPr id="2" name="Titel 1"/>
          <p:cNvSpPr>
            <a:spLocks noGrp="1"/>
          </p:cNvSpPr>
          <p:nvPr>
            <p:ph type="title"/>
          </p:nvPr>
        </p:nvSpPr>
        <p:spPr>
          <a:xfrm>
            <a:off x="6951289" y="2680801"/>
            <a:ext cx="4997688" cy="1069200"/>
          </a:xfrm>
        </p:spPr>
        <p:txBody>
          <a:bodyPr/>
          <a:lstStyle/>
          <a:p>
            <a:r>
              <a:rPr lang="nl-NL" dirty="0" smtClean="0"/>
              <a:t>Dank voor jullie aandacht !</a:t>
            </a:r>
            <a:endParaRPr lang="nl-NL" dirty="0"/>
          </a:p>
        </p:txBody>
      </p:sp>
    </p:spTree>
    <p:extLst>
      <p:ext uri="{BB962C8B-B14F-4D97-AF65-F5344CB8AC3E}">
        <p14:creationId xmlns:p14="http://schemas.microsoft.com/office/powerpoint/2010/main" val="3696590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8836" y="168078"/>
            <a:ext cx="5160580" cy="738664"/>
          </a:xfrm>
        </p:spPr>
        <p:txBody>
          <a:bodyPr/>
          <a:lstStyle/>
          <a:p>
            <a:pPr marL="0" indent="0"/>
            <a:r>
              <a:rPr lang="nl-NL" sz="2400" b="1" dirty="0" smtClean="0"/>
              <a:t>3</a:t>
            </a:r>
            <a:r>
              <a:rPr lang="nl-NL" sz="2400" b="1" baseline="30000" dirty="0" smtClean="0"/>
              <a:t>e</a:t>
            </a:r>
            <a:r>
              <a:rPr lang="nl-NL" sz="2400" b="1" dirty="0" smtClean="0"/>
              <a:t> marktconsultatiemoment BOC-NZK</a:t>
            </a:r>
            <a:endParaRPr lang="nl-NL" sz="2400" b="1" dirty="0"/>
          </a:p>
        </p:txBody>
      </p:sp>
      <p:sp>
        <p:nvSpPr>
          <p:cNvPr id="4" name="Tekstvak 3"/>
          <p:cNvSpPr txBox="1"/>
          <p:nvPr/>
        </p:nvSpPr>
        <p:spPr>
          <a:xfrm>
            <a:off x="1116531" y="2440165"/>
            <a:ext cx="10835050" cy="3293209"/>
          </a:xfrm>
          <a:prstGeom prst="rect">
            <a:avLst/>
          </a:prstGeom>
          <a:noFill/>
        </p:spPr>
        <p:txBody>
          <a:bodyPr wrap="square" rtlCol="0">
            <a:spAutoFit/>
          </a:bodyPr>
          <a:lstStyle/>
          <a:p>
            <a:r>
              <a:rPr lang="nl-NL" sz="4000" b="1" dirty="0" smtClean="0">
                <a:latin typeface="Verdana" panose="020B0604030504040204" pitchFamily="34" charset="0"/>
                <a:ea typeface="Verdana" panose="020B0604030504040204" pitchFamily="34" charset="0"/>
              </a:rPr>
              <a:t>Huub de Lange</a:t>
            </a:r>
            <a:r>
              <a:rPr lang="nl-NL" sz="6000" b="1" dirty="0" smtClean="0">
                <a:latin typeface="Verdana" panose="020B0604030504040204" pitchFamily="34" charset="0"/>
                <a:ea typeface="Verdana" panose="020B0604030504040204" pitchFamily="34" charset="0"/>
              </a:rPr>
              <a:t>	 </a:t>
            </a:r>
            <a:r>
              <a:rPr lang="nl-NL" sz="1200" dirty="0" smtClean="0">
                <a:latin typeface="Verdana" panose="020B0604030504040204" pitchFamily="34" charset="0"/>
                <a:ea typeface="Verdana" panose="020B0604030504040204" pitchFamily="34" charset="0"/>
              </a:rPr>
              <a:t>(dagvoorzitter)</a:t>
            </a:r>
            <a:r>
              <a:rPr lang="nl-NL" sz="6000" b="1" dirty="0" smtClean="0">
                <a:latin typeface="Verdana" panose="020B0604030504040204" pitchFamily="34" charset="0"/>
                <a:ea typeface="Verdana" panose="020B0604030504040204" pitchFamily="34" charset="0"/>
              </a:rPr>
              <a:t>	</a:t>
            </a:r>
          </a:p>
          <a:p>
            <a:r>
              <a:rPr lang="nl-NL" sz="2400" b="1" dirty="0">
                <a:solidFill>
                  <a:srgbClr val="7030A0"/>
                </a:solidFill>
                <a:latin typeface="Verdana" panose="020B0604030504040204" pitchFamily="34" charset="0"/>
                <a:ea typeface="Verdana" panose="020B0604030504040204" pitchFamily="34" charset="0"/>
              </a:rPr>
              <a:t>Strategisch Adviseur Onderhoud en </a:t>
            </a:r>
            <a:r>
              <a:rPr lang="nl-NL" sz="2400" b="1" dirty="0" smtClean="0">
                <a:solidFill>
                  <a:srgbClr val="7030A0"/>
                </a:solidFill>
                <a:latin typeface="Verdana" panose="020B0604030504040204" pitchFamily="34" charset="0"/>
                <a:ea typeface="Verdana" panose="020B0604030504040204" pitchFamily="34" charset="0"/>
              </a:rPr>
              <a:t>Marktrelaties</a:t>
            </a:r>
          </a:p>
          <a:p>
            <a:endParaRPr lang="nl-NL" sz="2400" b="1" dirty="0">
              <a:latin typeface="Verdana" panose="020B0604030504040204" pitchFamily="34" charset="0"/>
              <a:ea typeface="Verdana" panose="020B0604030504040204" pitchFamily="34" charset="0"/>
            </a:endParaRPr>
          </a:p>
          <a:p>
            <a:pPr marL="800100" lvl="1" indent="-342900">
              <a:buFontTx/>
              <a:buChar char="-"/>
            </a:pPr>
            <a:r>
              <a:rPr lang="nl-NL" sz="2000" dirty="0" smtClean="0">
                <a:latin typeface="Verdana" panose="020B0604030504040204" pitchFamily="34" charset="0"/>
                <a:ea typeface="Verdana" panose="020B0604030504040204" pitchFamily="34" charset="0"/>
              </a:rPr>
              <a:t>Blik op de agenda</a:t>
            </a:r>
          </a:p>
          <a:p>
            <a:pPr marL="800100" lvl="1" indent="-342900">
              <a:buFontTx/>
              <a:buChar char="-"/>
            </a:pPr>
            <a:endParaRPr lang="nl-NL" sz="2000" dirty="0" smtClean="0">
              <a:latin typeface="Verdana" panose="020B0604030504040204" pitchFamily="34" charset="0"/>
              <a:ea typeface="Verdana" panose="020B0604030504040204" pitchFamily="34" charset="0"/>
            </a:endParaRPr>
          </a:p>
          <a:p>
            <a:pPr marL="800100" lvl="1" indent="-342900">
              <a:buFontTx/>
              <a:buChar char="-"/>
            </a:pPr>
            <a:r>
              <a:rPr lang="nl-NL" sz="2000" dirty="0" smtClean="0">
                <a:latin typeface="Verdana" panose="020B0604030504040204" pitchFamily="34" charset="0"/>
                <a:ea typeface="Verdana" panose="020B0604030504040204" pitchFamily="34" charset="0"/>
              </a:rPr>
              <a:t>Voorstellen projectteam BOC-NZK</a:t>
            </a:r>
            <a:br>
              <a:rPr lang="nl-NL" sz="2000" dirty="0" smtClean="0">
                <a:latin typeface="Verdana" panose="020B0604030504040204" pitchFamily="34" charset="0"/>
                <a:ea typeface="Verdana" panose="020B0604030504040204" pitchFamily="34" charset="0"/>
              </a:rPr>
            </a:br>
            <a:endParaRPr lang="nl-NL" sz="2000" dirty="0" smtClean="0">
              <a:latin typeface="Verdana" panose="020B0604030504040204" pitchFamily="34" charset="0"/>
              <a:ea typeface="Verdana" panose="020B0604030504040204" pitchFamily="34" charset="0"/>
            </a:endParaRPr>
          </a:p>
          <a:p>
            <a:pPr marL="800100" lvl="1" indent="-342900">
              <a:buFontTx/>
              <a:buChar char="-"/>
            </a:pPr>
            <a:r>
              <a:rPr lang="nl-NL" sz="2000" dirty="0" smtClean="0">
                <a:latin typeface="Verdana" panose="020B0604030504040204" pitchFamily="34" charset="0"/>
                <a:ea typeface="Verdana" panose="020B0604030504040204" pitchFamily="34" charset="0"/>
              </a:rPr>
              <a:t>Doel </a:t>
            </a:r>
            <a:r>
              <a:rPr lang="nl-NL" sz="2000" dirty="0">
                <a:latin typeface="Verdana" panose="020B0604030504040204" pitchFamily="34" charset="0"/>
                <a:ea typeface="Verdana" panose="020B0604030504040204" pitchFamily="34" charset="0"/>
              </a:rPr>
              <a:t>3e marktconsultatiemoment BOC-NZK</a:t>
            </a:r>
          </a:p>
        </p:txBody>
      </p:sp>
      <p:sp>
        <p:nvSpPr>
          <p:cNvPr id="5" name="Tekstvak 4"/>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Marktconsultatiemoment BOC-NZK</a:t>
            </a:r>
          </a:p>
        </p:txBody>
      </p:sp>
    </p:spTree>
    <p:extLst>
      <p:ext uri="{BB962C8B-B14F-4D97-AF65-F5344CB8AC3E}">
        <p14:creationId xmlns:p14="http://schemas.microsoft.com/office/powerpoint/2010/main" val="378213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8836" y="168078"/>
            <a:ext cx="10425652" cy="369332"/>
          </a:xfrm>
        </p:spPr>
        <p:txBody>
          <a:bodyPr/>
          <a:lstStyle/>
          <a:p>
            <a:pPr marL="0" indent="0"/>
            <a:r>
              <a:rPr lang="nl-NL" sz="2400" b="1" dirty="0" smtClean="0"/>
              <a:t>Agenda 3</a:t>
            </a:r>
            <a:r>
              <a:rPr lang="nl-NL" sz="2400" b="1" baseline="30000" dirty="0" smtClean="0"/>
              <a:t>e</a:t>
            </a:r>
            <a:r>
              <a:rPr lang="nl-NL" sz="2400" b="1" dirty="0" smtClean="0"/>
              <a:t> marktconsultatiemoment BOC-NZK</a:t>
            </a:r>
            <a:endParaRPr lang="nl-NL" sz="2400" b="1" dirty="0"/>
          </a:p>
        </p:txBody>
      </p:sp>
      <p:graphicFrame>
        <p:nvGraphicFramePr>
          <p:cNvPr id="7" name="Tabel 6"/>
          <p:cNvGraphicFramePr>
            <a:graphicFrameLocks noGrp="1"/>
          </p:cNvGraphicFramePr>
          <p:nvPr>
            <p:extLst>
              <p:ext uri="{D42A27DB-BD31-4B8C-83A1-F6EECF244321}">
                <p14:modId xmlns:p14="http://schemas.microsoft.com/office/powerpoint/2010/main" val="3584494107"/>
              </p:ext>
            </p:extLst>
          </p:nvPr>
        </p:nvGraphicFramePr>
        <p:xfrm>
          <a:off x="1475606" y="1174285"/>
          <a:ext cx="9388882" cy="4971724"/>
        </p:xfrm>
        <a:graphic>
          <a:graphicData uri="http://schemas.openxmlformats.org/drawingml/2006/table">
            <a:tbl>
              <a:tblPr firstRow="1" firstCol="1" bandRow="1">
                <a:tableStyleId>{5C22544A-7EE6-4342-B048-85BDC9FD1C3A}</a:tableStyleId>
              </a:tblPr>
              <a:tblGrid>
                <a:gridCol w="2978457">
                  <a:extLst>
                    <a:ext uri="{9D8B030D-6E8A-4147-A177-3AD203B41FA5}">
                      <a16:colId xmlns:a16="http://schemas.microsoft.com/office/drawing/2014/main" val="40499664"/>
                    </a:ext>
                  </a:extLst>
                </a:gridCol>
                <a:gridCol w="6410425">
                  <a:extLst>
                    <a:ext uri="{9D8B030D-6E8A-4147-A177-3AD203B41FA5}">
                      <a16:colId xmlns:a16="http://schemas.microsoft.com/office/drawing/2014/main" val="1052473562"/>
                    </a:ext>
                  </a:extLst>
                </a:gridCol>
              </a:tblGrid>
              <a:tr h="381452">
                <a:tc>
                  <a:txBody>
                    <a:bodyPr/>
                    <a:lstStyle/>
                    <a:p>
                      <a:pPr algn="ctr">
                        <a:lnSpc>
                          <a:spcPts val="1200"/>
                        </a:lnSpc>
                        <a:spcAft>
                          <a:spcPts val="0"/>
                        </a:spcAft>
                      </a:pPr>
                      <a:r>
                        <a:rPr lang="nl-NL" sz="1200" dirty="0">
                          <a:solidFill>
                            <a:schemeClr val="bg1"/>
                          </a:solidFill>
                          <a:effectLst/>
                          <a:latin typeface="Verdana" panose="020B0604030504040204" pitchFamily="34" charset="0"/>
                          <a:ea typeface="Verdana" panose="020B0604030504040204" pitchFamily="34" charset="0"/>
                        </a:rPr>
                        <a:t>tijd</a:t>
                      </a:r>
                      <a:endParaRPr lang="nl-NL" sz="1200" dirty="0">
                        <a:solidFill>
                          <a:schemeClr val="bg1"/>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ts val="1200"/>
                        </a:lnSpc>
                        <a:spcAft>
                          <a:spcPts val="0"/>
                        </a:spcAft>
                      </a:pPr>
                      <a:r>
                        <a:rPr lang="nl-NL" sz="1200" dirty="0">
                          <a:effectLst/>
                          <a:latin typeface="Verdana" panose="020B0604030504040204" pitchFamily="34" charset="0"/>
                          <a:ea typeface="Verdana" panose="020B0604030504040204" pitchFamily="34" charset="0"/>
                        </a:rPr>
                        <a:t>Onderdeel</a:t>
                      </a:r>
                      <a:endParaRPr lang="nl-NL" sz="1200"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788212860"/>
                  </a:ext>
                </a:extLst>
              </a:tr>
              <a:tr h="381452">
                <a:tc>
                  <a:txBody>
                    <a:bodyPr/>
                    <a:lstStyle/>
                    <a:p>
                      <a:pPr algn="ctr">
                        <a:lnSpc>
                          <a:spcPts val="1200"/>
                        </a:lnSpc>
                        <a:spcAft>
                          <a:spcPts val="0"/>
                        </a:spcAft>
                      </a:pPr>
                      <a:r>
                        <a:rPr lang="nl-NL" sz="1200" b="0" dirty="0">
                          <a:solidFill>
                            <a:srgbClr val="0070C0"/>
                          </a:solidFill>
                          <a:effectLst/>
                          <a:latin typeface="Verdana" panose="020B0604030504040204" pitchFamily="34" charset="0"/>
                          <a:ea typeface="Verdana" panose="020B0604030504040204" pitchFamily="34" charset="0"/>
                        </a:rPr>
                        <a:t>08.00 – 08.30</a:t>
                      </a:r>
                      <a:endParaRPr lang="nl-NL" sz="1200" b="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nSpc>
                          <a:spcPts val="1200"/>
                        </a:lnSpc>
                        <a:spcAft>
                          <a:spcPts val="0"/>
                        </a:spcAft>
                      </a:pPr>
                      <a:r>
                        <a:rPr lang="nl-NL" sz="1200" dirty="0">
                          <a:solidFill>
                            <a:srgbClr val="0070C0"/>
                          </a:solidFill>
                          <a:effectLst/>
                          <a:latin typeface="Verdana" panose="020B0604030504040204" pitchFamily="34" charset="0"/>
                          <a:ea typeface="Verdana" panose="020B0604030504040204" pitchFamily="34" charset="0"/>
                        </a:rPr>
                        <a:t>Inloop met koffie/thee.</a:t>
                      </a:r>
                      <a:endParaRPr lang="nl-NL" sz="120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6870831"/>
                  </a:ext>
                </a:extLst>
              </a:tr>
              <a:tr h="381452">
                <a:tc>
                  <a:txBody>
                    <a:bodyPr/>
                    <a:lstStyle/>
                    <a:p>
                      <a:pPr algn="ctr">
                        <a:lnSpc>
                          <a:spcPts val="1200"/>
                        </a:lnSpc>
                        <a:spcAft>
                          <a:spcPts val="0"/>
                        </a:spcAft>
                      </a:pPr>
                      <a:r>
                        <a:rPr lang="nl-NL" sz="1200" b="0" dirty="0">
                          <a:solidFill>
                            <a:schemeClr val="tx1"/>
                          </a:solidFill>
                          <a:effectLst/>
                          <a:latin typeface="Verdana" panose="020B0604030504040204" pitchFamily="34" charset="0"/>
                          <a:ea typeface="Verdana" panose="020B0604030504040204" pitchFamily="34" charset="0"/>
                        </a:rPr>
                        <a:t>08.30 – 08.45</a:t>
                      </a:r>
                      <a:endParaRPr lang="nl-NL" sz="1200" b="0" dirty="0">
                        <a:solidFill>
                          <a:schemeClr val="tx1"/>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dirty="0">
                          <a:effectLst/>
                          <a:latin typeface="Verdana" panose="020B0604030504040204" pitchFamily="34" charset="0"/>
                          <a:ea typeface="Verdana" panose="020B0604030504040204" pitchFamily="34" charset="0"/>
                        </a:rPr>
                        <a:t>Welkom door Bob Demoet HID-PPO</a:t>
                      </a:r>
                      <a:endParaRPr lang="nl-NL" sz="1200"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0881607"/>
                  </a:ext>
                </a:extLst>
              </a:tr>
              <a:tr h="586848">
                <a:tc>
                  <a:txBody>
                    <a:bodyPr/>
                    <a:lstStyle/>
                    <a:p>
                      <a:pPr algn="ctr">
                        <a:lnSpc>
                          <a:spcPts val="1200"/>
                        </a:lnSpc>
                        <a:spcAft>
                          <a:spcPts val="0"/>
                        </a:spcAft>
                      </a:pPr>
                      <a:r>
                        <a:rPr lang="nl-NL" sz="1200" b="0" dirty="0">
                          <a:solidFill>
                            <a:schemeClr val="tx1"/>
                          </a:solidFill>
                          <a:effectLst/>
                          <a:latin typeface="Verdana" panose="020B0604030504040204" pitchFamily="34" charset="0"/>
                          <a:ea typeface="Verdana" panose="020B0604030504040204" pitchFamily="34" charset="0"/>
                        </a:rPr>
                        <a:t>08.45 – 09.00</a:t>
                      </a:r>
                      <a:endParaRPr lang="nl-NL" sz="1200" b="0" dirty="0">
                        <a:solidFill>
                          <a:schemeClr val="tx1"/>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dirty="0" smtClean="0">
                          <a:effectLst/>
                          <a:latin typeface="Verdana" panose="020B0604030504040204" pitchFamily="34" charset="0"/>
                          <a:ea typeface="Verdana" panose="020B0604030504040204" pitchFamily="34" charset="0"/>
                        </a:rPr>
                        <a:t>Voorstellen </a:t>
                      </a:r>
                      <a:r>
                        <a:rPr lang="nl-NL" sz="1200" dirty="0">
                          <a:effectLst/>
                          <a:latin typeface="Verdana" panose="020B0604030504040204" pitchFamily="34" charset="0"/>
                          <a:ea typeface="Verdana" panose="020B0604030504040204" pitchFamily="34" charset="0"/>
                        </a:rPr>
                        <a:t>aanwezigen namens RWS en toelichten </a:t>
                      </a:r>
                      <a:br>
                        <a:rPr lang="nl-NL" sz="1200" dirty="0">
                          <a:effectLst/>
                          <a:latin typeface="Verdana" panose="020B0604030504040204" pitchFamily="34" charset="0"/>
                          <a:ea typeface="Verdana" panose="020B0604030504040204" pitchFamily="34" charset="0"/>
                        </a:rPr>
                      </a:br>
                      <a:r>
                        <a:rPr lang="nl-NL" sz="1200" dirty="0">
                          <a:effectLst/>
                          <a:latin typeface="Verdana" panose="020B0604030504040204" pitchFamily="34" charset="0"/>
                          <a:ea typeface="Verdana" panose="020B0604030504040204" pitchFamily="34" charset="0"/>
                        </a:rPr>
                        <a:t>doel 3</a:t>
                      </a:r>
                      <a:r>
                        <a:rPr lang="nl-NL" sz="1200" baseline="30000" dirty="0">
                          <a:effectLst/>
                          <a:latin typeface="Verdana" panose="020B0604030504040204" pitchFamily="34" charset="0"/>
                          <a:ea typeface="Verdana" panose="020B0604030504040204" pitchFamily="34" charset="0"/>
                        </a:rPr>
                        <a:t>e</a:t>
                      </a:r>
                      <a:r>
                        <a:rPr lang="nl-NL" sz="1200" dirty="0">
                          <a:effectLst/>
                          <a:latin typeface="Verdana" panose="020B0604030504040204" pitchFamily="34" charset="0"/>
                          <a:ea typeface="Verdana" panose="020B0604030504040204" pitchFamily="34" charset="0"/>
                        </a:rPr>
                        <a:t> marktconsultatiemoment door voorzitter Huub de Lange.</a:t>
                      </a:r>
                      <a:endParaRPr lang="nl-NL" sz="1200"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210099"/>
                  </a:ext>
                </a:extLst>
              </a:tr>
              <a:tr h="440136">
                <a:tc>
                  <a:txBody>
                    <a:bodyPr/>
                    <a:lstStyle/>
                    <a:p>
                      <a:pPr algn="ctr">
                        <a:lnSpc>
                          <a:spcPts val="1200"/>
                        </a:lnSpc>
                        <a:spcAft>
                          <a:spcPts val="0"/>
                        </a:spcAft>
                      </a:pPr>
                      <a:r>
                        <a:rPr lang="nl-NL" sz="1200" b="0" dirty="0">
                          <a:solidFill>
                            <a:schemeClr val="tx1"/>
                          </a:solidFill>
                          <a:effectLst/>
                          <a:latin typeface="Verdana" panose="020B0604030504040204" pitchFamily="34" charset="0"/>
                          <a:ea typeface="Verdana" panose="020B0604030504040204" pitchFamily="34" charset="0"/>
                        </a:rPr>
                        <a:t>09.00 – 09.30</a:t>
                      </a:r>
                      <a:endParaRPr lang="nl-NL" sz="1200" b="0" dirty="0">
                        <a:solidFill>
                          <a:schemeClr val="tx1"/>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dirty="0">
                          <a:effectLst/>
                          <a:latin typeface="Verdana" panose="020B0604030504040204" pitchFamily="34" charset="0"/>
                          <a:ea typeface="Verdana" panose="020B0604030504040204" pitchFamily="34" charset="0"/>
                        </a:rPr>
                        <a:t>Toelichting aanbesteding 2-fasen aanpak </a:t>
                      </a:r>
                      <a:r>
                        <a:rPr lang="nl-NL" sz="1200" dirty="0" smtClean="0">
                          <a:effectLst/>
                          <a:latin typeface="Verdana" panose="020B0604030504040204" pitchFamily="34" charset="0"/>
                          <a:ea typeface="Verdana" panose="020B0604030504040204" pitchFamily="34" charset="0"/>
                        </a:rPr>
                        <a:t>BOC-NZK,</a:t>
                      </a:r>
                      <a:r>
                        <a:rPr lang="nl-NL" sz="1200" baseline="0" dirty="0" smtClean="0">
                          <a:effectLst/>
                          <a:latin typeface="Verdana" panose="020B0604030504040204" pitchFamily="34" charset="0"/>
                          <a:ea typeface="Verdana" panose="020B0604030504040204" pitchFamily="34" charset="0"/>
                        </a:rPr>
                        <a:t>  SVO en variabele activiteiten, de uitgevraagde </a:t>
                      </a:r>
                      <a:r>
                        <a:rPr lang="nl-NL" sz="1200" dirty="0" smtClean="0">
                          <a:effectLst/>
                          <a:latin typeface="Verdana" panose="020B0604030504040204" pitchFamily="34" charset="0"/>
                          <a:ea typeface="Verdana" panose="020B0604030504040204" pitchFamily="34" charset="0"/>
                        </a:rPr>
                        <a:t>trechtering- </a:t>
                      </a:r>
                      <a:r>
                        <a:rPr lang="nl-NL" sz="1200" dirty="0">
                          <a:effectLst/>
                          <a:latin typeface="Verdana" panose="020B0604030504040204" pitchFamily="34" charset="0"/>
                          <a:ea typeface="Verdana" panose="020B0604030504040204" pitchFamily="34" charset="0"/>
                        </a:rPr>
                        <a:t>en kwaliteitsdocumenten.</a:t>
                      </a:r>
                      <a:endParaRPr lang="nl-NL" sz="1200"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0989208"/>
                  </a:ext>
                </a:extLst>
              </a:tr>
              <a:tr h="511672">
                <a:tc>
                  <a:txBody>
                    <a:bodyPr/>
                    <a:lstStyle/>
                    <a:p>
                      <a:pPr algn="ctr">
                        <a:lnSpc>
                          <a:spcPts val="1200"/>
                        </a:lnSpc>
                        <a:spcAft>
                          <a:spcPts val="0"/>
                        </a:spcAft>
                      </a:pPr>
                      <a:r>
                        <a:rPr lang="nl-NL" sz="1200" b="0" dirty="0">
                          <a:solidFill>
                            <a:srgbClr val="0070C0"/>
                          </a:solidFill>
                          <a:effectLst/>
                          <a:latin typeface="Verdana" panose="020B0604030504040204" pitchFamily="34" charset="0"/>
                          <a:ea typeface="Verdana" panose="020B0604030504040204" pitchFamily="34" charset="0"/>
                        </a:rPr>
                        <a:t>09.30 – 09.45</a:t>
                      </a:r>
                      <a:endParaRPr lang="nl-NL" sz="1200" b="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Bef>
                          <a:spcPts val="1200"/>
                        </a:spcBef>
                        <a:spcAft>
                          <a:spcPts val="1200"/>
                        </a:spcAft>
                      </a:pPr>
                      <a:r>
                        <a:rPr lang="nl-NL" sz="1200" dirty="0">
                          <a:solidFill>
                            <a:srgbClr val="0070C0"/>
                          </a:solidFill>
                          <a:effectLst/>
                          <a:latin typeface="Verdana" panose="020B0604030504040204" pitchFamily="34" charset="0"/>
                          <a:ea typeface="Verdana" panose="020B0604030504040204" pitchFamily="34" charset="0"/>
                        </a:rPr>
                        <a:t>Pauze.</a:t>
                      </a:r>
                      <a:endParaRPr lang="nl-NL" sz="120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6963800"/>
                  </a:ext>
                </a:extLst>
              </a:tr>
              <a:tr h="381452">
                <a:tc rowSpan="2">
                  <a:txBody>
                    <a:bodyPr/>
                    <a:lstStyle/>
                    <a:p>
                      <a:pPr algn="ctr">
                        <a:lnSpc>
                          <a:spcPts val="1200"/>
                        </a:lnSpc>
                        <a:spcAft>
                          <a:spcPts val="0"/>
                        </a:spcAft>
                      </a:pPr>
                      <a:r>
                        <a:rPr lang="nl-NL" sz="1200" b="1" dirty="0">
                          <a:solidFill>
                            <a:schemeClr val="tx1"/>
                          </a:solidFill>
                          <a:effectLst/>
                          <a:latin typeface="Verdana" panose="020B0604030504040204" pitchFamily="34" charset="0"/>
                          <a:ea typeface="Verdana" panose="020B0604030504040204" pitchFamily="34" charset="0"/>
                        </a:rPr>
                        <a:t>09.45 – 11.15</a:t>
                      </a:r>
                      <a:endParaRPr lang="nl-NL" sz="1200" b="1" dirty="0">
                        <a:solidFill>
                          <a:schemeClr val="tx1"/>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b="1" dirty="0">
                          <a:effectLst/>
                          <a:latin typeface="Verdana" panose="020B0604030504040204" pitchFamily="34" charset="0"/>
                          <a:ea typeface="Verdana" panose="020B0604030504040204" pitchFamily="34" charset="0"/>
                        </a:rPr>
                        <a:t>Plenaire discussie over aanbesteding 2 fasen aanpak BOC-NZK.</a:t>
                      </a:r>
                      <a:endParaRPr lang="nl-NL" sz="1200" b="1"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201292768"/>
                  </a:ext>
                </a:extLst>
              </a:tr>
              <a:tr h="381452">
                <a:tc vMerge="1">
                  <a:txBody>
                    <a:bodyPr/>
                    <a:lstStyle/>
                    <a:p>
                      <a:endParaRPr lang="nl-NL"/>
                    </a:p>
                  </a:txBody>
                  <a:tcPr/>
                </a:tc>
                <a:tc>
                  <a:txBody>
                    <a:bodyPr/>
                    <a:lstStyle/>
                    <a:p>
                      <a:pPr>
                        <a:lnSpc>
                          <a:spcPts val="1200"/>
                        </a:lnSpc>
                        <a:spcBef>
                          <a:spcPts val="1200"/>
                        </a:spcBef>
                        <a:spcAft>
                          <a:spcPts val="1200"/>
                        </a:spcAft>
                      </a:pPr>
                      <a:r>
                        <a:rPr lang="nl-NL" sz="1200" b="1" dirty="0">
                          <a:effectLst/>
                          <a:latin typeface="Verdana" panose="020B0604030504040204" pitchFamily="34" charset="0"/>
                          <a:ea typeface="Verdana" panose="020B0604030504040204" pitchFamily="34" charset="0"/>
                        </a:rPr>
                        <a:t>Plenaire discussie over de uitgevraagde trechtering- en kwaliteitsdocumenten.</a:t>
                      </a:r>
                      <a:endParaRPr lang="nl-NL" sz="1200" b="1"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1541399"/>
                  </a:ext>
                </a:extLst>
              </a:tr>
              <a:tr h="381452">
                <a:tc>
                  <a:txBody>
                    <a:bodyPr/>
                    <a:lstStyle/>
                    <a:p>
                      <a:pPr algn="ctr">
                        <a:lnSpc>
                          <a:spcPts val="1200"/>
                        </a:lnSpc>
                        <a:spcAft>
                          <a:spcPts val="0"/>
                        </a:spcAft>
                      </a:pPr>
                      <a:r>
                        <a:rPr lang="nl-NL" sz="1200" b="0" dirty="0">
                          <a:solidFill>
                            <a:srgbClr val="0070C0"/>
                          </a:solidFill>
                          <a:effectLst/>
                          <a:latin typeface="Verdana" panose="020B0604030504040204" pitchFamily="34" charset="0"/>
                          <a:ea typeface="Verdana" panose="020B0604030504040204" pitchFamily="34" charset="0"/>
                        </a:rPr>
                        <a:t>11.15 – 11.25</a:t>
                      </a:r>
                      <a:endParaRPr lang="nl-NL" sz="1200" b="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dirty="0">
                          <a:solidFill>
                            <a:srgbClr val="0070C0"/>
                          </a:solidFill>
                          <a:effectLst/>
                          <a:latin typeface="Verdana" panose="020B0604030504040204" pitchFamily="34" charset="0"/>
                          <a:ea typeface="Verdana" panose="020B0604030504040204" pitchFamily="34" charset="0"/>
                        </a:rPr>
                        <a:t>Pauze</a:t>
                      </a:r>
                      <a:endParaRPr lang="nl-NL" sz="120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8804389"/>
                  </a:ext>
                </a:extLst>
              </a:tr>
              <a:tr h="381452">
                <a:tc>
                  <a:txBody>
                    <a:bodyPr/>
                    <a:lstStyle/>
                    <a:p>
                      <a:pPr algn="ctr">
                        <a:lnSpc>
                          <a:spcPts val="1200"/>
                        </a:lnSpc>
                        <a:spcAft>
                          <a:spcPts val="0"/>
                        </a:spcAft>
                      </a:pPr>
                      <a:r>
                        <a:rPr lang="nl-NL" sz="1200" b="0" dirty="0">
                          <a:solidFill>
                            <a:schemeClr val="tx1"/>
                          </a:solidFill>
                          <a:effectLst/>
                          <a:latin typeface="Verdana" panose="020B0604030504040204" pitchFamily="34" charset="0"/>
                          <a:ea typeface="Verdana" panose="020B0604030504040204" pitchFamily="34" charset="0"/>
                        </a:rPr>
                        <a:t>11.25 - 11.55</a:t>
                      </a:r>
                      <a:endParaRPr lang="nl-NL" sz="1200" b="0" dirty="0">
                        <a:solidFill>
                          <a:schemeClr val="tx1"/>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dirty="0">
                          <a:effectLst/>
                          <a:latin typeface="Verdana" panose="020B0604030504040204" pitchFamily="34" charset="0"/>
                          <a:ea typeface="Verdana" panose="020B0604030504040204" pitchFamily="34" charset="0"/>
                        </a:rPr>
                        <a:t>Komen tot samenvatting en conclusies</a:t>
                      </a:r>
                      <a:endParaRPr lang="nl-NL" sz="1200"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3265869"/>
                  </a:ext>
                </a:extLst>
              </a:tr>
              <a:tr h="381452">
                <a:tc>
                  <a:txBody>
                    <a:bodyPr/>
                    <a:lstStyle/>
                    <a:p>
                      <a:pPr algn="ctr">
                        <a:lnSpc>
                          <a:spcPts val="1200"/>
                        </a:lnSpc>
                        <a:spcAft>
                          <a:spcPts val="0"/>
                        </a:spcAft>
                      </a:pPr>
                      <a:r>
                        <a:rPr lang="nl-NL" sz="1200" b="0" dirty="0">
                          <a:solidFill>
                            <a:schemeClr val="tx1"/>
                          </a:solidFill>
                          <a:effectLst/>
                          <a:latin typeface="Verdana" panose="020B0604030504040204" pitchFamily="34" charset="0"/>
                          <a:ea typeface="Verdana" panose="020B0604030504040204" pitchFamily="34" charset="0"/>
                        </a:rPr>
                        <a:t>11.55 – 12.00</a:t>
                      </a:r>
                      <a:endParaRPr lang="nl-NL" sz="1200" b="0" dirty="0">
                        <a:solidFill>
                          <a:schemeClr val="tx1"/>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dirty="0">
                          <a:effectLst/>
                          <a:latin typeface="Verdana" panose="020B0604030504040204" pitchFamily="34" charset="0"/>
                          <a:ea typeface="Verdana" panose="020B0604030504040204" pitchFamily="34" charset="0"/>
                        </a:rPr>
                        <a:t>Dankwoord en afsluiting</a:t>
                      </a:r>
                      <a:endParaRPr lang="nl-NL" sz="1200" dirty="0">
                        <a:solidFill>
                          <a:srgbClr val="00000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7073002"/>
                  </a:ext>
                </a:extLst>
              </a:tr>
              <a:tr h="381452">
                <a:tc>
                  <a:txBody>
                    <a:bodyPr/>
                    <a:lstStyle/>
                    <a:p>
                      <a:pPr algn="ctr">
                        <a:lnSpc>
                          <a:spcPts val="1200"/>
                        </a:lnSpc>
                        <a:spcAft>
                          <a:spcPts val="0"/>
                        </a:spcAft>
                      </a:pPr>
                      <a:r>
                        <a:rPr lang="nl-NL" sz="1200" b="0" dirty="0">
                          <a:solidFill>
                            <a:srgbClr val="0070C0"/>
                          </a:solidFill>
                          <a:effectLst/>
                          <a:latin typeface="Verdana" panose="020B0604030504040204" pitchFamily="34" charset="0"/>
                          <a:ea typeface="Verdana" panose="020B0604030504040204" pitchFamily="34" charset="0"/>
                        </a:rPr>
                        <a:t>12.00 – 12.30</a:t>
                      </a:r>
                      <a:endParaRPr lang="nl-NL" sz="1200" b="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200"/>
                        </a:lnSpc>
                        <a:spcAft>
                          <a:spcPts val="0"/>
                        </a:spcAft>
                      </a:pPr>
                      <a:r>
                        <a:rPr lang="nl-NL" sz="1200" dirty="0">
                          <a:solidFill>
                            <a:srgbClr val="0070C0"/>
                          </a:solidFill>
                          <a:effectLst/>
                          <a:latin typeface="Verdana" panose="020B0604030504040204" pitchFamily="34" charset="0"/>
                          <a:ea typeface="Verdana" panose="020B0604030504040204" pitchFamily="34" charset="0"/>
                        </a:rPr>
                        <a:t>Broodje en drinken  (met een </a:t>
                      </a:r>
                      <a:r>
                        <a:rPr lang="nl-NL" sz="1200" dirty="0" smtClean="0">
                          <a:solidFill>
                            <a:srgbClr val="0070C0"/>
                          </a:solidFill>
                          <a:effectLst/>
                          <a:latin typeface="Verdana" panose="020B0604030504040204" pitchFamily="34" charset="0"/>
                          <a:ea typeface="Verdana" panose="020B0604030504040204" pitchFamily="34" charset="0"/>
                        </a:rPr>
                        <a:t>(netwerk)praatje </a:t>
                      </a:r>
                      <a:r>
                        <a:rPr lang="nl-NL" sz="1200" dirty="0">
                          <a:solidFill>
                            <a:srgbClr val="0070C0"/>
                          </a:solidFill>
                          <a:effectLst/>
                          <a:latin typeface="Verdana" panose="020B0604030504040204" pitchFamily="34" charset="0"/>
                          <a:ea typeface="Verdana" panose="020B0604030504040204" pitchFamily="34" charset="0"/>
                        </a:rPr>
                        <a:t>of om mee te nemen)</a:t>
                      </a:r>
                      <a:endParaRPr lang="nl-NL" sz="1200" dirty="0">
                        <a:solidFill>
                          <a:srgbClr val="0070C0"/>
                        </a:solidFill>
                        <a:effectLst/>
                        <a:latin typeface="Verdana" panose="020B0604030504040204" pitchFamily="34" charset="0"/>
                        <a:ea typeface="Verdana" panose="020B0604030504040204" pitchFamily="34" charset="0"/>
                        <a:cs typeface="Lohit Hindi"/>
                      </a:endParaRPr>
                    </a:p>
                  </a:txBody>
                  <a:tcPr marL="56457" marR="5645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6595971"/>
                  </a:ext>
                </a:extLst>
              </a:tr>
            </a:tbl>
          </a:graphicData>
        </a:graphic>
      </p:graphicFrame>
      <p:sp>
        <p:nvSpPr>
          <p:cNvPr id="5" name="Tekstvak 4"/>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Marktconsultatiemoment BOC-NZK</a:t>
            </a:r>
          </a:p>
        </p:txBody>
      </p:sp>
      <p:sp>
        <p:nvSpPr>
          <p:cNvPr id="6" name="Tekstvak 5"/>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3443356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8836" y="168078"/>
            <a:ext cx="5160580" cy="797692"/>
          </a:xfrm>
        </p:spPr>
        <p:txBody>
          <a:bodyPr/>
          <a:lstStyle/>
          <a:p>
            <a:pPr marL="0" indent="0"/>
            <a:r>
              <a:rPr lang="nl-NL" sz="2400" b="1" dirty="0"/>
              <a:t>Aanwezig namens marktpartijen en RWS</a:t>
            </a:r>
          </a:p>
        </p:txBody>
      </p:sp>
      <p:sp>
        <p:nvSpPr>
          <p:cNvPr id="4" name="Tekstvak 3"/>
          <p:cNvSpPr txBox="1"/>
          <p:nvPr/>
        </p:nvSpPr>
        <p:spPr>
          <a:xfrm>
            <a:off x="6814867" y="1140754"/>
            <a:ext cx="4899805" cy="4852610"/>
          </a:xfrm>
          <a:prstGeom prst="rect">
            <a:avLst/>
          </a:prstGeom>
          <a:noFill/>
        </p:spPr>
        <p:txBody>
          <a:bodyPr wrap="square" rtlCol="0">
            <a:spAutoFit/>
          </a:bodyPr>
          <a:lstStyle/>
          <a:p>
            <a:r>
              <a:rPr lang="nl-NL" sz="1600" b="1" dirty="0" smtClean="0">
                <a:latin typeface="Verdana" panose="020B0604030504040204" pitchFamily="34" charset="0"/>
                <a:ea typeface="Verdana" panose="020B0604030504040204" pitchFamily="34" charset="0"/>
                <a:cs typeface="Verdana" panose="020B0604030504040204" pitchFamily="34" charset="0"/>
              </a:rPr>
              <a:t>Namens RWS</a:t>
            </a:r>
          </a:p>
          <a:p>
            <a:endParaRPr lang="nl-NL" sz="1000" dirty="0" smtClean="0">
              <a:latin typeface="Verdana" panose="020B0604030504040204" pitchFamily="34" charset="0"/>
              <a:ea typeface="Verdana" panose="020B0604030504040204" pitchFamily="34" charset="0"/>
              <a:cs typeface="Verdana" panose="020B0604030504040204" pitchFamily="34" charset="0"/>
            </a:endParaRPr>
          </a:p>
          <a:p>
            <a:pPr defTabSz="1077913">
              <a:lnSpc>
                <a:spcPts val="2000"/>
              </a:lnSpc>
            </a:pPr>
            <a:r>
              <a:rPr lang="nl-NL" sz="1300" dirty="0" smtClean="0"/>
              <a:t>Bob Demoet		HID PPO</a:t>
            </a:r>
          </a:p>
          <a:p>
            <a:pPr defTabSz="1077913">
              <a:lnSpc>
                <a:spcPts val="2000"/>
              </a:lnSpc>
            </a:pPr>
            <a:r>
              <a:rPr lang="nl-NL" sz="1300" dirty="0" smtClean="0"/>
              <a:t>Huub de lange	Strategisch adviseur</a:t>
            </a:r>
          </a:p>
          <a:p>
            <a:pPr defTabSz="1077913">
              <a:lnSpc>
                <a:spcPts val="2000"/>
              </a:lnSpc>
            </a:pPr>
            <a:r>
              <a:rPr lang="nl-NL" sz="1300" dirty="0" smtClean="0"/>
              <a:t>Frank van der Hell	Projectmanager</a:t>
            </a:r>
          </a:p>
          <a:p>
            <a:pPr defTabSz="1077913">
              <a:lnSpc>
                <a:spcPts val="2000"/>
              </a:lnSpc>
            </a:pPr>
            <a:r>
              <a:rPr lang="nl-NL" sz="1300" dirty="0" smtClean="0"/>
              <a:t>Wim Bosse		Contractmanager</a:t>
            </a:r>
          </a:p>
          <a:p>
            <a:pPr defTabSz="1077913">
              <a:lnSpc>
                <a:spcPts val="2000"/>
              </a:lnSpc>
            </a:pPr>
            <a:r>
              <a:rPr lang="nl-NL" sz="1300" dirty="0" smtClean="0"/>
              <a:t>Chris de Jong	Technisch Manager </a:t>
            </a:r>
          </a:p>
          <a:p>
            <a:pPr defTabSz="1077913">
              <a:lnSpc>
                <a:spcPts val="2000"/>
              </a:lnSpc>
            </a:pPr>
            <a:r>
              <a:rPr lang="nl-NL" sz="1300" dirty="0" smtClean="0"/>
              <a:t>Kenza Boussif	Omgevingsmanager</a:t>
            </a:r>
            <a:endParaRPr lang="nl-NL" sz="1300" dirty="0"/>
          </a:p>
          <a:p>
            <a:pPr defTabSz="1077913">
              <a:lnSpc>
                <a:spcPts val="2000"/>
              </a:lnSpc>
            </a:pPr>
            <a:r>
              <a:rPr lang="nl-NL" sz="1300" dirty="0"/>
              <a:t>Esther Dirkse	</a:t>
            </a:r>
            <a:r>
              <a:rPr lang="nl-NL" sz="1300" dirty="0" smtClean="0"/>
              <a:t>Manager </a:t>
            </a:r>
            <a:r>
              <a:rPr lang="nl-NL" sz="1300" dirty="0"/>
              <a:t>Projectbeheersing</a:t>
            </a:r>
          </a:p>
          <a:p>
            <a:pPr defTabSz="1077913">
              <a:lnSpc>
                <a:spcPts val="2000"/>
              </a:lnSpc>
            </a:pPr>
            <a:r>
              <a:rPr lang="nl-NL" sz="1300" dirty="0"/>
              <a:t>Floris Bout		Contractadviseur</a:t>
            </a:r>
          </a:p>
          <a:p>
            <a:pPr defTabSz="1077913">
              <a:lnSpc>
                <a:spcPts val="2000"/>
              </a:lnSpc>
            </a:pPr>
            <a:r>
              <a:rPr lang="nl-NL" sz="1300" dirty="0"/>
              <a:t>Douwe Heeringa	</a:t>
            </a:r>
            <a:r>
              <a:rPr lang="nl-NL" sz="1300" dirty="0" smtClean="0"/>
              <a:t>Adviseur </a:t>
            </a:r>
            <a:r>
              <a:rPr lang="nl-NL" sz="1300" dirty="0"/>
              <a:t>OG-ON</a:t>
            </a:r>
          </a:p>
          <a:p>
            <a:pPr defTabSz="1077913">
              <a:lnSpc>
                <a:spcPts val="2000"/>
              </a:lnSpc>
            </a:pPr>
            <a:r>
              <a:rPr lang="nl-NL" sz="1300" dirty="0" smtClean="0"/>
              <a:t>Ronald Vliegenthart	Regisseur assetmanagent	</a:t>
            </a:r>
          </a:p>
          <a:p>
            <a:pPr defTabSz="1077913">
              <a:lnSpc>
                <a:spcPts val="2000"/>
              </a:lnSpc>
            </a:pPr>
            <a:r>
              <a:rPr lang="nl-NL" sz="1300" dirty="0" smtClean="0"/>
              <a:t>Barry </a:t>
            </a:r>
            <a:r>
              <a:rPr lang="nl-NL" sz="1300" dirty="0"/>
              <a:t>Kruithof	</a:t>
            </a:r>
            <a:r>
              <a:rPr lang="nl-NL" sz="1300" dirty="0" smtClean="0"/>
              <a:t>Afdelingshoofd </a:t>
            </a:r>
            <a:r>
              <a:rPr lang="nl-NL" sz="1300" dirty="0"/>
              <a:t>Netwerk Nat</a:t>
            </a:r>
          </a:p>
          <a:p>
            <a:pPr defTabSz="1077913">
              <a:lnSpc>
                <a:spcPts val="2000"/>
              </a:lnSpc>
            </a:pPr>
            <a:r>
              <a:rPr lang="nl-NL" sz="1300" dirty="0"/>
              <a:t>Richenel Breeveld	</a:t>
            </a:r>
            <a:r>
              <a:rPr lang="nl-NL" sz="1300" dirty="0" smtClean="0"/>
              <a:t>Contractmanager</a:t>
            </a:r>
            <a:endParaRPr lang="nl-NL" sz="1300" dirty="0"/>
          </a:p>
          <a:p>
            <a:pPr defTabSz="1077913">
              <a:lnSpc>
                <a:spcPts val="2000"/>
              </a:lnSpc>
            </a:pPr>
            <a:r>
              <a:rPr lang="nl-NL" sz="1300" dirty="0"/>
              <a:t>Stephanie Schat	</a:t>
            </a:r>
            <a:r>
              <a:rPr lang="nl-NL" sz="1300" dirty="0" smtClean="0"/>
              <a:t>Projectmanager SIO</a:t>
            </a:r>
          </a:p>
          <a:p>
            <a:pPr defTabSz="1077913">
              <a:lnSpc>
                <a:spcPts val="2000"/>
              </a:lnSpc>
            </a:pPr>
            <a:r>
              <a:rPr lang="nl-NL" sz="1300" dirty="0"/>
              <a:t>Peter Thomas	</a:t>
            </a:r>
            <a:r>
              <a:rPr lang="nl-NL" sz="1300" dirty="0" smtClean="0"/>
              <a:t>Senior </a:t>
            </a:r>
            <a:r>
              <a:rPr lang="nl-NL" sz="1300" dirty="0"/>
              <a:t>beleidsadviseur</a:t>
            </a:r>
          </a:p>
          <a:p>
            <a:pPr defTabSz="1077913">
              <a:lnSpc>
                <a:spcPts val="2000"/>
              </a:lnSpc>
            </a:pPr>
            <a:r>
              <a:rPr lang="nl-NL" sz="1300" dirty="0" smtClean="0"/>
              <a:t>Dennis </a:t>
            </a:r>
            <a:r>
              <a:rPr lang="nl-NL" sz="1300" dirty="0"/>
              <a:t>Kuijper	S</a:t>
            </a:r>
            <a:r>
              <a:rPr lang="nl-NL" sz="1300" dirty="0" smtClean="0"/>
              <a:t>enior </a:t>
            </a:r>
            <a:r>
              <a:rPr lang="nl-NL" sz="1300" dirty="0"/>
              <a:t>Contractadviseur</a:t>
            </a:r>
          </a:p>
          <a:p>
            <a:pPr defTabSz="1077913">
              <a:lnSpc>
                <a:spcPts val="2000"/>
              </a:lnSpc>
            </a:pPr>
            <a:r>
              <a:rPr lang="nl-NL" sz="1300" dirty="0"/>
              <a:t>Clemens van Kemenade	S</a:t>
            </a:r>
            <a:r>
              <a:rPr lang="nl-NL" sz="1300" dirty="0" smtClean="0"/>
              <a:t>enior Inkoopadviseur</a:t>
            </a:r>
          </a:p>
          <a:p>
            <a:pPr defTabSz="1077913">
              <a:lnSpc>
                <a:spcPts val="2000"/>
              </a:lnSpc>
            </a:pPr>
            <a:r>
              <a:rPr lang="nl-NL" sz="1300" dirty="0" smtClean="0"/>
              <a:t>Donald Bezemer	Adviseur Techniek</a:t>
            </a:r>
          </a:p>
        </p:txBody>
      </p:sp>
      <p:sp>
        <p:nvSpPr>
          <p:cNvPr id="5" name="Tekstvak 4"/>
          <p:cNvSpPr txBox="1"/>
          <p:nvPr/>
        </p:nvSpPr>
        <p:spPr>
          <a:xfrm>
            <a:off x="201096" y="1031819"/>
            <a:ext cx="6398112" cy="5442516"/>
          </a:xfrm>
          <a:prstGeom prst="rect">
            <a:avLst/>
          </a:prstGeom>
          <a:noFill/>
        </p:spPr>
        <p:txBody>
          <a:bodyPr wrap="square" rtlCol="0">
            <a:spAutoFit/>
          </a:bodyPr>
          <a:lstStyle/>
          <a:p>
            <a:r>
              <a:rPr lang="nl-NL" sz="1600" b="1" dirty="0" smtClean="0">
                <a:latin typeface="Verdana" panose="020B0604030504040204" pitchFamily="34" charset="0"/>
                <a:ea typeface="Verdana" panose="020B0604030504040204" pitchFamily="34" charset="0"/>
                <a:cs typeface="Verdana" panose="020B0604030504040204" pitchFamily="34" charset="0"/>
              </a:rPr>
              <a:t>Namens Marktpartijen</a:t>
            </a:r>
          </a:p>
          <a:p>
            <a:pPr>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Heijmans Infra B.V.		Ralf Smits, Jasper, Caerteling               </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Spie Nederland B.V.		Jaap Bongers, Robbert de Ridder</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KWS		Wilhelm van Eeken, Joost Bos</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Equans B.V.		Ivan Grozdanov, Etienne de Jong</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Croonwolter&amp;dros		Jaap Teeuw, Annemarie Rutgers</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BAM Infra		Marcella Soolingen, Peter Minnema</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Dura Vermeer		Tony Rikken, Koen Grob</a:t>
            </a:r>
            <a:endParaRPr lang="nl-NL" sz="1300" dirty="0">
              <a:latin typeface="Verdana" panose="020B0604030504040204" pitchFamily="34" charset="0"/>
              <a:ea typeface="Verdana" panose="020B0604030504040204" pitchFamily="34" charset="0"/>
              <a:cs typeface="Verdana" panose="020B0604030504040204" pitchFamily="34" charset="0"/>
            </a:endParaRPr>
          </a:p>
          <a:p>
            <a:pPr>
              <a:lnSpc>
                <a:spcPts val="2000"/>
              </a:lnSpc>
              <a:tabLst>
                <a:tab pos="2239963" algn="l"/>
              </a:tabLst>
            </a:pPr>
            <a:r>
              <a:rPr lang="nl-NL" sz="1300" dirty="0">
                <a:latin typeface="Verdana" panose="020B0604030504040204" pitchFamily="34" charset="0"/>
                <a:ea typeface="Verdana" panose="020B0604030504040204" pitchFamily="34" charset="0"/>
                <a:cs typeface="Verdana" panose="020B0604030504040204" pitchFamily="34" charset="0"/>
              </a:rPr>
              <a:t>Swarco Mobility Ned.	</a:t>
            </a:r>
            <a:r>
              <a:rPr lang="nl-NL" sz="1300" dirty="0" smtClean="0">
                <a:latin typeface="Verdana" panose="020B0604030504040204" pitchFamily="34" charset="0"/>
                <a:ea typeface="Verdana" panose="020B0604030504040204" pitchFamily="34" charset="0"/>
                <a:cs typeface="Verdana" panose="020B0604030504040204" pitchFamily="34" charset="0"/>
              </a:rPr>
              <a:t>	Dave </a:t>
            </a:r>
            <a:r>
              <a:rPr lang="nl-NL" sz="1300" dirty="0">
                <a:latin typeface="Verdana" panose="020B0604030504040204" pitchFamily="34" charset="0"/>
                <a:ea typeface="Verdana" panose="020B0604030504040204" pitchFamily="34" charset="0"/>
                <a:cs typeface="Verdana" panose="020B0604030504040204" pitchFamily="34" charset="0"/>
              </a:rPr>
              <a:t>Rasink, Stefan Oosterom</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Van </a:t>
            </a:r>
            <a:r>
              <a:rPr lang="nl-NL" sz="1300" dirty="0">
                <a:latin typeface="Verdana" panose="020B0604030504040204" pitchFamily="34" charset="0"/>
                <a:ea typeface="Verdana" panose="020B0604030504040204" pitchFamily="34" charset="0"/>
                <a:cs typeface="Verdana" panose="020B0604030504040204" pitchFamily="34" charset="0"/>
              </a:rPr>
              <a:t>den Herik </a:t>
            </a:r>
            <a:r>
              <a:rPr lang="nl-NL" sz="1300" dirty="0" smtClean="0">
                <a:latin typeface="Verdana" panose="020B0604030504040204" pitchFamily="34" charset="0"/>
                <a:ea typeface="Verdana" panose="020B0604030504040204" pitchFamily="34" charset="0"/>
                <a:cs typeface="Verdana" panose="020B0604030504040204" pitchFamily="34" charset="0"/>
              </a:rPr>
              <a:t>B.V.</a:t>
            </a:r>
            <a:r>
              <a:rPr lang="nl-NL" sz="1300" dirty="0">
                <a:latin typeface="Verdana" panose="020B0604030504040204" pitchFamily="34" charset="0"/>
                <a:ea typeface="Verdana" panose="020B0604030504040204" pitchFamily="34" charset="0"/>
                <a:cs typeface="Verdana" panose="020B0604030504040204" pitchFamily="34" charset="0"/>
              </a:rPr>
              <a:t>	</a:t>
            </a:r>
            <a:r>
              <a:rPr lang="nl-NL" sz="1300" dirty="0" smtClean="0">
                <a:latin typeface="Verdana" panose="020B0604030504040204" pitchFamily="34" charset="0"/>
                <a:ea typeface="Verdana" panose="020B0604030504040204" pitchFamily="34" charset="0"/>
                <a:cs typeface="Verdana" panose="020B0604030504040204" pitchFamily="34" charset="0"/>
              </a:rPr>
              <a:t>	Stephen </a:t>
            </a:r>
            <a:r>
              <a:rPr lang="nl-NL" sz="1300" dirty="0">
                <a:latin typeface="Verdana" panose="020B0604030504040204" pitchFamily="34" charset="0"/>
                <a:ea typeface="Verdana" panose="020B0604030504040204" pitchFamily="34" charset="0"/>
                <a:cs typeface="Verdana" panose="020B0604030504040204" pitchFamily="34" charset="0"/>
              </a:rPr>
              <a:t>Stam</a:t>
            </a:r>
          </a:p>
          <a:p>
            <a:pPr>
              <a:lnSpc>
                <a:spcPts val="2000"/>
              </a:lnSpc>
              <a:tabLst>
                <a:tab pos="2239963" algn="l"/>
              </a:tabLst>
            </a:pPr>
            <a:r>
              <a:rPr lang="nl-NL" sz="1300" dirty="0">
                <a:latin typeface="Verdana" panose="020B0604030504040204" pitchFamily="34" charset="0"/>
                <a:ea typeface="Verdana" panose="020B0604030504040204" pitchFamily="34" charset="0"/>
                <a:cs typeface="Verdana" panose="020B0604030504040204" pitchFamily="34" charset="0"/>
              </a:rPr>
              <a:t>Van Oord Nederland	</a:t>
            </a:r>
            <a:r>
              <a:rPr lang="nl-NL" sz="1300" dirty="0" smtClean="0">
                <a:latin typeface="Verdana" panose="020B0604030504040204" pitchFamily="34" charset="0"/>
                <a:ea typeface="Verdana" panose="020B0604030504040204" pitchFamily="34" charset="0"/>
                <a:cs typeface="Verdana" panose="020B0604030504040204" pitchFamily="34" charset="0"/>
              </a:rPr>
              <a:t>	Michel Habraken, </a:t>
            </a:r>
            <a:r>
              <a:rPr lang="nl-NL" sz="1300" dirty="0">
                <a:latin typeface="Verdana" panose="020B0604030504040204" pitchFamily="34" charset="0"/>
                <a:ea typeface="Verdana" panose="020B0604030504040204" pitchFamily="34" charset="0"/>
                <a:cs typeface="Verdana" panose="020B0604030504040204" pitchFamily="34" charset="0"/>
              </a:rPr>
              <a:t>Jelle Zwanenburg</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Hollandia Services B.V.		Ron van Crugten</a:t>
            </a:r>
          </a:p>
          <a:p>
            <a:pPr>
              <a:lnSpc>
                <a:spcPts val="2000"/>
              </a:lnSpc>
              <a:tabLst>
                <a:tab pos="2239963" algn="l"/>
              </a:tabLst>
            </a:pPr>
            <a:r>
              <a:rPr lang="nl-NL" sz="1300" dirty="0">
                <a:latin typeface="Verdana" panose="020B0604030504040204" pitchFamily="34" charset="0"/>
                <a:ea typeface="Verdana" panose="020B0604030504040204" pitchFamily="34" charset="0"/>
                <a:cs typeface="Verdana" panose="020B0604030504040204" pitchFamily="34" charset="0"/>
              </a:rPr>
              <a:t>Vialis	</a:t>
            </a:r>
            <a:r>
              <a:rPr lang="nl-NL" sz="1300" dirty="0" smtClean="0">
                <a:latin typeface="Verdana" panose="020B0604030504040204" pitchFamily="34" charset="0"/>
                <a:ea typeface="Verdana" panose="020B0604030504040204" pitchFamily="34" charset="0"/>
                <a:cs typeface="Verdana" panose="020B0604030504040204" pitchFamily="34" charset="0"/>
              </a:rPr>
              <a:t>	Arjen </a:t>
            </a:r>
            <a:r>
              <a:rPr lang="nl-NL" sz="1300" dirty="0">
                <a:latin typeface="Verdana" panose="020B0604030504040204" pitchFamily="34" charset="0"/>
                <a:ea typeface="Verdana" panose="020B0604030504040204" pitchFamily="34" charset="0"/>
                <a:cs typeface="Verdana" panose="020B0604030504040204" pitchFamily="34" charset="0"/>
              </a:rPr>
              <a:t>van Broekhoven, Hans Kruijssen</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Label Q		Kars Quist</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Arcadis Nederland B.V.		Chris Nijenhuis, Gerben Quirijns</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Yunex traffic B.V.		Chek Lee, Martijn Koolhoven</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Rebel contracting		</a:t>
            </a:r>
            <a:r>
              <a:rPr lang="nl-NL" sz="1300" dirty="0">
                <a:latin typeface="Verdana" panose="020B0604030504040204" pitchFamily="34" charset="0"/>
                <a:ea typeface="Verdana" panose="020B0604030504040204" pitchFamily="34" charset="0"/>
                <a:cs typeface="Verdana" panose="020B0604030504040204" pitchFamily="34" charset="0"/>
              </a:rPr>
              <a:t>Jantien Buysse, Emiel van der Geest</a:t>
            </a:r>
            <a:endParaRPr lang="nl-NL" sz="1300" dirty="0" smtClean="0">
              <a:latin typeface="Verdana" panose="020B0604030504040204" pitchFamily="34" charset="0"/>
              <a:ea typeface="Verdana" panose="020B0604030504040204" pitchFamily="34" charset="0"/>
              <a:cs typeface="Verdana" panose="020B0604030504040204" pitchFamily="34" charset="0"/>
            </a:endParaRP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Delta Pi		Melchert Rijks</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Oxand B.V.		Linda Docters van Leeuwen</a:t>
            </a:r>
          </a:p>
          <a:p>
            <a:pPr>
              <a:lnSpc>
                <a:spcPts val="2000"/>
              </a:lnSpc>
              <a:tabLst>
                <a:tab pos="2239963" algn="l"/>
              </a:tabLst>
            </a:pPr>
            <a:r>
              <a:rPr lang="nl-NL" sz="1300" dirty="0" smtClean="0">
                <a:latin typeface="Verdana" panose="020B0604030504040204" pitchFamily="34" charset="0"/>
                <a:ea typeface="Verdana" panose="020B0604030504040204" pitchFamily="34" charset="0"/>
                <a:cs typeface="Verdana" panose="020B0604030504040204" pitchFamily="34" charset="0"/>
              </a:rPr>
              <a:t>Van </a:t>
            </a:r>
            <a:r>
              <a:rPr lang="nl-NL" sz="1300" dirty="0">
                <a:latin typeface="Verdana" panose="020B0604030504040204" pitchFamily="34" charset="0"/>
                <a:ea typeface="Verdana" panose="020B0604030504040204" pitchFamily="34" charset="0"/>
                <a:cs typeface="Verdana" panose="020B0604030504040204" pitchFamily="34" charset="0"/>
              </a:rPr>
              <a:t>Hes </a:t>
            </a:r>
            <a:r>
              <a:rPr lang="nl-NL" sz="1300" dirty="0" smtClean="0">
                <a:latin typeface="Verdana" panose="020B0604030504040204" pitchFamily="34" charset="0"/>
                <a:ea typeface="Verdana" panose="020B0604030504040204" pitchFamily="34" charset="0"/>
                <a:cs typeface="Verdana" panose="020B0604030504040204" pitchFamily="34" charset="0"/>
              </a:rPr>
              <a:t>Projectmanagement</a:t>
            </a:r>
            <a:r>
              <a:rPr lang="nl-NL" sz="1300" dirty="0">
                <a:latin typeface="Verdana" panose="020B0604030504040204" pitchFamily="34" charset="0"/>
                <a:ea typeface="Verdana" panose="020B0604030504040204" pitchFamily="34" charset="0"/>
                <a:cs typeface="Verdana" panose="020B0604030504040204" pitchFamily="34" charset="0"/>
              </a:rPr>
              <a:t>	Susan van </a:t>
            </a:r>
            <a:r>
              <a:rPr lang="nl-NL" sz="1300" dirty="0" smtClean="0">
                <a:latin typeface="Verdana" panose="020B0604030504040204" pitchFamily="34" charset="0"/>
                <a:ea typeface="Verdana" panose="020B0604030504040204" pitchFamily="34" charset="0"/>
                <a:cs typeface="Verdana" panose="020B0604030504040204" pitchFamily="34" charset="0"/>
              </a:rPr>
              <a:t>Hes</a:t>
            </a:r>
          </a:p>
          <a:p>
            <a:pPr>
              <a:lnSpc>
                <a:spcPts val="2000"/>
              </a:lnSpc>
              <a:tabLst>
                <a:tab pos="2239963" algn="l"/>
              </a:tabLst>
            </a:pPr>
            <a:r>
              <a:rPr lang="nl-NL" sz="1300" dirty="0">
                <a:latin typeface="Verdana" panose="020B0604030504040204" pitchFamily="34" charset="0"/>
                <a:ea typeface="Verdana" panose="020B0604030504040204" pitchFamily="34" charset="0"/>
                <a:cs typeface="Verdana" panose="020B0604030504040204" pitchFamily="34" charset="0"/>
              </a:rPr>
              <a:t>Tebezo		Jacob </a:t>
            </a:r>
            <a:r>
              <a:rPr lang="nl-NL" sz="1300" dirty="0" smtClean="0">
                <a:latin typeface="Verdana" panose="020B0604030504040204" pitchFamily="34" charset="0"/>
                <a:ea typeface="Verdana" panose="020B0604030504040204" pitchFamily="34" charset="0"/>
                <a:cs typeface="Verdana" panose="020B0604030504040204" pitchFamily="34" charset="0"/>
              </a:rPr>
              <a:t>Roeten</a:t>
            </a:r>
            <a:endParaRPr lang="nl-NL" sz="1300" dirty="0">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Marktconsultatiemoment BOC-NZK</a:t>
            </a:r>
          </a:p>
        </p:txBody>
      </p:sp>
      <p:sp>
        <p:nvSpPr>
          <p:cNvPr id="7" name="Tekstvak 6"/>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1271772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4072" y="260524"/>
            <a:ext cx="11203200" cy="400110"/>
          </a:xfrm>
        </p:spPr>
        <p:txBody>
          <a:bodyPr/>
          <a:lstStyle/>
          <a:p>
            <a:r>
              <a:rPr lang="nl-NL" b="1" dirty="0" smtClean="0"/>
              <a:t>Areaal Noordzeekanaal</a:t>
            </a:r>
            <a:endParaRPr lang="nl-NL" b="1" dirty="0"/>
          </a:p>
        </p:txBody>
      </p:sp>
      <p:sp>
        <p:nvSpPr>
          <p:cNvPr id="4" name="Tijdelijke aanduiding voor dianummer 3"/>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3B359-CF0D-4389-949E-16A33FCBB3EC}"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kstvak 5"/>
          <p:cNvSpPr txBox="1"/>
          <p:nvPr/>
        </p:nvSpPr>
        <p:spPr>
          <a:xfrm>
            <a:off x="3960847" y="1394794"/>
            <a:ext cx="2642522" cy="412934"/>
          </a:xfrm>
          <a:prstGeom prst="rect">
            <a:avLst/>
          </a:prstGeom>
          <a:noFill/>
        </p:spPr>
        <p:txBody>
          <a:bodyPr wrap="square" rtlCol="0">
            <a:spAutoFit/>
          </a:bodyPr>
          <a:lstStyle/>
          <a:p>
            <a:pPr marL="285750" lvl="0" indent="-285750">
              <a:lnSpc>
                <a:spcPts val="2500"/>
              </a:lnSpc>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Havenhoofden IJmuiden</a:t>
            </a:r>
          </a:p>
        </p:txBody>
      </p:sp>
      <p:pic>
        <p:nvPicPr>
          <p:cNvPr id="3" name="Afbeelding 2"/>
          <p:cNvPicPr>
            <a:picLocks noChangeAspect="1"/>
          </p:cNvPicPr>
          <p:nvPr/>
        </p:nvPicPr>
        <p:blipFill>
          <a:blip r:embed="rId3"/>
          <a:stretch>
            <a:fillRect/>
          </a:stretch>
        </p:blipFill>
        <p:spPr>
          <a:xfrm>
            <a:off x="313994" y="1252415"/>
            <a:ext cx="3646853" cy="2083916"/>
          </a:xfrm>
          <a:prstGeom prst="rect">
            <a:avLst/>
          </a:prstGeom>
        </p:spPr>
      </p:pic>
      <p:pic>
        <p:nvPicPr>
          <p:cNvPr id="8" name="Afbeelding 7"/>
          <p:cNvPicPr>
            <a:picLocks noChangeAspect="1"/>
          </p:cNvPicPr>
          <p:nvPr/>
        </p:nvPicPr>
        <p:blipFill>
          <a:blip r:embed="rId4"/>
          <a:stretch>
            <a:fillRect/>
          </a:stretch>
        </p:blipFill>
        <p:spPr>
          <a:xfrm>
            <a:off x="4126785" y="2541889"/>
            <a:ext cx="4609705" cy="3073136"/>
          </a:xfrm>
          <a:prstGeom prst="rect">
            <a:avLst/>
          </a:prstGeom>
        </p:spPr>
      </p:pic>
      <p:sp>
        <p:nvSpPr>
          <p:cNvPr id="5" name="Tekstvak 4"/>
          <p:cNvSpPr txBox="1"/>
          <p:nvPr/>
        </p:nvSpPr>
        <p:spPr>
          <a:xfrm>
            <a:off x="225971" y="4178754"/>
            <a:ext cx="3943053" cy="1723549"/>
          </a:xfrm>
          <a:prstGeom prst="rect">
            <a:avLst/>
          </a:prstGeom>
          <a:noFill/>
        </p:spPr>
        <p:txBody>
          <a:bodyPr wrap="square" rtlCol="0">
            <a:spAutoFit/>
          </a:bodyPr>
          <a:lstStyle/>
          <a:p>
            <a:pPr marL="342900" indent="-342900">
              <a:spcBef>
                <a:spcPts val="600"/>
              </a:spcBef>
              <a:spcAft>
                <a:spcPts val="600"/>
              </a:spcAft>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cs typeface="Verdana" panose="020B0604030504040204" pitchFamily="34" charset="0"/>
              </a:rPr>
              <a:t>Sluizencomplex (4 sluizen) van IJmuiden, </a:t>
            </a:r>
            <a:br>
              <a:rPr lang="nl-NL" sz="1400" dirty="0" smtClean="0">
                <a:latin typeface="Verdana" panose="020B0604030504040204" pitchFamily="34" charset="0"/>
                <a:ea typeface="Verdana" panose="020B0604030504040204" pitchFamily="34" charset="0"/>
                <a:cs typeface="Verdana" panose="020B0604030504040204" pitchFamily="34" charset="0"/>
              </a:rPr>
            </a:br>
            <a:r>
              <a:rPr lang="nl-NL" sz="1400" dirty="0" smtClean="0">
                <a:latin typeface="Verdana" panose="020B0604030504040204" pitchFamily="34" charset="0"/>
                <a:ea typeface="Verdana" panose="020B0604030504040204" pitchFamily="34" charset="0"/>
                <a:cs typeface="Verdana" panose="020B0604030504040204" pitchFamily="34" charset="0"/>
              </a:rPr>
              <a:t>inclusief (hoog)waterkering en vispassages</a:t>
            </a:r>
          </a:p>
          <a:p>
            <a:pPr marL="342900" indent="-342900">
              <a:spcBef>
                <a:spcPts val="600"/>
              </a:spcBef>
              <a:spcAft>
                <a:spcPts val="600"/>
              </a:spcAft>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cs typeface="Verdana" panose="020B0604030504040204" pitchFamily="34" charset="0"/>
              </a:rPr>
              <a:t>Gemaal en spuisluizen van IJmuiden</a:t>
            </a:r>
            <a:endParaRPr lang="nl-NL" sz="16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600"/>
              </a:spcAft>
              <a:buFont typeface="Wingdings" panose="05000000000000000000" pitchFamily="2" charset="2"/>
              <a:buChar char="ü"/>
            </a:pPr>
            <a:r>
              <a:rPr lang="nl-NL" sz="14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Exclusief </a:t>
            </a:r>
            <a:r>
              <a:rPr lang="nl-NL" sz="1400" dirty="0">
                <a:solidFill>
                  <a:srgbClr val="FF0000"/>
                </a:solidFill>
                <a:latin typeface="Verdana" panose="020B0604030504040204" pitchFamily="34" charset="0"/>
                <a:ea typeface="Verdana" panose="020B0604030504040204" pitchFamily="34" charset="0"/>
                <a:cs typeface="Verdana" panose="020B0604030504040204" pitchFamily="34" charset="0"/>
              </a:rPr>
              <a:t>de Zeesluis </a:t>
            </a:r>
            <a:r>
              <a:rPr lang="nl-NL" sz="14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IJmuiden</a:t>
            </a:r>
            <a:endParaRPr lang="nl-NL" sz="16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9" name="Afbeelding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02428" y="4777550"/>
            <a:ext cx="3169250" cy="1674949"/>
          </a:xfrm>
          <a:prstGeom prst="rect">
            <a:avLst/>
          </a:prstGeom>
        </p:spPr>
      </p:pic>
      <p:pic>
        <p:nvPicPr>
          <p:cNvPr id="10" name="Afbeelding 9"/>
          <p:cNvPicPr>
            <a:picLocks noChangeAspect="1"/>
          </p:cNvPicPr>
          <p:nvPr/>
        </p:nvPicPr>
        <p:blipFill>
          <a:blip r:embed="rId6"/>
          <a:stretch>
            <a:fillRect/>
          </a:stretch>
        </p:blipFill>
        <p:spPr>
          <a:xfrm>
            <a:off x="9023593" y="1720216"/>
            <a:ext cx="3054361" cy="2036240"/>
          </a:xfrm>
          <a:prstGeom prst="rect">
            <a:avLst/>
          </a:prstGeom>
        </p:spPr>
      </p:pic>
      <p:sp>
        <p:nvSpPr>
          <p:cNvPr id="11" name="Tekstvak 10"/>
          <p:cNvSpPr txBox="1"/>
          <p:nvPr/>
        </p:nvSpPr>
        <p:spPr>
          <a:xfrm>
            <a:off x="9144000" y="3870977"/>
            <a:ext cx="2752928" cy="307777"/>
          </a:xfrm>
          <a:prstGeom prst="rect">
            <a:avLst/>
          </a:prstGeom>
          <a:noFill/>
        </p:spPr>
        <p:txBody>
          <a:bodyPr wrap="square" rtlCol="0">
            <a:spAutoFit/>
          </a:bodyPr>
          <a:lstStyle/>
          <a:p>
            <a:pPr marL="342900" indent="-342900">
              <a:buFont typeface="Wingdings" panose="05000000000000000000" pitchFamily="2" charset="2"/>
              <a:buChar char="ü"/>
            </a:pPr>
            <a:r>
              <a:rPr lang="nl-NL" sz="1400" dirty="0">
                <a:latin typeface="Verdana" panose="020B0604030504040204" pitchFamily="34" charset="0"/>
                <a:ea typeface="Verdana" panose="020B0604030504040204" pitchFamily="34" charset="0"/>
              </a:rPr>
              <a:t>De Schellingwoude </a:t>
            </a:r>
            <a:r>
              <a:rPr lang="nl-NL" sz="1400" dirty="0" smtClean="0">
                <a:latin typeface="Verdana" panose="020B0604030504040204" pitchFamily="34" charset="0"/>
                <a:ea typeface="Verdana" panose="020B0604030504040204" pitchFamily="34" charset="0"/>
              </a:rPr>
              <a:t>brug</a:t>
            </a:r>
            <a:endParaRPr lang="nl-NL" sz="1400" dirty="0">
              <a:latin typeface="Verdana" panose="020B0604030504040204" pitchFamily="34" charset="0"/>
              <a:ea typeface="Verdana" panose="020B0604030504040204" pitchFamily="34" charset="0"/>
            </a:endParaRPr>
          </a:p>
        </p:txBody>
      </p:sp>
      <p:sp>
        <p:nvSpPr>
          <p:cNvPr id="12" name="Tekstvak 11"/>
          <p:cNvSpPr txBox="1"/>
          <p:nvPr/>
        </p:nvSpPr>
        <p:spPr>
          <a:xfrm>
            <a:off x="6361890" y="5767545"/>
            <a:ext cx="2782110" cy="446276"/>
          </a:xfrm>
          <a:prstGeom prst="rect">
            <a:avLst/>
          </a:prstGeom>
          <a:noFill/>
        </p:spPr>
        <p:txBody>
          <a:bodyPr wrap="square" rtlCol="0">
            <a:spAutoFit/>
          </a:bodyPr>
          <a:lstStyle/>
          <a:p>
            <a:pPr marL="342900" indent="-342900">
              <a:spcBef>
                <a:spcPts val="600"/>
              </a:spcBef>
              <a:spcAft>
                <a:spcPts val="600"/>
              </a:spcAft>
              <a:buFont typeface="Wingdings" panose="05000000000000000000" pitchFamily="2" charset="2"/>
              <a:buChar char="ü"/>
            </a:pPr>
            <a:r>
              <a:rPr lang="nl-NL" sz="1200" dirty="0">
                <a:latin typeface="Verdana" panose="020B0604030504040204" pitchFamily="34" charset="0"/>
                <a:ea typeface="Verdana" panose="020B0604030504040204" pitchFamily="34" charset="0"/>
                <a:cs typeface="Verdana" panose="020B0604030504040204" pitchFamily="34" charset="0"/>
              </a:rPr>
              <a:t>Selectieve </a:t>
            </a:r>
            <a:r>
              <a:rPr lang="nl-NL" sz="1200" dirty="0" smtClean="0">
                <a:latin typeface="Verdana" panose="020B0604030504040204" pitchFamily="34" charset="0"/>
                <a:ea typeface="Verdana" panose="020B0604030504040204" pitchFamily="34" charset="0"/>
                <a:cs typeface="Verdana" panose="020B0604030504040204" pitchFamily="34" charset="0"/>
              </a:rPr>
              <a:t>Zoutonttrekking </a:t>
            </a:r>
            <a:r>
              <a:rPr lang="nl-NL" sz="1100" dirty="0">
                <a:latin typeface="Verdana" panose="020B0604030504040204" pitchFamily="34" charset="0"/>
                <a:ea typeface="Verdana" panose="020B0604030504040204" pitchFamily="34" charset="0"/>
                <a:cs typeface="Verdana" panose="020B0604030504040204" pitchFamily="34" charset="0"/>
              </a:rPr>
              <a:t>(vanaf 2025</a:t>
            </a:r>
            <a:r>
              <a:rPr lang="nl-NL" sz="1100" dirty="0" smtClean="0">
                <a:latin typeface="Verdana" panose="020B0604030504040204" pitchFamily="34" charset="0"/>
                <a:ea typeface="Verdana" panose="020B0604030504040204" pitchFamily="34" charset="0"/>
                <a:cs typeface="Verdana" panose="020B0604030504040204" pitchFamily="34" charset="0"/>
              </a:rPr>
              <a:t>)</a:t>
            </a:r>
            <a:endParaRPr lang="nl-NL" sz="1100" dirty="0">
              <a:latin typeface="Verdana" panose="020B0604030504040204" pitchFamily="34" charset="0"/>
              <a:ea typeface="Verdana" panose="020B0604030504040204" pitchFamily="34" charset="0"/>
              <a:cs typeface="Verdana" panose="020B0604030504040204" pitchFamily="34" charset="0"/>
            </a:endParaRPr>
          </a:p>
        </p:txBody>
      </p:sp>
      <p:sp>
        <p:nvSpPr>
          <p:cNvPr id="13" name="Tekstvak 12"/>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Marktconsultatiemoment BOC-NZK</a:t>
            </a:r>
          </a:p>
        </p:txBody>
      </p:sp>
      <p:sp>
        <p:nvSpPr>
          <p:cNvPr id="14" name="Tekstvak 13"/>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1566601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4072" y="230405"/>
            <a:ext cx="11203200" cy="400110"/>
          </a:xfrm>
        </p:spPr>
        <p:txBody>
          <a:bodyPr/>
          <a:lstStyle/>
          <a:p>
            <a:r>
              <a:rPr lang="nl-NL" b="1" dirty="0" smtClean="0"/>
              <a:t>Areaal Noordzeekanaal</a:t>
            </a:r>
            <a:endParaRPr lang="nl-NL" b="1" dirty="0"/>
          </a:p>
        </p:txBody>
      </p:sp>
      <p:sp>
        <p:nvSpPr>
          <p:cNvPr id="4" name="Tijdelijke aanduiding voor dianummer 3"/>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3B359-CF0D-4389-949E-16A33FCBB3EC}"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Tijdelijke aanduiding voor inhoud 8"/>
          <p:cNvSpPr txBox="1">
            <a:spLocks/>
          </p:cNvSpPr>
          <p:nvPr/>
        </p:nvSpPr>
        <p:spPr>
          <a:xfrm>
            <a:off x="4604072" y="2447433"/>
            <a:ext cx="2811469" cy="3963600"/>
          </a:xfrm>
          <a:prstGeom prst="rect">
            <a:avLst/>
          </a:prstGeom>
        </p:spPr>
        <p:txBody>
          <a:bodyPr vert="horz" lIns="0" tIns="0" rIns="0" bIns="0" rtlCol="0">
            <a:normAutofit/>
          </a:bodyPr>
          <a:lst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endParaRPr kumimoji="0" lang="nl-NL"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
        <p:nvSpPr>
          <p:cNvPr id="6" name="Tekstvak 5"/>
          <p:cNvSpPr txBox="1"/>
          <p:nvPr/>
        </p:nvSpPr>
        <p:spPr>
          <a:xfrm>
            <a:off x="7415541" y="1464426"/>
            <a:ext cx="4371797" cy="1477328"/>
          </a:xfrm>
          <a:prstGeom prst="rect">
            <a:avLst/>
          </a:prstGeom>
          <a:noFill/>
        </p:spPr>
        <p:txBody>
          <a:bodyPr wrap="square" rtlCol="0">
            <a:spAutoFit/>
          </a:bodyPr>
          <a:lstStyle/>
          <a:p>
            <a:pPr marL="285750" lvl="0" indent="-285750">
              <a:lnSpc>
                <a:spcPts val="1800"/>
              </a:lnSpc>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Het </a:t>
            </a:r>
            <a:r>
              <a:rPr lang="nl-NL" sz="1400" dirty="0">
                <a:latin typeface="Verdana" panose="020B0604030504040204" pitchFamily="34" charset="0"/>
                <a:ea typeface="Verdana" panose="020B0604030504040204" pitchFamily="34" charset="0"/>
              </a:rPr>
              <a:t>sluizencomplex </a:t>
            </a:r>
            <a:r>
              <a:rPr lang="nl-NL" sz="1400" dirty="0" smtClean="0">
                <a:latin typeface="Verdana" panose="020B0604030504040204" pitchFamily="34" charset="0"/>
                <a:ea typeface="Verdana" panose="020B0604030504040204" pitchFamily="34" charset="0"/>
              </a:rPr>
              <a:t>(4 sluizen) van </a:t>
            </a:r>
            <a:r>
              <a:rPr lang="nl-NL" sz="1400" dirty="0">
                <a:latin typeface="Verdana" panose="020B0604030504040204" pitchFamily="34" charset="0"/>
                <a:ea typeface="Verdana" panose="020B0604030504040204" pitchFamily="34" charset="0"/>
              </a:rPr>
              <a:t>Schellingwoude, </a:t>
            </a:r>
            <a:r>
              <a:rPr lang="nl-NL" sz="1400" dirty="0" smtClean="0">
                <a:latin typeface="Verdana" panose="020B0604030504040204" pitchFamily="34" charset="0"/>
                <a:ea typeface="Verdana" panose="020B0604030504040204" pitchFamily="34" charset="0"/>
              </a:rPr>
              <a:t/>
            </a:r>
            <a:br>
              <a:rPr lang="nl-NL" sz="1400" dirty="0" smtClean="0">
                <a:latin typeface="Verdana" panose="020B0604030504040204" pitchFamily="34" charset="0"/>
                <a:ea typeface="Verdana" panose="020B0604030504040204" pitchFamily="34" charset="0"/>
              </a:rPr>
            </a:br>
            <a:r>
              <a:rPr lang="nl-NL" sz="1400" dirty="0" smtClean="0">
                <a:latin typeface="Verdana" panose="020B0604030504040204" pitchFamily="34" charset="0"/>
                <a:ea typeface="Verdana" panose="020B0604030504040204" pitchFamily="34" charset="0"/>
              </a:rPr>
              <a:t>incl</a:t>
            </a:r>
            <a:r>
              <a:rPr lang="nl-NL" sz="1400" dirty="0">
                <a:latin typeface="Verdana" panose="020B0604030504040204" pitchFamily="34" charset="0"/>
                <a:ea typeface="Verdana" panose="020B0604030504040204" pitchFamily="34" charset="0"/>
              </a:rPr>
              <a:t>. waterkering en </a:t>
            </a:r>
            <a:r>
              <a:rPr lang="nl-NL" sz="1400" dirty="0" smtClean="0">
                <a:latin typeface="Verdana" panose="020B0604030504040204" pitchFamily="34" charset="0"/>
                <a:ea typeface="Verdana" panose="020B0604030504040204" pitchFamily="34" charset="0"/>
              </a:rPr>
              <a:t>vispassage</a:t>
            </a:r>
            <a:endParaRPr lang="nl-NL" sz="1400" dirty="0">
              <a:latin typeface="Verdana" panose="020B0604030504040204" pitchFamily="34" charset="0"/>
              <a:ea typeface="Verdana" panose="020B0604030504040204" pitchFamily="34" charset="0"/>
            </a:endParaRPr>
          </a:p>
          <a:p>
            <a:pPr marL="285750" lvl="0" indent="-285750">
              <a:lnSpc>
                <a:spcPts val="1800"/>
              </a:lnSpc>
              <a:buFont typeface="Wingdings" panose="05000000000000000000" pitchFamily="2" charset="2"/>
              <a:buChar char="ü"/>
            </a:pPr>
            <a:r>
              <a:rPr lang="nl-NL" sz="1400" dirty="0">
                <a:latin typeface="Verdana" panose="020B0604030504040204" pitchFamily="34" charset="0"/>
                <a:ea typeface="Verdana" panose="020B0604030504040204" pitchFamily="34" charset="0"/>
              </a:rPr>
              <a:t>De spuisluizen van </a:t>
            </a:r>
            <a:r>
              <a:rPr lang="nl-NL" sz="1400" dirty="0" smtClean="0">
                <a:latin typeface="Verdana" panose="020B0604030504040204" pitchFamily="34" charset="0"/>
                <a:ea typeface="Verdana" panose="020B0604030504040204" pitchFamily="34" charset="0"/>
              </a:rPr>
              <a:t>Schellingwoude </a:t>
            </a:r>
            <a:endParaRPr lang="nl-NL" sz="1400" dirty="0">
              <a:latin typeface="Verdana" panose="020B0604030504040204" pitchFamily="34" charset="0"/>
              <a:ea typeface="Verdana" panose="020B0604030504040204" pitchFamily="34" charset="0"/>
            </a:endParaRPr>
          </a:p>
          <a:p>
            <a:pPr marL="285750" indent="-285750">
              <a:lnSpc>
                <a:spcPts val="1800"/>
              </a:lnSpc>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Bedienposten </a:t>
            </a:r>
            <a:r>
              <a:rPr lang="nl-NL" sz="1400" dirty="0">
                <a:latin typeface="Verdana" panose="020B0604030504040204" pitchFamily="34" charset="0"/>
                <a:ea typeface="Verdana" panose="020B0604030504040204" pitchFamily="34" charset="0"/>
              </a:rPr>
              <a:t>noord en zuid van het sluizencomplex </a:t>
            </a:r>
            <a:r>
              <a:rPr lang="nl-NL" sz="1400" dirty="0" smtClean="0">
                <a:latin typeface="Verdana" panose="020B0604030504040204" pitchFamily="34" charset="0"/>
                <a:ea typeface="Verdana" panose="020B0604030504040204" pitchFamily="34" charset="0"/>
              </a:rPr>
              <a:t>Schellingwoude</a:t>
            </a:r>
            <a:endParaRPr lang="nl-NL" sz="1400" dirty="0">
              <a:latin typeface="Verdana" panose="020B0604030504040204" pitchFamily="34" charset="0"/>
              <a:ea typeface="Verdana" panose="020B0604030504040204" pitchFamily="34" charset="0"/>
            </a:endParaRPr>
          </a:p>
        </p:txBody>
      </p:sp>
      <p:pic>
        <p:nvPicPr>
          <p:cNvPr id="3" name="Afbeelding 2"/>
          <p:cNvPicPr>
            <a:picLocks noChangeAspect="1"/>
          </p:cNvPicPr>
          <p:nvPr/>
        </p:nvPicPr>
        <p:blipFill>
          <a:blip r:embed="rId3"/>
          <a:stretch>
            <a:fillRect/>
          </a:stretch>
        </p:blipFill>
        <p:spPr>
          <a:xfrm>
            <a:off x="232275" y="1191957"/>
            <a:ext cx="7061696" cy="1770981"/>
          </a:xfrm>
          <a:prstGeom prst="rect">
            <a:avLst/>
          </a:prstGeom>
        </p:spPr>
      </p:pic>
      <p:pic>
        <p:nvPicPr>
          <p:cNvPr id="10" name="Afbeelding 9"/>
          <p:cNvPicPr>
            <a:picLocks noChangeAspect="1"/>
          </p:cNvPicPr>
          <p:nvPr/>
        </p:nvPicPr>
        <p:blipFill>
          <a:blip r:embed="rId4"/>
          <a:stretch>
            <a:fillRect/>
          </a:stretch>
        </p:blipFill>
        <p:spPr>
          <a:xfrm>
            <a:off x="232275" y="3369090"/>
            <a:ext cx="3093717" cy="2325573"/>
          </a:xfrm>
          <a:prstGeom prst="rect">
            <a:avLst/>
          </a:prstGeom>
        </p:spPr>
      </p:pic>
      <p:sp>
        <p:nvSpPr>
          <p:cNvPr id="13" name="Tekstvak 12"/>
          <p:cNvSpPr txBox="1"/>
          <p:nvPr/>
        </p:nvSpPr>
        <p:spPr>
          <a:xfrm>
            <a:off x="3325992" y="3369090"/>
            <a:ext cx="2072859" cy="307777"/>
          </a:xfrm>
          <a:prstGeom prst="rect">
            <a:avLst/>
          </a:prstGeom>
          <a:noFill/>
        </p:spPr>
        <p:txBody>
          <a:bodyPr wrap="square" rtlCol="0">
            <a:spAutoFit/>
          </a:bodyPr>
          <a:lstStyle/>
          <a:p>
            <a:pPr marL="342900" indent="-342900">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Buitenhuizerbrug</a:t>
            </a:r>
            <a:endParaRPr lang="nl-NL" sz="14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12" name="Afbeelding 11"/>
          <p:cNvPicPr>
            <a:picLocks noChangeAspect="1"/>
          </p:cNvPicPr>
          <p:nvPr/>
        </p:nvPicPr>
        <p:blipFill>
          <a:blip r:embed="rId5"/>
          <a:stretch>
            <a:fillRect/>
          </a:stretch>
        </p:blipFill>
        <p:spPr>
          <a:xfrm>
            <a:off x="6306559" y="3114081"/>
            <a:ext cx="5480779" cy="1572904"/>
          </a:xfrm>
          <a:prstGeom prst="rect">
            <a:avLst/>
          </a:prstGeom>
        </p:spPr>
      </p:pic>
      <p:sp>
        <p:nvSpPr>
          <p:cNvPr id="16" name="Tekstvak 15"/>
          <p:cNvSpPr txBox="1"/>
          <p:nvPr/>
        </p:nvSpPr>
        <p:spPr>
          <a:xfrm>
            <a:off x="6688175" y="4650448"/>
            <a:ext cx="4010891" cy="375359"/>
          </a:xfrm>
          <a:prstGeom prst="rect">
            <a:avLst/>
          </a:prstGeom>
          <a:noFill/>
        </p:spPr>
        <p:txBody>
          <a:bodyPr wrap="square" rtlCol="0">
            <a:spAutoFit/>
          </a:bodyPr>
          <a:lstStyle/>
          <a:p>
            <a:pPr marL="285750" lvl="0" indent="-285750">
              <a:lnSpc>
                <a:spcPts val="2500"/>
              </a:lnSpc>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Amsterdamse </a:t>
            </a:r>
            <a:r>
              <a:rPr lang="nl-NL" sz="1400" dirty="0">
                <a:latin typeface="Verdana" panose="020B0604030504040204" pitchFamily="34" charset="0"/>
                <a:ea typeface="Verdana" panose="020B0604030504040204" pitchFamily="34" charset="0"/>
              </a:rPr>
              <a:t>brug</a:t>
            </a:r>
          </a:p>
        </p:txBody>
      </p:sp>
      <p:sp>
        <p:nvSpPr>
          <p:cNvPr id="17" name="Tekstvak 16"/>
          <p:cNvSpPr txBox="1"/>
          <p:nvPr/>
        </p:nvSpPr>
        <p:spPr>
          <a:xfrm>
            <a:off x="3763123" y="4948644"/>
            <a:ext cx="7558392" cy="1274708"/>
          </a:xfrm>
          <a:prstGeom prst="rect">
            <a:avLst/>
          </a:prstGeom>
          <a:noFill/>
        </p:spPr>
        <p:txBody>
          <a:bodyPr wrap="square" rtlCol="0">
            <a:spAutoFit/>
          </a:bodyPr>
          <a:lstStyle/>
          <a:p>
            <a:pPr lvl="0">
              <a:lnSpc>
                <a:spcPts val="2500"/>
              </a:lnSpc>
            </a:pPr>
            <a:r>
              <a:rPr lang="nl-NL" sz="1400" dirty="0">
                <a:latin typeface="Verdana" panose="020B0604030504040204" pitchFamily="34" charset="0"/>
                <a:ea typeface="Verdana" panose="020B0604030504040204" pitchFamily="34" charset="0"/>
              </a:rPr>
              <a:t> </a:t>
            </a:r>
            <a:r>
              <a:rPr lang="nl-NL" sz="1400" dirty="0" smtClean="0">
                <a:latin typeface="Verdana" panose="020B0604030504040204" pitchFamily="34" charset="0"/>
                <a:ea typeface="Verdana" panose="020B0604030504040204" pitchFamily="34" charset="0"/>
              </a:rPr>
              <a:t>    </a:t>
            </a:r>
            <a:r>
              <a:rPr lang="nl-NL" sz="1400" b="1" dirty="0" smtClean="0">
                <a:latin typeface="Verdana" panose="020B0604030504040204" pitchFamily="34" charset="0"/>
                <a:ea typeface="Verdana" panose="020B0604030504040204" pitchFamily="34" charset="0"/>
              </a:rPr>
              <a:t>En verder: </a:t>
            </a:r>
            <a:endParaRPr lang="nl-NL" sz="1400" b="1" dirty="0">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Primaire </a:t>
            </a:r>
            <a:r>
              <a:rPr lang="nl-NL" sz="1400" dirty="0">
                <a:latin typeface="Verdana" panose="020B0604030504040204" pitchFamily="34" charset="0"/>
                <a:ea typeface="Verdana" panose="020B0604030504040204" pitchFamily="34" charset="0"/>
              </a:rPr>
              <a:t>waterkeringen, de oevers en bodem </a:t>
            </a:r>
            <a:r>
              <a:rPr lang="nl-NL" sz="1400" dirty="0" smtClean="0">
                <a:latin typeface="Verdana" panose="020B0604030504040204" pitchFamily="34" charset="0"/>
                <a:ea typeface="Verdana" panose="020B0604030504040204" pitchFamily="34" charset="0"/>
              </a:rPr>
              <a:t>Noordzeekanaal</a:t>
            </a:r>
            <a:endParaRPr lang="nl-NL" sz="1400" dirty="0">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Afmeervoorzieningen </a:t>
            </a:r>
            <a:endParaRPr lang="nl-NL" sz="1400" dirty="0">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ü"/>
            </a:pPr>
            <a:r>
              <a:rPr lang="nl-NL" sz="1400" dirty="0">
                <a:latin typeface="Verdana" panose="020B0604030504040204" pitchFamily="34" charset="0"/>
                <a:ea typeface="Verdana" panose="020B0604030504040204" pitchFamily="34" charset="0"/>
              </a:rPr>
              <a:t>Natuurvriendelijke oevers aan de noord- en zuidoever </a:t>
            </a:r>
            <a:r>
              <a:rPr lang="nl-NL" sz="1400" dirty="0" smtClean="0">
                <a:latin typeface="Verdana" panose="020B0604030504040204" pitchFamily="34" charset="0"/>
                <a:ea typeface="Verdana" panose="020B0604030504040204" pitchFamily="34" charset="0"/>
              </a:rPr>
              <a:t>Noordzeekanaal </a:t>
            </a:r>
          </a:p>
          <a:p>
            <a:pPr marL="285750" lvl="0" indent="-285750">
              <a:buFont typeface="Wingdings" panose="05000000000000000000" pitchFamily="2" charset="2"/>
              <a:buChar char="ü"/>
            </a:pPr>
            <a:r>
              <a:rPr lang="nl-NL" sz="1400" dirty="0" smtClean="0">
                <a:latin typeface="Verdana" panose="020B0604030504040204" pitchFamily="34" charset="0"/>
                <a:ea typeface="Verdana" panose="020B0604030504040204" pitchFamily="34" charset="0"/>
              </a:rPr>
              <a:t>Natuurvriendelijke oevers nabij </a:t>
            </a:r>
            <a:r>
              <a:rPr lang="nl-NL" sz="1400" dirty="0">
                <a:latin typeface="Verdana" panose="020B0604030504040204" pitchFamily="34" charset="0"/>
                <a:ea typeface="Verdana" panose="020B0604030504040204" pitchFamily="34" charset="0"/>
              </a:rPr>
              <a:t>het sluizencomplex </a:t>
            </a:r>
            <a:r>
              <a:rPr lang="nl-NL" sz="1400" dirty="0" smtClean="0">
                <a:latin typeface="Verdana" panose="020B0604030504040204" pitchFamily="34" charset="0"/>
                <a:ea typeface="Verdana" panose="020B0604030504040204" pitchFamily="34" charset="0"/>
              </a:rPr>
              <a:t>Schellingwoude</a:t>
            </a:r>
            <a:endParaRPr lang="nl-NL" sz="1400" dirty="0">
              <a:latin typeface="Verdana" panose="020B0604030504040204" pitchFamily="34" charset="0"/>
              <a:ea typeface="Verdana" panose="020B0604030504040204" pitchFamily="34" charset="0"/>
            </a:endParaRPr>
          </a:p>
        </p:txBody>
      </p:sp>
      <p:sp>
        <p:nvSpPr>
          <p:cNvPr id="14" name="Tekstvak 13"/>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Marktconsultatiemoment BOC-NZK</a:t>
            </a:r>
          </a:p>
        </p:txBody>
      </p:sp>
      <p:sp>
        <p:nvSpPr>
          <p:cNvPr id="18" name="Tekstvak 17"/>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4011326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508439" y="280004"/>
            <a:ext cx="4997417" cy="400110"/>
          </a:xfrm>
        </p:spPr>
        <p:txBody>
          <a:bodyPr/>
          <a:lstStyle/>
          <a:p>
            <a:r>
              <a:rPr lang="nl-NL" b="1" dirty="0" smtClean="0"/>
              <a:t>Aanbestedingsprocedure</a:t>
            </a:r>
            <a:endParaRPr lang="nl-NL" b="1" dirty="0"/>
          </a:p>
        </p:txBody>
      </p:sp>
      <p:sp>
        <p:nvSpPr>
          <p:cNvPr id="2" name="Rechthoek 1"/>
          <p:cNvSpPr/>
          <p:nvPr/>
        </p:nvSpPr>
        <p:spPr>
          <a:xfrm>
            <a:off x="309716" y="1426803"/>
            <a:ext cx="11651226" cy="677108"/>
          </a:xfrm>
          <a:prstGeom prst="rect">
            <a:avLst/>
          </a:prstGeom>
        </p:spPr>
        <p:txBody>
          <a:bodyPr wrap="square">
            <a:spAutoFit/>
          </a:bodyPr>
          <a:lstStyle/>
          <a:p>
            <a:endParaRPr lang="nl-NL" sz="1400" b="1" dirty="0" smtClean="0"/>
          </a:p>
          <a:p>
            <a:pPr lvl="0"/>
            <a:r>
              <a:rPr lang="nl-NL" sz="1200" dirty="0" smtClean="0">
                <a:latin typeface="Verdana" panose="020B0604030504040204" pitchFamily="34" charset="0"/>
                <a:ea typeface="Verdana" panose="020B0604030504040204" pitchFamily="34" charset="0"/>
                <a:cs typeface="Verdana" panose="020B0604030504040204" pitchFamily="34" charset="0"/>
              </a:rPr>
              <a:t/>
            </a:r>
            <a:br>
              <a:rPr lang="nl-NL" sz="1200" dirty="0" smtClean="0">
                <a:latin typeface="Verdana" panose="020B0604030504040204" pitchFamily="34" charset="0"/>
                <a:ea typeface="Verdana" panose="020B0604030504040204" pitchFamily="34" charset="0"/>
                <a:cs typeface="Verdana" panose="020B0604030504040204" pitchFamily="34" charset="0"/>
              </a:rPr>
            </a:br>
            <a:endParaRPr lang="nl-NL" sz="12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Tekstvak 2"/>
          <p:cNvSpPr txBox="1"/>
          <p:nvPr/>
        </p:nvSpPr>
        <p:spPr>
          <a:xfrm>
            <a:off x="440345" y="1797297"/>
            <a:ext cx="4890665" cy="1938992"/>
          </a:xfrm>
          <a:prstGeom prst="rect">
            <a:avLst/>
          </a:prstGeom>
          <a:solidFill>
            <a:schemeClr val="bg1">
              <a:lumMod val="85000"/>
            </a:schemeClr>
          </a:solidFill>
          <a:ln>
            <a:solidFill>
              <a:schemeClr val="tx1"/>
            </a:solidFill>
          </a:ln>
        </p:spPr>
        <p:txBody>
          <a:bodyPr wrap="square" rtlCol="0">
            <a:spAutoFit/>
          </a:bodyPr>
          <a:lstStyle/>
          <a:p>
            <a:pPr lvl="0">
              <a:lnSpc>
                <a:spcPts val="1800"/>
              </a:lnSpc>
            </a:pPr>
            <a:endParaRPr lang="nl-NL" sz="1400" dirty="0" smtClean="0">
              <a:latin typeface="Verdana" panose="020B0604030504040204" pitchFamily="34" charset="0"/>
              <a:ea typeface="Verdana" panose="020B0604030504040204" pitchFamily="34" charset="0"/>
              <a:cs typeface="Verdana" panose="020B0604030504040204" pitchFamily="34" charset="0"/>
            </a:endParaRPr>
          </a:p>
          <a:p>
            <a:pPr lvl="0">
              <a:lnSpc>
                <a:spcPts val="1800"/>
              </a:lnSpc>
            </a:pPr>
            <a:r>
              <a:rPr lang="nl-NL" sz="1400" dirty="0" smtClean="0">
                <a:latin typeface="Verdana" panose="020B0604030504040204" pitchFamily="34" charset="0"/>
                <a:ea typeface="Verdana" panose="020B0604030504040204" pitchFamily="34" charset="0"/>
                <a:cs typeface="Verdana" panose="020B0604030504040204" pitchFamily="34" charset="0"/>
              </a:rPr>
              <a:t>De </a:t>
            </a:r>
            <a:r>
              <a:rPr lang="nl-NL" sz="1400" dirty="0">
                <a:latin typeface="Verdana" panose="020B0604030504040204" pitchFamily="34" charset="0"/>
                <a:ea typeface="Verdana" panose="020B0604030504040204" pitchFamily="34" charset="0"/>
                <a:cs typeface="Verdana" panose="020B0604030504040204" pitchFamily="34" charset="0"/>
              </a:rPr>
              <a:t>objecten in het areaal zijn sterk verouderd, onderling sterk verschillend en maken gebruik van zeer specifieke en complexe </a:t>
            </a:r>
            <a:r>
              <a:rPr lang="nl-NL" sz="1400" dirty="0" smtClean="0">
                <a:latin typeface="Verdana" panose="020B0604030504040204" pitchFamily="34" charset="0"/>
                <a:ea typeface="Verdana" panose="020B0604030504040204" pitchFamily="34" charset="0"/>
                <a:cs typeface="Verdana" panose="020B0604030504040204" pitchFamily="34" charset="0"/>
              </a:rPr>
              <a:t>technieken.</a:t>
            </a:r>
          </a:p>
          <a:p>
            <a:pPr lvl="0">
              <a:lnSpc>
                <a:spcPts val="1800"/>
              </a:lnSpc>
            </a:pPr>
            <a:endParaRPr lang="nl-NL" sz="1400" dirty="0">
              <a:latin typeface="Verdana" panose="020B0604030504040204" pitchFamily="34" charset="0"/>
              <a:ea typeface="Verdana" panose="020B0604030504040204" pitchFamily="34" charset="0"/>
              <a:cs typeface="Verdana" panose="020B0604030504040204" pitchFamily="34" charset="0"/>
            </a:endParaRPr>
          </a:p>
          <a:p>
            <a:pPr lvl="0">
              <a:lnSpc>
                <a:spcPts val="1800"/>
              </a:lnSpc>
            </a:pPr>
            <a:r>
              <a:rPr lang="nl-NL" sz="1400" dirty="0" smtClean="0">
                <a:latin typeface="Verdana" panose="020B0604030504040204" pitchFamily="34" charset="0"/>
                <a:ea typeface="Verdana" panose="020B0604030504040204" pitchFamily="34" charset="0"/>
                <a:cs typeface="Verdana" panose="020B0604030504040204" pitchFamily="34" charset="0"/>
              </a:rPr>
              <a:t>Per jaar treden er 900 storingen op ten gevolge van uitval en/of overmatige slijtage.</a:t>
            </a:r>
          </a:p>
          <a:p>
            <a:pPr lvl="0">
              <a:lnSpc>
                <a:spcPts val="1800"/>
              </a:lnSpc>
            </a:pPr>
            <a:endParaRPr lang="nl-NL"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Tekstvak 3"/>
          <p:cNvSpPr txBox="1"/>
          <p:nvPr/>
        </p:nvSpPr>
        <p:spPr>
          <a:xfrm>
            <a:off x="1424235" y="1051015"/>
            <a:ext cx="8791204" cy="646331"/>
          </a:xfrm>
          <a:prstGeom prst="rect">
            <a:avLst/>
          </a:prstGeom>
          <a:noFill/>
        </p:spPr>
        <p:txBody>
          <a:bodyPr wrap="square" rtlCol="0">
            <a:spAutoFit/>
          </a:bodyPr>
          <a:lstStyle/>
          <a:p>
            <a:pPr algn="ctr"/>
            <a:r>
              <a:rPr lang="nl-NL" b="1" dirty="0">
                <a:solidFill>
                  <a:srgbClr val="0070C0"/>
                </a:solidFill>
                <a:latin typeface="Verdana" panose="020B0604030504040204" pitchFamily="34" charset="0"/>
                <a:ea typeface="Verdana" panose="020B0604030504040204" pitchFamily="34" charset="0"/>
                <a:cs typeface="Verdana" panose="020B0604030504040204" pitchFamily="34" charset="0"/>
              </a:rPr>
              <a:t>Waarom </a:t>
            </a:r>
            <a:r>
              <a:rPr lang="nl-NL"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een 2-fasenaanpak</a:t>
            </a:r>
            <a:r>
              <a:rPr lang="nl-NL" dirty="0">
                <a:latin typeface="Verdana" panose="020B0604030504040204" pitchFamily="34" charset="0"/>
                <a:ea typeface="Verdana" panose="020B0604030504040204" pitchFamily="34" charset="0"/>
                <a:cs typeface="Verdana" panose="020B0604030504040204" pitchFamily="34" charset="0"/>
              </a:rPr>
              <a:t> </a:t>
            </a:r>
            <a:r>
              <a:rPr lang="nl-NL" b="1" dirty="0">
                <a:solidFill>
                  <a:srgbClr val="0070C0"/>
                </a:solidFill>
                <a:latin typeface="Verdana" panose="020B0604030504040204" pitchFamily="34" charset="0"/>
                <a:ea typeface="Verdana" panose="020B0604030504040204" pitchFamily="34" charset="0"/>
                <a:cs typeface="Verdana" panose="020B0604030504040204" pitchFamily="34" charset="0"/>
              </a:rPr>
              <a:t>gebaseerd op intensief samenwerken met </a:t>
            </a:r>
            <a:r>
              <a:rPr lang="nl-NL"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Regio-PPO-ON?</a:t>
            </a:r>
            <a:endParaRPr lang="nl-NL"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kstvak 4"/>
          <p:cNvSpPr txBox="1"/>
          <p:nvPr/>
        </p:nvSpPr>
        <p:spPr>
          <a:xfrm>
            <a:off x="9060329" y="2282783"/>
            <a:ext cx="2432424" cy="1446550"/>
          </a:xfrm>
          <a:prstGeom prst="rect">
            <a:avLst/>
          </a:prstGeom>
          <a:solidFill>
            <a:schemeClr val="accent2"/>
          </a:solidFill>
          <a:ln>
            <a:solidFill>
              <a:schemeClr val="tx1"/>
            </a:solidFill>
          </a:ln>
        </p:spPr>
        <p:txBody>
          <a:bodyPr wrap="square" rtlCol="0">
            <a:spAutoFit/>
          </a:bodyPr>
          <a:lstStyle/>
          <a:p>
            <a:pPr lvl="0"/>
            <a:endParaRPr lang="nl-NL" sz="1400" dirty="0" smtClean="0">
              <a:latin typeface="Verdana" panose="020B0604030504040204" pitchFamily="34" charset="0"/>
              <a:ea typeface="Verdana" panose="020B0604030504040204" pitchFamily="34" charset="0"/>
            </a:endParaRPr>
          </a:p>
          <a:p>
            <a:pPr lvl="0">
              <a:lnSpc>
                <a:spcPts val="1800"/>
              </a:lnSpc>
            </a:pPr>
            <a:r>
              <a:rPr lang="nl-NL" sz="1400" dirty="0" smtClean="0">
                <a:latin typeface="Verdana" panose="020B0604030504040204" pitchFamily="34" charset="0"/>
                <a:ea typeface="Verdana" panose="020B0604030504040204" pitchFamily="34" charset="0"/>
              </a:rPr>
              <a:t>De </a:t>
            </a:r>
            <a:r>
              <a:rPr lang="nl-NL" sz="1400" dirty="0">
                <a:latin typeface="Verdana" panose="020B0604030504040204" pitchFamily="34" charset="0"/>
                <a:ea typeface="Verdana" panose="020B0604030504040204" pitchFamily="34" charset="0"/>
              </a:rPr>
              <a:t>marktpartijen zijn niet in staat </a:t>
            </a:r>
            <a:r>
              <a:rPr lang="nl-NL" sz="1400" dirty="0" smtClean="0">
                <a:latin typeface="Verdana" panose="020B0604030504040204" pitchFamily="34" charset="0"/>
                <a:ea typeface="Verdana" panose="020B0604030504040204" pitchFamily="34" charset="0"/>
              </a:rPr>
              <a:t>het </a:t>
            </a:r>
            <a:r>
              <a:rPr lang="nl-NL" sz="1400" dirty="0">
                <a:latin typeface="Verdana" panose="020B0604030504040204" pitchFamily="34" charset="0"/>
                <a:ea typeface="Verdana" panose="020B0604030504040204" pitchFamily="34" charset="0"/>
              </a:rPr>
              <a:t>areaal </a:t>
            </a:r>
            <a:r>
              <a:rPr lang="nl-NL" sz="1400" dirty="0" smtClean="0">
                <a:latin typeface="Verdana" panose="020B0604030504040204" pitchFamily="34" charset="0"/>
                <a:ea typeface="Verdana" panose="020B0604030504040204" pitchFamily="34" charset="0"/>
              </a:rPr>
              <a:t>vooraf goed </a:t>
            </a:r>
            <a:r>
              <a:rPr lang="nl-NL" sz="1400" dirty="0">
                <a:latin typeface="Verdana" panose="020B0604030504040204" pitchFamily="34" charset="0"/>
                <a:ea typeface="Verdana" panose="020B0604030504040204" pitchFamily="34" charset="0"/>
              </a:rPr>
              <a:t>in te schatten en te beprijzen</a:t>
            </a:r>
            <a:r>
              <a:rPr lang="nl-NL" sz="1400" dirty="0" smtClean="0">
                <a:latin typeface="Verdana" panose="020B0604030504040204" pitchFamily="34" charset="0"/>
                <a:ea typeface="Verdana" panose="020B0604030504040204" pitchFamily="34" charset="0"/>
              </a:rPr>
              <a:t>.</a:t>
            </a:r>
          </a:p>
          <a:p>
            <a:pPr lvl="0"/>
            <a:endParaRPr lang="nl-NL" sz="1400" dirty="0">
              <a:latin typeface="Verdana" panose="020B0604030504040204" pitchFamily="34" charset="0"/>
              <a:ea typeface="Verdana" panose="020B0604030504040204" pitchFamily="34" charset="0"/>
            </a:endParaRPr>
          </a:p>
        </p:txBody>
      </p:sp>
      <p:sp>
        <p:nvSpPr>
          <p:cNvPr id="6" name="Tekstvak 5"/>
          <p:cNvSpPr txBox="1"/>
          <p:nvPr/>
        </p:nvSpPr>
        <p:spPr>
          <a:xfrm>
            <a:off x="440345" y="3917317"/>
            <a:ext cx="5595890" cy="2123658"/>
          </a:xfrm>
          <a:prstGeom prst="rect">
            <a:avLst/>
          </a:prstGeom>
          <a:solidFill>
            <a:srgbClr val="99FF99"/>
          </a:solidFill>
          <a:ln>
            <a:solidFill>
              <a:schemeClr val="tx1"/>
            </a:solidFill>
          </a:ln>
        </p:spPr>
        <p:txBody>
          <a:bodyPr wrap="square" rtlCol="0">
            <a:spAutoFit/>
          </a:bodyPr>
          <a:lstStyle/>
          <a:p>
            <a:endParaRPr lang="nl-NL" sz="1400" dirty="0" smtClean="0">
              <a:latin typeface="Verdana" panose="020B0604030504040204" pitchFamily="34" charset="0"/>
              <a:ea typeface="Verdana" panose="020B0604030504040204" pitchFamily="34" charset="0"/>
            </a:endParaRPr>
          </a:p>
          <a:p>
            <a:r>
              <a:rPr lang="nl-NL" sz="1400" dirty="0" smtClean="0">
                <a:latin typeface="Verdana" panose="020B0604030504040204" pitchFamily="34" charset="0"/>
                <a:ea typeface="Verdana" panose="020B0604030504040204" pitchFamily="34" charset="0"/>
              </a:rPr>
              <a:t>Het </a:t>
            </a:r>
            <a:r>
              <a:rPr lang="nl-NL" sz="1400" dirty="0">
                <a:latin typeface="Verdana" panose="020B0604030504040204" pitchFamily="34" charset="0"/>
                <a:ea typeface="Verdana" panose="020B0604030504040204" pitchFamily="34" charset="0"/>
              </a:rPr>
              <a:t>is in dit areaal essentieel dat er wordt geïnvesteerd </a:t>
            </a:r>
            <a:r>
              <a:rPr lang="nl-NL" sz="1400" dirty="0" smtClean="0">
                <a:latin typeface="Verdana" panose="020B0604030504040204" pitchFamily="34" charset="0"/>
                <a:ea typeface="Verdana" panose="020B0604030504040204" pitchFamily="34" charset="0"/>
              </a:rPr>
              <a:t>in:</a:t>
            </a:r>
          </a:p>
          <a:p>
            <a:pPr marL="285750" indent="-285750">
              <a:spcBef>
                <a:spcPts val="600"/>
              </a:spcBef>
              <a:spcAft>
                <a:spcPts val="600"/>
              </a:spcAft>
              <a:buFont typeface="Arial" panose="020B0604020202020204" pitchFamily="34" charset="0"/>
              <a:buChar char="•"/>
            </a:pPr>
            <a:r>
              <a:rPr lang="nl-NL" sz="1300" dirty="0" smtClean="0">
                <a:latin typeface="Verdana" panose="020B0604030504040204" pitchFamily="34" charset="0"/>
                <a:ea typeface="Verdana" panose="020B0604030504040204" pitchFamily="34" charset="0"/>
              </a:rPr>
              <a:t>Verbetering </a:t>
            </a:r>
            <a:r>
              <a:rPr lang="nl-NL" sz="1300" dirty="0">
                <a:latin typeface="Verdana" panose="020B0604030504040204" pitchFamily="34" charset="0"/>
                <a:ea typeface="Verdana" panose="020B0604030504040204" pitchFamily="34" charset="0"/>
              </a:rPr>
              <a:t>van het </a:t>
            </a:r>
            <a:r>
              <a:rPr lang="nl-NL" sz="1300" dirty="0" smtClean="0">
                <a:latin typeface="Verdana" panose="020B0604030504040204" pitchFamily="34" charset="0"/>
                <a:ea typeface="Verdana" panose="020B0604030504040204" pitchFamily="34" charset="0"/>
              </a:rPr>
              <a:t>assetmanagement</a:t>
            </a:r>
          </a:p>
          <a:p>
            <a:pPr marL="285750" indent="-285750">
              <a:spcBef>
                <a:spcPts val="600"/>
              </a:spcBef>
              <a:spcAft>
                <a:spcPts val="600"/>
              </a:spcAft>
              <a:buFont typeface="Arial" panose="020B0604020202020204" pitchFamily="34" charset="0"/>
              <a:buChar char="•"/>
            </a:pPr>
            <a:r>
              <a:rPr lang="nl-NL" sz="1300" dirty="0" smtClean="0">
                <a:latin typeface="Verdana" panose="020B0604030504040204" pitchFamily="34" charset="0"/>
                <a:ea typeface="Verdana" panose="020B0604030504040204" pitchFamily="34" charset="0"/>
              </a:rPr>
              <a:t>Goede </a:t>
            </a:r>
            <a:r>
              <a:rPr lang="nl-NL" sz="1300" dirty="0">
                <a:latin typeface="Verdana" panose="020B0604030504040204" pitchFamily="34" charset="0"/>
                <a:ea typeface="Verdana" panose="020B0604030504040204" pitchFamily="34" charset="0"/>
              </a:rPr>
              <a:t>samenwerking en overdracht bij (VenR) </a:t>
            </a:r>
            <a:r>
              <a:rPr lang="nl-NL" sz="1300" dirty="0" smtClean="0">
                <a:latin typeface="Verdana" panose="020B0604030504040204" pitchFamily="34" charset="0"/>
                <a:ea typeface="Verdana" panose="020B0604030504040204" pitchFamily="34" charset="0"/>
              </a:rPr>
              <a:t>projecten</a:t>
            </a:r>
          </a:p>
          <a:p>
            <a:pPr marL="285750" indent="-285750">
              <a:spcBef>
                <a:spcPts val="600"/>
              </a:spcBef>
              <a:spcAft>
                <a:spcPts val="600"/>
              </a:spcAft>
              <a:buFont typeface="Arial" panose="020B0604020202020204" pitchFamily="34" charset="0"/>
              <a:buChar char="•"/>
            </a:pPr>
            <a:r>
              <a:rPr lang="nl-NL" sz="1300" dirty="0">
                <a:latin typeface="Verdana" panose="020B0604030504040204" pitchFamily="34" charset="0"/>
                <a:ea typeface="Verdana" panose="020B0604030504040204" pitchFamily="34" charset="0"/>
              </a:rPr>
              <a:t>V</a:t>
            </a:r>
            <a:r>
              <a:rPr lang="nl-NL" sz="1300" dirty="0" smtClean="0">
                <a:latin typeface="Verdana" panose="020B0604030504040204" pitchFamily="34" charset="0"/>
                <a:ea typeface="Verdana" panose="020B0604030504040204" pitchFamily="34" charset="0"/>
              </a:rPr>
              <a:t>oldoen aan machineveiligheid</a:t>
            </a:r>
          </a:p>
          <a:p>
            <a:pPr marL="285750" indent="-285750">
              <a:spcBef>
                <a:spcPts val="600"/>
              </a:spcBef>
              <a:spcAft>
                <a:spcPts val="600"/>
              </a:spcAft>
              <a:buFont typeface="Arial" panose="020B0604020202020204" pitchFamily="34" charset="0"/>
              <a:buChar char="•"/>
            </a:pPr>
            <a:r>
              <a:rPr lang="nl-NL" sz="1300" dirty="0">
                <a:latin typeface="Verdana" panose="020B0604030504040204" pitchFamily="34" charset="0"/>
                <a:ea typeface="Verdana" panose="020B0604030504040204" pitchFamily="34" charset="0"/>
              </a:rPr>
              <a:t>V</a:t>
            </a:r>
            <a:r>
              <a:rPr lang="nl-NL" sz="1300" dirty="0" smtClean="0">
                <a:latin typeface="Verdana" panose="020B0604030504040204" pitchFamily="34" charset="0"/>
                <a:ea typeface="Verdana" panose="020B0604030504040204" pitchFamily="34" charset="0"/>
              </a:rPr>
              <a:t>erduurzamen </a:t>
            </a:r>
            <a:r>
              <a:rPr lang="nl-NL" sz="1300" dirty="0">
                <a:latin typeface="Verdana" panose="020B0604030504040204" pitchFamily="34" charset="0"/>
                <a:ea typeface="Verdana" panose="020B0604030504040204" pitchFamily="34" charset="0"/>
              </a:rPr>
              <a:t>van het </a:t>
            </a:r>
            <a:r>
              <a:rPr lang="nl-NL" sz="1300" dirty="0" smtClean="0">
                <a:latin typeface="Verdana" panose="020B0604030504040204" pitchFamily="34" charset="0"/>
                <a:ea typeface="Verdana" panose="020B0604030504040204" pitchFamily="34" charset="0"/>
              </a:rPr>
              <a:t>areaal</a:t>
            </a:r>
          </a:p>
          <a:p>
            <a:pPr marL="285750" indent="-285750">
              <a:buFont typeface="Arial" panose="020B0604020202020204" pitchFamily="34" charset="0"/>
              <a:buChar char="•"/>
            </a:pPr>
            <a:endParaRPr lang="nl-NL" sz="12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7" name="Tekstvak 6"/>
          <p:cNvSpPr txBox="1"/>
          <p:nvPr/>
        </p:nvSpPr>
        <p:spPr>
          <a:xfrm>
            <a:off x="6245411" y="4040615"/>
            <a:ext cx="5247342" cy="1985159"/>
          </a:xfrm>
          <a:prstGeom prst="rect">
            <a:avLst/>
          </a:prstGeom>
          <a:solidFill>
            <a:srgbClr val="F2D6E6"/>
          </a:solidFill>
          <a:ln>
            <a:solidFill>
              <a:schemeClr val="tx1"/>
            </a:solidFill>
          </a:ln>
        </p:spPr>
        <p:txBody>
          <a:bodyPr wrap="square" rtlCol="0">
            <a:spAutoFit/>
          </a:bodyPr>
          <a:lstStyle/>
          <a:p>
            <a:endParaRPr lang="nl-NL" sz="1200" dirty="0">
              <a:latin typeface="Verdana" panose="020B0604030504040204" pitchFamily="34" charset="0"/>
              <a:ea typeface="Verdana" panose="020B0604030504040204" pitchFamily="34" charset="0"/>
            </a:endParaRPr>
          </a:p>
          <a:p>
            <a:r>
              <a:rPr lang="nl-NL" sz="1400" dirty="0">
                <a:latin typeface="Verdana" panose="020B0604030504040204" pitchFamily="34" charset="0"/>
                <a:ea typeface="Verdana" panose="020B0604030504040204" pitchFamily="34" charset="0"/>
              </a:rPr>
              <a:t>We zoeken een </a:t>
            </a:r>
            <a:r>
              <a:rPr lang="nl-NL" sz="1400" dirty="0">
                <a:ea typeface="Verdana" panose="020B0604030504040204" pitchFamily="34" charset="0"/>
              </a:rPr>
              <a:t>deskundige en ervaren partner </a:t>
            </a:r>
            <a:r>
              <a:rPr lang="nl-NL" sz="1400" dirty="0" smtClean="0">
                <a:latin typeface="Verdana" panose="020B0604030504040204" pitchFamily="34" charset="0"/>
                <a:ea typeface="Verdana" panose="020B0604030504040204" pitchFamily="34" charset="0"/>
              </a:rPr>
              <a:t>om:</a:t>
            </a:r>
          </a:p>
          <a:p>
            <a:pPr marL="285750" indent="-285750">
              <a:spcBef>
                <a:spcPts val="600"/>
              </a:spcBef>
              <a:spcAft>
                <a:spcPts val="600"/>
              </a:spcAft>
              <a:buFont typeface="Arial" panose="020B0604020202020204" pitchFamily="34" charset="0"/>
              <a:buChar char="•"/>
            </a:pPr>
            <a:r>
              <a:rPr lang="nl-NL" sz="1300" dirty="0" smtClean="0">
                <a:latin typeface="Verdana" panose="020B0604030504040204" pitchFamily="34" charset="0"/>
                <a:ea typeface="Verdana" panose="020B0604030504040204" pitchFamily="34" charset="0"/>
              </a:rPr>
              <a:t>De </a:t>
            </a:r>
            <a:r>
              <a:rPr lang="nl-NL" sz="1300" dirty="0">
                <a:latin typeface="Verdana" panose="020B0604030504040204" pitchFamily="34" charset="0"/>
                <a:ea typeface="Verdana" panose="020B0604030504040204" pitchFamily="34" charset="0"/>
              </a:rPr>
              <a:t>doelstellingen, de ambities en noodzakelijke investeringen in het areaal </a:t>
            </a:r>
            <a:r>
              <a:rPr lang="nl-NL" sz="1300" dirty="0" smtClean="0">
                <a:latin typeface="Verdana" panose="020B0604030504040204" pitchFamily="34" charset="0"/>
                <a:ea typeface="Verdana" panose="020B0604030504040204" pitchFamily="34" charset="0"/>
              </a:rPr>
              <a:t>te realiseren </a:t>
            </a:r>
            <a:r>
              <a:rPr lang="nl-NL" sz="1300" dirty="0">
                <a:latin typeface="Verdana" panose="020B0604030504040204" pitchFamily="34" charset="0"/>
                <a:ea typeface="Verdana" panose="020B0604030504040204" pitchFamily="34" charset="0"/>
              </a:rPr>
              <a:t>tegen de juiste </a:t>
            </a:r>
            <a:r>
              <a:rPr lang="nl-NL" sz="1300" dirty="0" smtClean="0">
                <a:latin typeface="Verdana" panose="020B0604030504040204" pitchFamily="34" charset="0"/>
                <a:ea typeface="Verdana" panose="020B0604030504040204" pitchFamily="34" charset="0"/>
              </a:rPr>
              <a:t>prijs</a:t>
            </a:r>
            <a:r>
              <a:rPr lang="nl-NL" sz="1300" dirty="0">
                <a:latin typeface="Verdana" panose="020B0604030504040204" pitchFamily="34" charset="0"/>
                <a:ea typeface="Verdana" panose="020B0604030504040204" pitchFamily="34" charset="0"/>
              </a:rPr>
              <a:t> </a:t>
            </a:r>
            <a:r>
              <a:rPr lang="nl-NL" sz="1300" dirty="0" smtClean="0">
                <a:latin typeface="Verdana" panose="020B0604030504040204" pitchFamily="34" charset="0"/>
                <a:ea typeface="Verdana" panose="020B0604030504040204" pitchFamily="34" charset="0"/>
              </a:rPr>
              <a:t>en risicoverdeling</a:t>
            </a:r>
          </a:p>
          <a:p>
            <a:pPr marL="285750" indent="-285750">
              <a:spcBef>
                <a:spcPts val="600"/>
              </a:spcBef>
              <a:spcAft>
                <a:spcPts val="600"/>
              </a:spcAft>
              <a:buFont typeface="Arial" panose="020B0604020202020204" pitchFamily="34" charset="0"/>
              <a:buChar char="•"/>
            </a:pPr>
            <a:r>
              <a:rPr lang="nl-NL" sz="1300" dirty="0" smtClean="0">
                <a:latin typeface="Verdana" panose="020B0604030504040204" pitchFamily="34" charset="0"/>
                <a:ea typeface="Verdana" panose="020B0604030504040204" pitchFamily="34" charset="0"/>
              </a:rPr>
              <a:t>Jaarlijks </a:t>
            </a:r>
            <a:r>
              <a:rPr lang="nl-NL" sz="1300" dirty="0">
                <a:latin typeface="Verdana" panose="020B0604030504040204" pitchFamily="34" charset="0"/>
                <a:ea typeface="Verdana" panose="020B0604030504040204" pitchFamily="34" charset="0"/>
              </a:rPr>
              <a:t>gezamenlijk de onderhoudsbehoefte te bepalen op basis van </a:t>
            </a:r>
            <a:r>
              <a:rPr lang="nl-NL" sz="1300" dirty="0" smtClean="0">
                <a:latin typeface="Verdana" panose="020B0604030504040204" pitchFamily="34" charset="0"/>
                <a:ea typeface="Verdana" panose="020B0604030504040204" pitchFamily="34" charset="0"/>
              </a:rPr>
              <a:t>prestaties, </a:t>
            </a:r>
            <a:r>
              <a:rPr lang="nl-NL" sz="1300" dirty="0">
                <a:latin typeface="Verdana" panose="020B0604030504040204" pitchFamily="34" charset="0"/>
                <a:ea typeface="Verdana" panose="020B0604030504040204" pitchFamily="34" charset="0"/>
              </a:rPr>
              <a:t>risico’s en </a:t>
            </a:r>
            <a:r>
              <a:rPr lang="nl-NL" sz="1300" dirty="0" smtClean="0">
                <a:latin typeface="Verdana" panose="020B0604030504040204" pitchFamily="34" charset="0"/>
                <a:ea typeface="Verdana" panose="020B0604030504040204" pitchFamily="34" charset="0"/>
              </a:rPr>
              <a:t>beschikbaar budget</a:t>
            </a:r>
            <a:endParaRPr lang="nl-NL" sz="1300" dirty="0">
              <a:latin typeface="Verdana" panose="020B0604030504040204" pitchFamily="34" charset="0"/>
              <a:ea typeface="Verdana" panose="020B0604030504040204" pitchFamily="34" charset="0"/>
            </a:endParaRPr>
          </a:p>
          <a:p>
            <a:pPr marL="342900" indent="-342900">
              <a:buFont typeface="+mj-lt"/>
              <a:buAutoNum type="arabicPeriod"/>
            </a:pPr>
            <a:endParaRPr lang="nl-NL" sz="12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9" name="Tekstvak 8"/>
          <p:cNvSpPr txBox="1"/>
          <p:nvPr/>
        </p:nvSpPr>
        <p:spPr>
          <a:xfrm>
            <a:off x="5426634" y="2060480"/>
            <a:ext cx="3538071" cy="1677382"/>
          </a:xfrm>
          <a:prstGeom prst="rect">
            <a:avLst/>
          </a:prstGeom>
          <a:solidFill>
            <a:schemeClr val="tx2">
              <a:lumMod val="40000"/>
              <a:lumOff val="60000"/>
            </a:schemeClr>
          </a:solidFill>
          <a:ln>
            <a:solidFill>
              <a:schemeClr val="tx1"/>
            </a:solidFill>
          </a:ln>
        </p:spPr>
        <p:txBody>
          <a:bodyPr wrap="square" rtlCol="0">
            <a:spAutoFit/>
          </a:bodyPr>
          <a:lstStyle/>
          <a:p>
            <a:pPr lvl="0"/>
            <a:endParaRPr lang="nl-NL" sz="1400" dirty="0" smtClean="0">
              <a:latin typeface="Verdana" panose="020B0604030504040204" pitchFamily="34" charset="0"/>
              <a:ea typeface="Verdana" panose="020B0604030504040204" pitchFamily="34" charset="0"/>
              <a:cs typeface="Verdana" panose="020B0604030504040204" pitchFamily="34" charset="0"/>
            </a:endParaRPr>
          </a:p>
          <a:p>
            <a:pPr lvl="0">
              <a:lnSpc>
                <a:spcPts val="1800"/>
              </a:lnSpc>
            </a:pPr>
            <a:r>
              <a:rPr lang="nl-NL" sz="1400" dirty="0" smtClean="0">
                <a:latin typeface="Verdana" panose="020B0604030504040204" pitchFamily="34" charset="0"/>
                <a:ea typeface="Verdana" panose="020B0604030504040204" pitchFamily="34" charset="0"/>
                <a:cs typeface="Verdana" panose="020B0604030504040204" pitchFamily="34" charset="0"/>
              </a:rPr>
              <a:t>Er staan 7 ingrijpende VenR projecten geprogrammeerd gedurende de BOC-NZK echter de scope en planning van deze VenR projecten zijn nog onzeker</a:t>
            </a:r>
          </a:p>
          <a:p>
            <a:pPr lvl="0"/>
            <a:endParaRPr lang="nl-NL"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06346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4528" y="1130666"/>
            <a:ext cx="11355419" cy="400110"/>
          </a:xfrm>
        </p:spPr>
        <p:txBody>
          <a:bodyPr/>
          <a:lstStyle/>
          <a:p>
            <a:r>
              <a:rPr lang="nl-NL" b="1" dirty="0" smtClean="0">
                <a:solidFill>
                  <a:srgbClr val="0070C0"/>
                </a:solidFill>
              </a:rPr>
              <a:t>Wat hebben we gewijzigd ?</a:t>
            </a:r>
            <a:endParaRPr lang="nl-NL" b="1" dirty="0">
              <a:solidFill>
                <a:srgbClr val="0070C0"/>
              </a:solidFill>
            </a:endParaRPr>
          </a:p>
        </p:txBody>
      </p:sp>
      <p:sp>
        <p:nvSpPr>
          <p:cNvPr id="3" name="Tijdelijke aanduiding voor tekst 2"/>
          <p:cNvSpPr>
            <a:spLocks noGrp="1"/>
          </p:cNvSpPr>
          <p:nvPr>
            <p:ph type="body" sz="quarter" idx="11"/>
          </p:nvPr>
        </p:nvSpPr>
        <p:spPr>
          <a:xfrm>
            <a:off x="661177" y="1913935"/>
            <a:ext cx="10804783" cy="3788222"/>
          </a:xfrm>
        </p:spPr>
        <p:txBody>
          <a:bodyPr/>
          <a:lstStyle/>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Aanscherping projectdoelstellingen en projectambities</a:t>
            </a:r>
          </a:p>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Aanbesteding volgens 2-fasen aanpak</a:t>
            </a:r>
          </a:p>
          <a:p>
            <a:pPr>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Startdatum publicatie februari 2023</a:t>
            </a:r>
          </a:p>
          <a:p>
            <a:pPr>
              <a:lnSpc>
                <a:spcPts val="1800"/>
              </a:lnSpc>
              <a:spcBef>
                <a:spcPts val="1200"/>
              </a:spcBef>
              <a:spcAft>
                <a:spcPts val="1200"/>
              </a:spcAft>
              <a:buFont typeface="Wingdings" panose="05000000000000000000" pitchFamily="2" charset="2"/>
              <a:buChar char="ü"/>
            </a:pPr>
            <a:r>
              <a:rPr lang="nl-NL" sz="1600" dirty="0" smtClean="0">
                <a:latin typeface="Verdana" panose="020B0604030504040204" pitchFamily="34" charset="0"/>
                <a:ea typeface="Verdana" panose="020B0604030504040204" pitchFamily="34" charset="0"/>
              </a:rPr>
              <a:t>Trechteringsdocumenten bij aanmelding en selectie eerst beoordelen dan de 3 best beoordeelden controleren op geschiktheid</a:t>
            </a:r>
          </a:p>
          <a:p>
            <a:pPr>
              <a:lnSpc>
                <a:spcPts val="1800"/>
              </a:lnSpc>
              <a:spcBef>
                <a:spcPts val="1200"/>
              </a:spcBef>
              <a:spcAft>
                <a:spcPts val="1200"/>
              </a:spcAft>
              <a:buFont typeface="Wingdings" panose="05000000000000000000" pitchFamily="2" charset="2"/>
              <a:buChar char="ü"/>
            </a:pPr>
            <a:r>
              <a:rPr lang="nl-NL" sz="1600" dirty="0">
                <a:latin typeface="Verdana" panose="020B0604030504040204" pitchFamily="34" charset="0"/>
                <a:ea typeface="Verdana" panose="020B0604030504040204" pitchFamily="34" charset="0"/>
              </a:rPr>
              <a:t>CO</a:t>
            </a:r>
            <a:r>
              <a:rPr lang="nl-NL" sz="1000" dirty="0">
                <a:latin typeface="Verdana" panose="020B0604030504040204" pitchFamily="34" charset="0"/>
                <a:ea typeface="Verdana" panose="020B0604030504040204" pitchFamily="34" charset="0"/>
              </a:rPr>
              <a:t>2</a:t>
            </a:r>
            <a:r>
              <a:rPr lang="nl-NL" sz="1600" dirty="0">
                <a:latin typeface="Verdana" panose="020B0604030504040204" pitchFamily="34" charset="0"/>
                <a:ea typeface="Verdana" panose="020B0604030504040204" pitchFamily="34" charset="0"/>
              </a:rPr>
              <a:t> prestatie ladder minimaal </a:t>
            </a:r>
            <a:r>
              <a:rPr lang="nl-NL" sz="1600" dirty="0" smtClean="0">
                <a:latin typeface="Verdana" panose="020B0604030504040204" pitchFamily="34" charset="0"/>
                <a:ea typeface="Verdana" panose="020B0604030504040204" pitchFamily="34" charset="0"/>
              </a:rPr>
              <a:t>niveau 4 </a:t>
            </a:r>
            <a:r>
              <a:rPr lang="nl-NL" sz="1600" dirty="0">
                <a:latin typeface="Verdana" panose="020B0604030504040204" pitchFamily="34" charset="0"/>
                <a:ea typeface="Verdana" panose="020B0604030504040204" pitchFamily="34" charset="0"/>
              </a:rPr>
              <a:t>wordt als </a:t>
            </a:r>
            <a:r>
              <a:rPr lang="nl-NL" sz="1600" dirty="0" smtClean="0">
                <a:latin typeface="Verdana" panose="020B0604030504040204" pitchFamily="34" charset="0"/>
                <a:ea typeface="Verdana" panose="020B0604030504040204" pitchFamily="34" charset="0"/>
              </a:rPr>
              <a:t>extra geschiktheidseis </a:t>
            </a:r>
            <a:r>
              <a:rPr lang="nl-NL" sz="1600" dirty="0">
                <a:latin typeface="Verdana" panose="020B0604030504040204" pitchFamily="34" charset="0"/>
                <a:ea typeface="Verdana" panose="020B0604030504040204" pitchFamily="34" charset="0"/>
              </a:rPr>
              <a:t>uitgevraagd </a:t>
            </a:r>
            <a:endParaRPr lang="nl-NL" sz="1600" dirty="0" smtClean="0">
              <a:latin typeface="Verdana" panose="020B0604030504040204" pitchFamily="34" charset="0"/>
              <a:ea typeface="Verdana" panose="020B0604030504040204" pitchFamily="34" charset="0"/>
            </a:endParaRPr>
          </a:p>
          <a:p>
            <a:pPr>
              <a:lnSpc>
                <a:spcPts val="1800"/>
              </a:lnSpc>
              <a:spcBef>
                <a:spcPts val="1200"/>
              </a:spcBef>
              <a:spcAft>
                <a:spcPts val="1200"/>
              </a:spcAft>
              <a:buFont typeface="Wingdings" panose="05000000000000000000" pitchFamily="2" charset="2"/>
              <a:buChar char="ü"/>
            </a:pPr>
            <a:r>
              <a:rPr lang="nl-NL" sz="1600" dirty="0">
                <a:latin typeface="Verdana" panose="020B0604030504040204" pitchFamily="34" charset="0"/>
                <a:ea typeface="Verdana" panose="020B0604030504040204" pitchFamily="34" charset="0"/>
              </a:rPr>
              <a:t>Na Inschrijving en beoordeling tekenen van de </a:t>
            </a:r>
            <a:r>
              <a:rPr lang="nl-NL" sz="1600" dirty="0" smtClean="0">
                <a:latin typeface="Verdana" panose="020B0604030504040204" pitchFamily="34" charset="0"/>
                <a:ea typeface="Verdana" panose="020B0604030504040204" pitchFamily="34" charset="0"/>
              </a:rPr>
              <a:t>Basisovereenkomst 2-fasen aanpak BOC-NZK </a:t>
            </a:r>
            <a:r>
              <a:rPr lang="nl-NL" sz="1600" dirty="0">
                <a:latin typeface="Verdana" panose="020B0604030504040204" pitchFamily="34" charset="0"/>
                <a:ea typeface="Verdana" panose="020B0604030504040204" pitchFamily="34" charset="0"/>
              </a:rPr>
              <a:t>en wachtkamerovereenkomst </a:t>
            </a:r>
            <a:r>
              <a:rPr lang="nl-NL" sz="1600" dirty="0" smtClean="0">
                <a:latin typeface="Verdana" panose="020B0604030504040204" pitchFamily="34" charset="0"/>
                <a:ea typeface="Verdana" panose="020B0604030504040204" pitchFamily="34" charset="0"/>
              </a:rPr>
              <a:t>(4 maanden - 12 maanden?) nr</a:t>
            </a:r>
            <a:r>
              <a:rPr lang="nl-NL" sz="1600" dirty="0">
                <a:latin typeface="Verdana" panose="020B0604030504040204" pitchFamily="34" charset="0"/>
                <a:ea typeface="Verdana" panose="020B0604030504040204" pitchFamily="34" charset="0"/>
              </a:rPr>
              <a:t>. </a:t>
            </a:r>
            <a:r>
              <a:rPr lang="nl-NL" sz="1600" dirty="0" smtClean="0">
                <a:latin typeface="Verdana" panose="020B0604030504040204" pitchFamily="34" charset="0"/>
                <a:ea typeface="Verdana" panose="020B0604030504040204" pitchFamily="34" charset="0"/>
              </a:rPr>
              <a:t>2) </a:t>
            </a:r>
            <a:r>
              <a:rPr lang="nl-NL" sz="1600" dirty="0">
                <a:latin typeface="Verdana" panose="020B0604030504040204" pitchFamily="34" charset="0"/>
                <a:ea typeface="Verdana" panose="020B0604030504040204" pitchFamily="34" charset="0"/>
              </a:rPr>
              <a:t>in </a:t>
            </a:r>
            <a:r>
              <a:rPr lang="nl-NL" sz="1600" dirty="0" smtClean="0">
                <a:latin typeface="Verdana" panose="020B0604030504040204" pitchFamily="34" charset="0"/>
                <a:ea typeface="Verdana" panose="020B0604030504040204" pitchFamily="34" charset="0"/>
              </a:rPr>
              <a:t>rangorde</a:t>
            </a:r>
          </a:p>
          <a:p>
            <a:pPr>
              <a:spcBef>
                <a:spcPts val="600"/>
              </a:spcBef>
              <a:spcAft>
                <a:spcPts val="600"/>
              </a:spcAft>
              <a:buFont typeface="Wingdings" panose="05000000000000000000" pitchFamily="2" charset="2"/>
              <a:buChar char="ü"/>
            </a:pPr>
            <a:endParaRPr lang="nl-NL" sz="1400" dirty="0" smtClean="0"/>
          </a:p>
          <a:p>
            <a:pPr marL="0" indent="0">
              <a:spcBef>
                <a:spcPts val="600"/>
              </a:spcBef>
              <a:spcAft>
                <a:spcPts val="600"/>
              </a:spcAft>
              <a:buNone/>
            </a:pPr>
            <a:r>
              <a:rPr lang="nl-NL" sz="1400" dirty="0" smtClean="0"/>
              <a:t/>
            </a:r>
            <a:br>
              <a:rPr lang="nl-NL" sz="1400" dirty="0" smtClean="0"/>
            </a:br>
            <a:endParaRPr lang="nl-NL" sz="1400" dirty="0" smtClean="0"/>
          </a:p>
        </p:txBody>
      </p:sp>
      <p:sp>
        <p:nvSpPr>
          <p:cNvPr id="4" name="Tekstvak 3"/>
          <p:cNvSpPr txBox="1"/>
          <p:nvPr/>
        </p:nvSpPr>
        <p:spPr>
          <a:xfrm>
            <a:off x="370936" y="224287"/>
            <a:ext cx="53311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sng" strike="noStrike" kern="1200" cap="none" spc="0" normalizeH="0" baseline="0" noProof="0" dirty="0" smtClean="0">
                <a:ln>
                  <a:noFill/>
                </a:ln>
                <a:solidFill>
                  <a:srgbClr val="0070C0"/>
                </a:solidFill>
                <a:effectLst/>
                <a:uLnTx/>
                <a:uFillTx/>
                <a:latin typeface="Verdana" panose="020B0604030504040204" pitchFamily="34" charset="0"/>
                <a:ea typeface="Verdana" panose="020B0604030504040204" pitchFamily="34" charset="0"/>
                <a:cs typeface="+mn-cs"/>
              </a:rPr>
              <a:t>Algemeen</a:t>
            </a:r>
            <a:endParaRPr kumimoji="0" lang="nl-NL" sz="2800" b="0" i="0" u="none" strike="noStrike" kern="1200" cap="none" spc="0" normalizeH="0" baseline="0" noProof="0" dirty="0" smtClean="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1021640" y="6506657"/>
            <a:ext cx="3093160" cy="246221"/>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3</a:t>
            </a:r>
            <a:r>
              <a:rPr lang="nl-NL" sz="1000" baseline="30000" dirty="0" smtClean="0">
                <a:latin typeface="Verdana" panose="020B0604030504040204" pitchFamily="34" charset="0"/>
                <a:ea typeface="Verdana" panose="020B0604030504040204" pitchFamily="34" charset="0"/>
                <a:cs typeface="Verdana" panose="020B0604030504040204" pitchFamily="34" charset="0"/>
              </a:rPr>
              <a:t>e</a:t>
            </a:r>
            <a:r>
              <a:rPr lang="nl-NL" sz="1000" dirty="0" smtClean="0">
                <a:latin typeface="Verdana" panose="020B0604030504040204" pitchFamily="34" charset="0"/>
                <a:ea typeface="Verdana" panose="020B0604030504040204" pitchFamily="34" charset="0"/>
                <a:cs typeface="Verdana" panose="020B0604030504040204" pitchFamily="34" charset="0"/>
              </a:rPr>
              <a:t> Marktconsultatiemoment BOC-NZK</a:t>
            </a:r>
          </a:p>
        </p:txBody>
      </p:sp>
      <p:sp>
        <p:nvSpPr>
          <p:cNvPr id="7" name="Tekstvak 6"/>
          <p:cNvSpPr txBox="1"/>
          <p:nvPr/>
        </p:nvSpPr>
        <p:spPr>
          <a:xfrm>
            <a:off x="10044023" y="6366294"/>
            <a:ext cx="2147977" cy="400110"/>
          </a:xfrm>
          <a:prstGeom prst="rect">
            <a:avLst/>
          </a:prstGeom>
          <a:noFill/>
        </p:spPr>
        <p:txBody>
          <a:bodyPr wrap="square" rtlCol="0">
            <a:spAutoFit/>
          </a:bodyPr>
          <a:lstStyle/>
          <a:p>
            <a:r>
              <a:rPr lang="nl-NL" sz="1000" dirty="0" smtClean="0">
                <a:latin typeface="Verdana" panose="020B0604030504040204" pitchFamily="34" charset="0"/>
                <a:ea typeface="Verdana" panose="020B0604030504040204" pitchFamily="34" charset="0"/>
                <a:cs typeface="Verdana" panose="020B0604030504040204" pitchFamily="34" charset="0"/>
              </a:rPr>
              <a:t>Vrijdag 28 oktober 2022</a:t>
            </a:r>
          </a:p>
          <a:p>
            <a:r>
              <a:rPr lang="nl-NL" sz="1000" dirty="0" smtClean="0">
                <a:latin typeface="Verdana" panose="020B0604030504040204" pitchFamily="34" charset="0"/>
                <a:ea typeface="Verdana" panose="020B0604030504040204" pitchFamily="34" charset="0"/>
                <a:cs typeface="Verdana" panose="020B0604030504040204" pitchFamily="34" charset="0"/>
              </a:rPr>
              <a:t>Versie 04</a:t>
            </a:r>
          </a:p>
        </p:txBody>
      </p:sp>
    </p:spTree>
    <p:extLst>
      <p:ext uri="{BB962C8B-B14F-4D97-AF65-F5344CB8AC3E}">
        <p14:creationId xmlns:p14="http://schemas.microsoft.com/office/powerpoint/2010/main" val="1816672217"/>
      </p:ext>
    </p:extLst>
  </p:cSld>
  <p:clrMapOvr>
    <a:masterClrMapping/>
  </p:clrMapOvr>
  <p:timing>
    <p:tnLst>
      <p:par>
        <p:cTn id="1" dur="indefinite" restart="never" nodeType="tmRoot"/>
      </p:par>
    </p:tnLst>
  </p:timing>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txDef>
      <a:spPr>
        <a:noFill/>
      </a:spPr>
      <a:bodyPr wrap="square" rtlCol="0">
        <a:spAutoFit/>
      </a:bodyPr>
      <a:lstStyle>
        <a:defPPr marL="342900" indent="-342900">
          <a:buFont typeface="+mj-lt"/>
          <a:buAutoNum type="arabicPeriod"/>
          <a:defRPr sz="1200" dirty="0" smtClean="0">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 RWS 16X9 NL nieuw" id="{19A0BACC-3659-4C2E-97ED-55BE99EFB087}" vid="{0492F18B-8343-4870-98AB-0702C5FDD4D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c3f2f726-aef4-499f-b234-769b04ce551a" ContentTypeId="0x010100869D8030C0354C67920800D7E93602B5" PreviousValue="false"/>
</file>

<file path=customXml/item3.xml><?xml version="1.0" encoding="utf-8"?>
<p:properties xmlns:p="http://schemas.microsoft.com/office/2006/metadata/properties" xmlns:xsi="http://www.w3.org/2001/XMLSchema-instance" xmlns:pc="http://schemas.microsoft.com/office/infopath/2007/PartnerControls">
  <documentManagement>
    <Connect-DossierId xmlns="208e46c2-bbcd-4624-8858-21bd42ce7c86" xsi:nil="true"/>
    <Connect-Subtitel xmlns="208e46c2-bbcd-4624-8858-21bd42ce7c86" xsi:nil="true"/>
    <TaxKeywordTaxHTField xmlns="208e46c2-bbcd-4624-8858-21bd42ce7c86">
      <Terms xmlns="http://schemas.microsoft.com/office/infopath/2007/PartnerControls"/>
    </TaxKeywordTaxHTField>
    <Connect-SEfase_0 xmlns="208e46c2-bbcd-4624-8858-21bd42ce7c86">
      <Terms xmlns="http://schemas.microsoft.com/office/infopath/2007/PartnerControls"/>
    </Connect-SEfase_0>
    <Connect-Activiteit_0 xmlns="208e46c2-bbcd-4624-8858-21bd42ce7c86">
      <Terms xmlns="http://schemas.microsoft.com/office/infopath/2007/PartnerControls"/>
    </Connect-Activiteit_0>
    <Connect-Status xmlns="208e46c2-bbcd-4624-8858-21bd42ce7c86">Definitief</Connect-Status>
    <Connect-Archiefwaardig xmlns="208e46c2-bbcd-4624-8858-21bd42ce7c86">Ja</Connect-Archiefwaardig>
    <Connect-IPMrol_0 xmlns="208e46c2-bbcd-4624-8858-21bd42ce7c86">
      <Terms xmlns="http://schemas.microsoft.com/office/infopath/2007/PartnerControls"/>
    </Connect-IPMrol_0>
    <Connect-InformatieUitBronsysteem xmlns="208e46c2-bbcd-4624-8858-21bd42ce7c86" xsi:nil="true"/>
    <Connect-Omgevingsmanager xmlns="208e46c2-bbcd-4624-8858-21bd42ce7c86">
      <UserInfo>
        <DisplayName/>
        <AccountId xsi:nil="true"/>
        <AccountType/>
      </UserInfo>
    </Connect-Omgevingsmanager>
    <TaxCatchAll xmlns="208e46c2-bbcd-4624-8858-21bd42ce7c86">
      <Value>12</Value>
      <Value>17</Value>
      <Value>10</Value>
      <Value>2</Value>
      <Value>3</Value>
    </TaxCatchAll>
    <Connect-Documenttype_0 xmlns="208e46c2-bbcd-4624-8858-21bd42ce7c86">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Connect-Documenttype_0>
    <Connect-Toelichting xmlns="208e46c2-bbcd-4624-8858-21bd42ce7c86" xsi:nil="true"/>
    <Connect-Ondertekenaar xmlns="208e46c2-bbcd-4624-8858-21bd42ce7c86">
      <UserInfo>
        <DisplayName/>
        <AccountId xsi:nil="true"/>
        <AccountType/>
      </UserInfo>
    </Connect-Ondertekenaar>
    <Connect-Contractmanager xmlns="208e46c2-bbcd-4624-8858-21bd42ce7c86">
      <UserInfo>
        <DisplayName/>
        <AccountId xsi:nil="true"/>
        <AccountType/>
      </UserInfo>
    </Connect-Contractmanager>
    <Connect-TechnischManager xmlns="208e46c2-bbcd-4624-8858-21bd42ce7c86">
      <UserInfo>
        <DisplayName/>
        <AccountId xsi:nil="true"/>
        <AccountType/>
      </UserInfo>
    </Connect-TechnischManager>
    <Connect-Auteur xmlns="208e46c2-bbcd-4624-8858-21bd42ce7c86">
      <UserInfo>
        <DisplayName/>
        <AccountId xsi:nil="true"/>
        <AccountType/>
      </UserInfo>
    </Connect-Auteur>
    <Connect-Projectnummer_0 xmlns="208e46c2-bbcd-4624-8858-21bd42ce7c86">
      <Terms xmlns="http://schemas.microsoft.com/office/infopath/2007/PartnerControls"/>
    </Connect-Projectnummer_0>
    <Connect-Vertrouwelijkheid_0 xmlns="208e46c2-bbcd-4624-8858-21bd42ce7c86">
      <Terms xmlns="http://schemas.microsoft.com/office/infopath/2007/PartnerControls">
        <TermInfo xmlns="http://schemas.microsoft.com/office/infopath/2007/PartnerControls">
          <TermName xmlns="http://schemas.microsoft.com/office/infopath/2007/PartnerControls">RWS Bedrijfsvertrouwelijk/geen</TermName>
          <TermId xmlns="http://schemas.microsoft.com/office/infopath/2007/PartnerControls">1523f3d8-a3f5-4033-a4d4-a04bf7d6d8cc</TermId>
        </TermInfo>
      </Terms>
    </Connect-Vertrouwelijkheid_0>
    <Connect-Proces_0 xmlns="208e46c2-bbcd-4624-8858-21bd42ce7c86">
      <Terms xmlns="http://schemas.microsoft.com/office/infopath/2007/PartnerControls">
        <TermInfo xmlns="http://schemas.microsoft.com/office/infopath/2007/PartnerControls">
          <TermName xmlns="http://schemas.microsoft.com/office/infopath/2007/PartnerControls">Beheer, Onderhoud en ondersteuning</TermName>
          <TermId xmlns="http://schemas.microsoft.com/office/infopath/2007/PartnerControls">3cd49983-55e7-40a9-9a78-0208c626ec2b</TermId>
        </TermInfo>
      </Terms>
    </Connect-Proces_0>
    <Connect-Projectnaam_0 xmlns="208e46c2-bbcd-4624-8858-21bd42ce7c86">
      <Terms xmlns="http://schemas.microsoft.com/office/infopath/2007/PartnerControls">
        <TermInfo xmlns="http://schemas.microsoft.com/office/infopath/2007/PartnerControls">
          <TermName xmlns="http://schemas.microsoft.com/office/infopath/2007/PartnerControls">WNN A Vaarwegen - Prestatiecontract Nat 2023-2033</TermName>
          <TermId xmlns="http://schemas.microsoft.com/office/infopath/2007/PartnerControls">a0ad98e2-ca17-43e3-814b-9e6d6fa76dcc</TermId>
        </TermInfo>
      </Terms>
    </Connect-Projectnaam_0>
    <Connect-Deelproces_0 xmlns="208e46c2-bbcd-4624-8858-21bd42ce7c86">
      <Terms xmlns="http://schemas.microsoft.com/office/infopath/2007/PartnerControls">
        <TermInfo xmlns="http://schemas.microsoft.com/office/infopath/2007/PartnerControls">
          <TermName xmlns="http://schemas.microsoft.com/office/infopath/2007/PartnerControls">Markt</TermName>
          <TermId xmlns="http://schemas.microsoft.com/office/infopath/2007/PartnerControls">4fbca745-fb4e-4853-97a2-9611fda11e95</TermId>
        </TermInfo>
      </Terms>
    </Connect-Deelproces_0>
    <Connect-Organisatieonderdeel_0 xmlns="208e46c2-bbcd-4624-8858-21bd42ce7c86">
      <Terms xmlns="http://schemas.microsoft.com/office/infopath/2007/PartnerControls"/>
    </Connect-Organisatieonderdeel_0>
    <Connect-AuteurExtern xmlns="208e46c2-bbcd-4624-8858-21bd42ce7c86" xsi:nil="true"/>
    <Connect-Projectmanager xmlns="208e46c2-bbcd-4624-8858-21bd42ce7c86">
      <UserInfo>
        <DisplayName>Hell, Frank van der (PPO)</DisplayName>
        <AccountId>17</AccountId>
        <AccountType/>
      </UserInfo>
    </Connect-Projectmanager>
    <Connect-ManagerProjectbeheersing xmlns="208e46c2-bbcd-4624-8858-21bd42ce7c86">
      <UserInfo>
        <DisplayName/>
        <AccountId xsi:nil="true"/>
        <AccountType/>
      </UserInfo>
    </Connect-ManagerProjectbeheersing>
    <_dlc_DocId xmlns="d7197b15-adfc-4aa3-98f1-c8b3fe3280e0">RWS01200-1950190896-373</_dlc_DocId>
    <_dlc_DocIdUrl xmlns="208e46c2-bbcd-4624-8858-21bd42ce7c86">
      <Url>http://connect.intranet.rijkswaterstaat.nl/project/M200909391/Markt/_layouts/15/DocIdRedir.aspx?ID=RWS01200-1950190896-373</Url>
      <Description>RWS01200-1950190896-373</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Project Document" ma:contentTypeID="0x010100869D8030C0354C67920800D7E93602B50086B40E5EA7977B49A1EDDB13A02DE752" ma:contentTypeVersion="3" ma:contentTypeDescription="" ma:contentTypeScope="" ma:versionID="7c404f9c2135aaf7a7b220c225baeefb">
  <xsd:schema xmlns:xsd="http://www.w3.org/2001/XMLSchema" xmlns:xs="http://www.w3.org/2001/XMLSchema" xmlns:p="http://schemas.microsoft.com/office/2006/metadata/properties" xmlns:ns1="208e46c2-bbcd-4624-8858-21bd42ce7c86" xmlns:ns3="d7197b15-adfc-4aa3-98f1-c8b3fe3280e0" targetNamespace="http://schemas.microsoft.com/office/2006/metadata/properties" ma:root="true" ma:fieldsID="b62881ca602563c66dbc28d8fc5a0e1f" ns1:_="" ns3:_="">
    <xsd:import namespace="208e46c2-bbcd-4624-8858-21bd42ce7c86"/>
    <xsd:import namespace="d7197b15-adfc-4aa3-98f1-c8b3fe3280e0"/>
    <xsd:element name="properties">
      <xsd:complexType>
        <xsd:sequence>
          <xsd:element name="documentManagement">
            <xsd:complexType>
              <xsd:all>
                <xsd:element ref="ns1:TaxCatchAll" minOccurs="0"/>
                <xsd:element ref="ns1:TaxCatchAllLabel" minOccurs="0"/>
                <xsd:element ref="ns1:_dlc_DocIdUrl" minOccurs="0"/>
                <xsd:element ref="ns1:Connect-DossierId" minOccurs="0"/>
                <xsd:element ref="ns1:Connect-Documenttype_0" minOccurs="0"/>
                <xsd:element ref="ns1:Connect-Subtitel" minOccurs="0"/>
                <xsd:element ref="ns1:Connect-Toelichting" minOccurs="0"/>
                <xsd:element ref="ns1:TaxKeywordTaxHTField" minOccurs="0"/>
                <xsd:element ref="ns1:Connect-Status"/>
                <xsd:element ref="ns1:Connect-Vertrouwelijkheid_0" minOccurs="0"/>
                <xsd:element ref="ns1:Connect-Organisatieonderdeel_0" minOccurs="0"/>
                <xsd:element ref="ns1:Connect-Auteur" minOccurs="0"/>
                <xsd:element ref="ns1:Connect-AuteurExtern" minOccurs="0"/>
                <xsd:element ref="ns1:Connect-Ondertekenaar" minOccurs="0"/>
                <xsd:element ref="ns1:Connect-Archiefwaardig"/>
                <xsd:element ref="ns1:Connect-Proces_0" minOccurs="0"/>
                <xsd:element ref="ns1:Connect-Projectnaam_0" minOccurs="0"/>
                <xsd:element ref="ns1:Connect-Projectnummer_0" minOccurs="0"/>
                <xsd:element ref="ns1:Connect-Projectmanager" minOccurs="0"/>
                <xsd:element ref="ns1:Connect-ManagerProjectbeheersing" minOccurs="0"/>
                <xsd:element ref="ns1:Connect-Contractmanager" minOccurs="0"/>
                <xsd:element ref="ns1:Connect-TechnischManager" minOccurs="0"/>
                <xsd:element ref="ns1:Connect-Omgevingsmanager" minOccurs="0"/>
                <xsd:element ref="ns1:Connect-SEfase_0" minOccurs="0"/>
                <xsd:element ref="ns1:Connect-IPMrol_0" minOccurs="0"/>
                <xsd:element ref="ns1:Connect-Deelproces_0" minOccurs="0"/>
                <xsd:element ref="ns1:Connect-Activiteit_0" minOccurs="0"/>
                <xsd:element ref="ns1:Connect-InformatieUitBronsysteem" minOccurs="0"/>
                <xsd:element ref="ns3:_dlc_DocId"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e46c2-bbcd-4624-8858-21bd42ce7c86" elementFormDefault="qualified">
    <xsd:import namespace="http://schemas.microsoft.com/office/2006/documentManagement/types"/>
    <xsd:import namespace="http://schemas.microsoft.com/office/infopath/2007/PartnerControls"/>
    <xsd:element name="TaxCatchAll" ma:index="0" nillable="true" ma:displayName="Taxonomy Catch All Column" ma:description="" ma:hidden="true" ma:list="{af66dd6f-29f8-4107-a2a3-16a06a7b5858}" ma:internalName="TaxCatchAll" ma:showField="CatchAllData" ma:web="c0a6233f-e1fd-48c3-89a9-140c2b407f32">
      <xsd:complexType>
        <xsd:complexContent>
          <xsd:extension base="dms:MultiChoiceLookup">
            <xsd:sequence>
              <xsd:element name="Value" type="dms:Lookup" maxOccurs="unbounded" minOccurs="0" nillable="true"/>
            </xsd:sequence>
          </xsd:extension>
        </xsd:complexContent>
      </xsd:complexType>
    </xsd:element>
    <xsd:element name="TaxCatchAllLabel" ma:index="1" nillable="true" ma:displayName="Taxonomy Catch All Column1" ma:description="" ma:hidden="true" ma:list="{af66dd6f-29f8-4107-a2a3-16a06a7b5858}" ma:internalName="TaxCatchAllLabel" ma:readOnly="true" ma:showField="CatchAllDataLabel" ma:web="c0a6233f-e1fd-48c3-89a9-140c2b407f32">
      <xsd:complexType>
        <xsd:complexContent>
          <xsd:extension base="dms:MultiChoiceLookup">
            <xsd:sequence>
              <xsd:element name="Value" type="dms:Lookup" maxOccurs="unbounded" minOccurs="0" nillable="true"/>
            </xsd:sequence>
          </xsd:extension>
        </xsd:complexContent>
      </xsd:complexType>
    </xsd:element>
    <xsd:element name="_dlc_DocIdUrl" ma:index="2"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onnect-DossierId" ma:index="3" nillable="true" ma:displayName="Dossier Id" ma:hidden="true" ma:internalName="Connect_x002d_DossierId">
      <xsd:simpleType>
        <xsd:restriction base="dms:Text"/>
      </xsd:simpleType>
    </xsd:element>
    <xsd:element name="Connect-Documenttype_0" ma:index="4" nillable="true" ma:taxonomy="true" ma:internalName="Connect_x002d_Documenttype_0" ma:taxonomyFieldName="Connect_x002d_Documenttype" ma:displayName="Documenttype" ma:readOnly="false" ma:fieldId="{632b2cf5-cb90-4d36-808e-e16a2a4c971f}" ma:sspId="c3f2f726-aef4-499f-b234-769b04ce551a" ma:termSetId="43b0bde4-4856-4446-9770-0f92a2c217a7" ma:anchorId="00000000-0000-0000-0000-000000000000" ma:open="false" ma:isKeyword="false">
      <xsd:complexType>
        <xsd:sequence>
          <xsd:element ref="pc:Terms" minOccurs="0" maxOccurs="1"/>
        </xsd:sequence>
      </xsd:complexType>
    </xsd:element>
    <xsd:element name="Connect-Subtitel" ma:index="14" nillable="true" ma:displayName="Subtitel" ma:hidden="true" ma:internalName="Connect_x002d_Subtitel">
      <xsd:simpleType>
        <xsd:restriction base="dms:Text"/>
      </xsd:simpleType>
    </xsd:element>
    <xsd:element name="Connect-Toelichting" ma:index="15" nillable="true" ma:displayName="Toelichting" ma:hidden="true" ma:internalName="Connect_x002d_Toelichting">
      <xsd:simpleType>
        <xsd:restriction base="dms:Note"/>
      </xsd:simpleType>
    </xsd:element>
    <xsd:element name="TaxKeywordTaxHTField" ma:index="16" nillable="true" ma:taxonomy="true" ma:internalName="TaxKeywordTaxHTField" ma:taxonomyFieldName="TaxKeyword" ma:displayName="Trefwoorden" ma:fieldId="{23f27201-bee3-471e-b2e7-b64fd8b7ca38}" ma:taxonomyMulti="true" ma:sspId="c3f2f726-aef4-499f-b234-769b04ce551a" ma:termSetId="00000000-0000-0000-0000-000000000000" ma:anchorId="00000000-0000-0000-0000-000000000000" ma:open="true" ma:isKeyword="true">
      <xsd:complexType>
        <xsd:sequence>
          <xsd:element ref="pc:Terms" minOccurs="0" maxOccurs="1"/>
        </xsd:sequence>
      </xsd:complexType>
    </xsd:element>
    <xsd:element name="Connect-Status" ma:index="18" ma:displayName="Status" ma:default="Concept" ma:format="Dropdown" ma:internalName="Connect_x002d_Status">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Vertrouwelijkheid_0" ma:index="19" nillable="true" ma:taxonomy="true" ma:internalName="Connect_x002d_Vertrouwelijkheid_0" ma:taxonomyFieldName="Connect_x002d_Vertrouwelijkheid" ma:displayName="Vertrouwelijkheid" ma:readOnly="false" ma:default="" ma:fieldId="{0a3aeea8-11c4-4527-8904-0f5f985ee5a6}" ma:sspId="c3f2f726-aef4-499f-b234-769b04ce551a" ma:termSetId="f9c70258-7cf7-4f9c-853e-bb4f1932dbfc" ma:anchorId="00000000-0000-0000-0000-000000000000" ma:open="false" ma:isKeyword="false">
      <xsd:complexType>
        <xsd:sequence>
          <xsd:element ref="pc:Terms" minOccurs="0" maxOccurs="1"/>
        </xsd:sequence>
      </xsd:complexType>
    </xsd:element>
    <xsd:element name="Connect-Organisatieonderdeel_0" ma:index="21" nillable="true" ma:taxonomy="true" ma:internalName="Connect_x002d_Organisatieonderdeel_0" ma:taxonomyFieldName="Connect_x002d_Organisatieonderdeel" ma:displayName="Organisatieonderdeel" ma:fieldId="{dd84a8dd-b3af-44be-8c59-29bf0754231d}"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uteur" ma:index="23" nillable="true" ma:displayName="Auteur" ma:hidden="true" ma:list="UserInfo" ma:SharePointGroup="0" ma:internalName="Connect_x002d_Auteu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24" nillable="true" ma:displayName="Auteur Extern" ma:hidden="true" ma:internalName="Connect_x002d_AuteurExtern">
      <xsd:simpleType>
        <xsd:restriction base="dms:Text"/>
      </xsd:simpleType>
    </xsd:element>
    <xsd:element name="Connect-Ondertekenaar" ma:index="25" nillable="true" ma:displayName="Ondertekenaar" ma:hidden="true" ma:list="UserInfo" ma:SharePointGroup="0" ma:internalName="Connect_x002d_Ondertekenaa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26" ma:displayName="Archiefwaardig" ma:default="Nee" ma:format="Dropdown" ma:internalName="Connect_x002d_Archiefwaardig">
      <xsd:simpleType>
        <xsd:restriction base="dms:Choice">
          <xsd:enumeration value="Ja"/>
          <xsd:enumeration value="Nee"/>
        </xsd:restriction>
      </xsd:simpleType>
    </xsd:element>
    <xsd:element name="Connect-Proces_0" ma:index="27" nillable="true" ma:taxonomy="true" ma:internalName="Connect_x002d_Proces_0" ma:taxonomyFieldName="Connect_x002d_Proces" ma:displayName="Proces" ma:fieldId="{37118139-45bd-448e-9bae-30bc82aaf201}" ma:sspId="c3f2f726-aef4-499f-b234-769b04ce551a" ma:termSetId="4bc165ce-5ce9-4888-9634-f9e6daefad87" ma:anchorId="00000000-0000-0000-0000-000000000000" ma:open="false" ma:isKeyword="false">
      <xsd:complexType>
        <xsd:sequence>
          <xsd:element ref="pc:Terms" minOccurs="0" maxOccurs="1"/>
        </xsd:sequence>
      </xsd:complexType>
    </xsd:element>
    <xsd:element name="Connect-Projectnaam_0" ma:index="29" nillable="true" ma:taxonomy="true" ma:internalName="Connect_x002d_Projectnaam_0" ma:taxonomyFieldName="Connect_x002d_Projectnaam" ma:displayName="Projectnaam" ma:fieldId="{42d501e0-d93b-4483-9fba-c71f3ead83b7}" ma:sspId="c3f2f726-aef4-499f-b234-769b04ce551a" ma:termSetId="b6ab4cf9-7c4c-49d0-9f6f-41b2c81a8acf" ma:anchorId="00000000-0000-0000-0000-000000000000" ma:open="false" ma:isKeyword="false">
      <xsd:complexType>
        <xsd:sequence>
          <xsd:element ref="pc:Terms" minOccurs="0" maxOccurs="1"/>
        </xsd:sequence>
      </xsd:complexType>
    </xsd:element>
    <xsd:element name="Connect-Projectnummer_0" ma:index="31" nillable="true" ma:taxonomy="true" ma:internalName="Connect_x002d_Projectnummer_0" ma:taxonomyFieldName="Connect_x002d_Projectnummer" ma:displayName="Projectnummer" ma:fieldId="{c8976e3a-aa66-41e2-85ca-20a9328c0af5}" ma:sspId="c3f2f726-aef4-499f-b234-769b04ce551a" ma:termSetId="da7d066a-3b12-4d08-823a-99418ad91ae7" ma:anchorId="00000000-0000-0000-0000-000000000000" ma:open="false" ma:isKeyword="false">
      <xsd:complexType>
        <xsd:sequence>
          <xsd:element ref="pc:Terms" minOccurs="0" maxOccurs="1"/>
        </xsd:sequence>
      </xsd:complexType>
    </xsd:element>
    <xsd:element name="Connect-Projectmanager" ma:index="33" nillable="true" ma:displayName="Projectmanager" ma:hidden="true" ma:list="UserInfo" ma:SharePointGroup="0" ma:internalName="Connect_x002d_Projectmanag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ManagerProjectbeheersing" ma:index="34" nillable="true" ma:displayName="Manager Projectbeheersing" ma:hidden="true" ma:list="UserInfo" ma:SharePointGroup="0" ma:internalName="Connect_x002d_ManagerProjectbeheersing"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Contractmanager" ma:index="35" nillable="true" ma:displayName="Contractmanager" ma:hidden="true" ma:list="UserInfo" ma:SharePointGroup="0" ma:internalName="Connect_x002d_Contractmanag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TechnischManager" ma:index="36" nillable="true" ma:displayName="Technisch Manager" ma:hidden="true" ma:list="UserInfo" ma:SharePointGroup="0" ma:internalName="Connect_x002d_TechnischManag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Omgevingsmanager" ma:index="37" nillable="true" ma:displayName="Omgevingsmanager" ma:hidden="true" ma:list="UserInfo" ma:SharePointGroup="0" ma:internalName="Connect_x002d_Omgevingsmanag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SEfase_0" ma:index="38" nillable="true" ma:taxonomy="true" ma:internalName="Connect_x002d_SEfase_0" ma:taxonomyFieldName="Connect_x002d_SEfase" ma:displayName="SE-fase" ma:fieldId="{daf0b199-2ddf-4be9-bf03-a934c0223eb7}" ma:sspId="c3f2f726-aef4-499f-b234-769b04ce551a" ma:termSetId="94c1f566-e1fc-4109-af03-90195a820aaf" ma:anchorId="00000000-0000-0000-0000-000000000000" ma:open="false" ma:isKeyword="false">
      <xsd:complexType>
        <xsd:sequence>
          <xsd:element ref="pc:Terms" minOccurs="0" maxOccurs="1"/>
        </xsd:sequence>
      </xsd:complexType>
    </xsd:element>
    <xsd:element name="Connect-IPMrol_0" ma:index="40" nillable="true" ma:taxonomy="true" ma:internalName="Connect_x002d_IPMrol_0" ma:taxonomyFieldName="Connect_x002d_IPMrol" ma:displayName="IPM-Rol" ma:fieldId="{6a66f5eb-73ec-4347-9499-3fed1c40262d}" ma:sspId="c3f2f726-aef4-499f-b234-769b04ce551a" ma:termSetId="aa68009d-6895-4151-885d-beee1346ca16" ma:anchorId="00000000-0000-0000-0000-000000000000" ma:open="false" ma:isKeyword="false">
      <xsd:complexType>
        <xsd:sequence>
          <xsd:element ref="pc:Terms" minOccurs="0" maxOccurs="1"/>
        </xsd:sequence>
      </xsd:complexType>
    </xsd:element>
    <xsd:element name="Connect-Deelproces_0" ma:index="42" nillable="true" ma:taxonomy="true" ma:internalName="Connect_x002d_Deelproces_0" ma:taxonomyFieldName="Connect_x002d_Deelproces" ma:displayName="Deelproces" ma:fieldId="{c7a3b37a-d750-4b20-a47c-4ef43580f8ac}" ma:sspId="c3f2f726-aef4-499f-b234-769b04ce551a" ma:termSetId="72e7abac-d565-46dc-9817-62f4df16d9ac" ma:anchorId="00000000-0000-0000-0000-000000000000" ma:open="false" ma:isKeyword="false">
      <xsd:complexType>
        <xsd:sequence>
          <xsd:element ref="pc:Terms" minOccurs="0" maxOccurs="1"/>
        </xsd:sequence>
      </xsd:complexType>
    </xsd:element>
    <xsd:element name="Connect-Activiteit_0" ma:index="44" nillable="true" ma:taxonomy="true" ma:internalName="Connect_x002d_Activiteit_0" ma:taxonomyFieldName="Connect_x002d_Activiteit" ma:displayName="Activiteit" ma:readOnly="false" ma:fieldId="{5fcf51d6-09ea-45d3-af7b-139194eb9ca4}" ma:sspId="c3f2f726-aef4-499f-b234-769b04ce551a" ma:termSetId="c6612529-6787-4a75-be09-a56fe00b25b5" ma:anchorId="00000000-0000-0000-0000-000000000000" ma:open="false" ma:isKeyword="false">
      <xsd:complexType>
        <xsd:sequence>
          <xsd:element ref="pc:Terms" minOccurs="0" maxOccurs="1"/>
        </xsd:sequence>
      </xsd:complexType>
    </xsd:element>
    <xsd:element name="Connect-InformatieUitBronsysteem" ma:index="46" nillable="true" ma:displayName="Informatie Uit Bronsysteem" ma:hidden="true" ma:internalName="Connect_x002d_InformatieUitBronsysteem">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197b15-adfc-4aa3-98f1-c8b3fe3280e0" elementFormDefault="qualified">
    <xsd:import namespace="http://schemas.microsoft.com/office/2006/documentManagement/types"/>
    <xsd:import namespace="http://schemas.microsoft.com/office/infopath/2007/PartnerControls"/>
    <xsd:element name="_dlc_DocId" ma:index="47" nillable="true" ma:displayName="Waarde van de document-id" ma:description="De waarde van de document-id die aan dit item is toegewezen." ma:internalName="_dlc_DocId" ma:readOnly="true">
      <xsd:simpleType>
        <xsd:restriction base="dms:Text"/>
      </xsd:simpleType>
    </xsd:element>
    <xsd:element name="_dlc_DocIdPersistId" ma:index="48"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Inhoudstype"/>
        <xsd:element ref="dc:title" minOccurs="0" maxOccurs="1" ma:index="1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Urls xmlns="http://schemas.microsoft.com/sharepoint/v3/contenttype/forms/url">
  <Edit>_layouts/15/RWS.SharePoint.Connect/EditForm.aspx</Edit>
</FormUrls>
</file>

<file path=customXml/item6.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363BF0-77ED-4DDB-A1B7-22506A0CCCC1}">
  <ds:schemaRefs>
    <ds:schemaRef ds:uri="http://schemas.microsoft.com/sharepoint/events"/>
  </ds:schemaRefs>
</ds:datastoreItem>
</file>

<file path=customXml/itemProps2.xml><?xml version="1.0" encoding="utf-8"?>
<ds:datastoreItem xmlns:ds="http://schemas.openxmlformats.org/officeDocument/2006/customXml" ds:itemID="{CD867553-86C1-4A25-B144-4AC28F18A182}">
  <ds:schemaRefs>
    <ds:schemaRef ds:uri="Microsoft.SharePoint.Taxonomy.ContentTypeSync"/>
  </ds:schemaRefs>
</ds:datastoreItem>
</file>

<file path=customXml/itemProps3.xml><?xml version="1.0" encoding="utf-8"?>
<ds:datastoreItem xmlns:ds="http://schemas.openxmlformats.org/officeDocument/2006/customXml" ds:itemID="{EAA5E234-4817-4942-A032-7E35B428E905}">
  <ds:schemaRefs>
    <ds:schemaRef ds:uri="208e46c2-bbcd-4624-8858-21bd42ce7c86"/>
    <ds:schemaRef ds:uri="http://purl.org/dc/terms/"/>
    <ds:schemaRef ds:uri="http://purl.org/dc/dcmitype/"/>
    <ds:schemaRef ds:uri="d7197b15-adfc-4aa3-98f1-c8b3fe3280e0"/>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85450E3D-9A98-41A4-98B8-7B4BBFC26C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e46c2-bbcd-4624-8858-21bd42ce7c86"/>
    <ds:schemaRef ds:uri="d7197b15-adfc-4aa3-98f1-c8b3fe3280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341336F5-FBF2-4353-8EEE-07827D4317CC}">
  <ds:schemaRefs>
    <ds:schemaRef ds:uri="http://schemas.microsoft.com/sharepoint/v3/contenttype/forms/url"/>
  </ds:schemaRefs>
</ds:datastoreItem>
</file>

<file path=customXml/itemProps6.xml><?xml version="1.0" encoding="utf-8"?>
<ds:datastoreItem xmlns:ds="http://schemas.openxmlformats.org/officeDocument/2006/customXml" ds:itemID="{C42F16A7-A7DB-43AB-A257-8C0BDCDBDD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Presentatie RWS 16X9 NL (1)</Template>
  <TotalTime>0</TotalTime>
  <Words>2418</Words>
  <Application>Microsoft Office PowerPoint</Application>
  <PresentationFormat>Breedbeeld</PresentationFormat>
  <Paragraphs>384</Paragraphs>
  <Slides>20</Slides>
  <Notes>11</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20</vt:i4>
      </vt:variant>
    </vt:vector>
  </HeadingPairs>
  <TitlesOfParts>
    <vt:vector size="31" baseType="lpstr">
      <vt:lpstr>Arial</vt:lpstr>
      <vt:lpstr>Calibri</vt:lpstr>
      <vt:lpstr>Courier New</vt:lpstr>
      <vt:lpstr>DejaVu Sans</vt:lpstr>
      <vt:lpstr>Lohit Hindi</vt:lpstr>
      <vt:lpstr>Symbol</vt:lpstr>
      <vt:lpstr>Times New Roman</vt:lpstr>
      <vt:lpstr>Verdana</vt:lpstr>
      <vt:lpstr>Wingdings</vt:lpstr>
      <vt:lpstr>RWS 16:9 NL</vt:lpstr>
      <vt:lpstr>Rijkswaterstaat</vt:lpstr>
      <vt:lpstr>3e marktconsultatiemoment  BOC-NZK   </vt:lpstr>
      <vt:lpstr>3e marktconsultatiemoment BOC-NZK </vt:lpstr>
      <vt:lpstr>3e marktconsultatiemoment BOC-NZK</vt:lpstr>
      <vt:lpstr>Agenda 3e marktconsultatiemoment BOC-NZK</vt:lpstr>
      <vt:lpstr>Aanwezig namens marktpartijen en RWS</vt:lpstr>
      <vt:lpstr>Areaal Noordzeekanaal</vt:lpstr>
      <vt:lpstr>Areaal Noordzeekanaal</vt:lpstr>
      <vt:lpstr>Aanbestedingsprocedure</vt:lpstr>
      <vt:lpstr>Wat hebben we gewijzigd ?</vt:lpstr>
      <vt:lpstr>Verduidelijking vast en variabele      onderhoudswerkzaamheden  in het BOC-NZK. </vt:lpstr>
      <vt:lpstr>Gewijzigd n.a.v. na de marktconsultaties</vt:lpstr>
      <vt:lpstr>Gewijzigd n.a.v. na de marktconsultaties</vt:lpstr>
      <vt:lpstr>PowerPoint-presentatie</vt:lpstr>
      <vt:lpstr>PowerPoint-presentatie</vt:lpstr>
      <vt:lpstr>PowerPoint-presentatie</vt:lpstr>
      <vt:lpstr>PowerPoint-presentatie</vt:lpstr>
      <vt:lpstr>PowerPoint-presentatie</vt:lpstr>
      <vt:lpstr>PowerPoint-presentatie</vt:lpstr>
      <vt:lpstr>PowerPoint-presentatie</vt:lpstr>
      <vt:lpstr>Dank voor jullie aandacht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stavaza nieuwe BOC Nat tbv heisessie 7 juli 2022</dc:title>
  <dc:creator/>
  <cp:keywords/>
  <dc:description/>
  <cp:lastModifiedBy/>
  <cp:revision>1</cp:revision>
  <dcterms:created xsi:type="dcterms:W3CDTF">2022-01-13T14:45:02Z</dcterms:created>
  <dcterms:modified xsi:type="dcterms:W3CDTF">2022-11-23T17:38:04Z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0x010100869D8030C0354C67920800D7E93602B50086B40E5EA7977B49A1EDDB13A02DE752</vt:lpwstr>
  </property>
  <property fmtid="{D5CDD505-2E9C-101B-9397-08002B2CF9AE}" pid="3" name="_dlc_DocIdItemGuid">
    <vt:lpwstr>13a01293-7314-4773-b3cf-3e8bcd6c2ec8</vt:lpwstr>
  </property>
  <property fmtid="{D5CDD505-2E9C-101B-9397-08002B2CF9AE}" pid="4" name="TaxKeyword">
    <vt:lpwstr/>
  </property>
  <property fmtid="{D5CDD505-2E9C-101B-9397-08002B2CF9AE}" pid="5" name="Connect-Documenttype">
    <vt:lpwstr>17;#Presentatie|306efae4-1063-440c-b893-8cd0c326df1c</vt:lpwstr>
  </property>
  <property fmtid="{D5CDD505-2E9C-101B-9397-08002B2CF9AE}" pid="6" name="Connect-Proces">
    <vt:lpwstr>3;#Beheer, Onderhoud en ondersteuning|3cd49983-55e7-40a9-9a78-0208c626ec2b</vt:lpwstr>
  </property>
  <property fmtid="{D5CDD505-2E9C-101B-9397-08002B2CF9AE}" pid="7" name="Connect-SEfase">
    <vt:lpwstr/>
  </property>
  <property fmtid="{D5CDD505-2E9C-101B-9397-08002B2CF9AE}" pid="8" name="Connect-Projectnummer">
    <vt:lpwstr/>
  </property>
  <property fmtid="{D5CDD505-2E9C-101B-9397-08002B2CF9AE}" pid="9" name="Connect-Organisatieonderdeel">
    <vt:lpwstr/>
  </property>
  <property fmtid="{D5CDD505-2E9C-101B-9397-08002B2CF9AE}" pid="10" name="Connect-Deelproces">
    <vt:lpwstr>12;#Markt|4fbca745-fb4e-4853-97a2-9611fda11e95</vt:lpwstr>
  </property>
  <property fmtid="{D5CDD505-2E9C-101B-9397-08002B2CF9AE}" pid="11" name="Connect-Vertrouwelijkheid">
    <vt:lpwstr>10;#RWS Bedrijfsvertrouwelijk/geen|1523f3d8-a3f5-4033-a4d4-a04bf7d6d8cc</vt:lpwstr>
  </property>
  <property fmtid="{D5CDD505-2E9C-101B-9397-08002B2CF9AE}" pid="12" name="Connect-IPMrol">
    <vt:lpwstr/>
  </property>
  <property fmtid="{D5CDD505-2E9C-101B-9397-08002B2CF9AE}" pid="13" name="Connect-Projectnaam">
    <vt:lpwstr>2;#WNN A Vaarwegen - Prestatiecontract Nat 2023-2033|a0ad98e2-ca17-43e3-814b-9e6d6fa76dcc</vt:lpwstr>
  </property>
  <property fmtid="{D5CDD505-2E9C-101B-9397-08002B2CF9AE}" pid="14" name="Connect-Activiteit">
    <vt:lpwstr/>
  </property>
</Properties>
</file>