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9"/>
  </p:notesMasterIdLst>
  <p:handoutMasterIdLst>
    <p:handoutMasterId r:id="rId20"/>
  </p:handoutMasterIdLst>
  <p:sldIdLst>
    <p:sldId id="259" r:id="rId9"/>
    <p:sldId id="286" r:id="rId10"/>
    <p:sldId id="287" r:id="rId11"/>
    <p:sldId id="288" r:id="rId12"/>
    <p:sldId id="289" r:id="rId13"/>
    <p:sldId id="290" r:id="rId14"/>
    <p:sldId id="292" r:id="rId15"/>
    <p:sldId id="293" r:id="rId16"/>
    <p:sldId id="294" r:id="rId17"/>
    <p:sldId id="291" r:id="rId18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21740-A4E7-4E81-945C-5671A2AE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40EA37-40D5-4FCB-9579-EAA5D3B29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82C35F-ABB3-4940-BA69-1BF76717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CC40-33C1-491D-AADF-D92E5820CA0B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61AAD2-2B1D-4132-A994-671502D2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D8A7B4-4B9A-4B20-8266-F12E9C96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EC43-1AE9-4316-B4E4-F8B6BE6C67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81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40011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106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7" r:id="rId6"/>
    <p:sldLayoutId id="2147483668" r:id="rId7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2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smtClean="0"/>
              <a:t>Machineveiligheid/</a:t>
            </a:r>
            <a:r>
              <a:rPr lang="nl-NL" dirty="0" err="1" smtClean="0"/>
              <a:t>CEmarkering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Jeroen Zwagerman CMSE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64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83" y="0"/>
            <a:ext cx="5003759" cy="2013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679" y="1373981"/>
            <a:ext cx="8364599" cy="363164"/>
          </a:xfrm>
        </p:spPr>
        <p:txBody>
          <a:bodyPr>
            <a:noAutofit/>
          </a:bodyPr>
          <a:lstStyle/>
          <a:p>
            <a:r>
              <a:rPr lang="nl-NL" dirty="0" smtClean="0"/>
              <a:t>Vraag aan toehoorders 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E8B53AE9-BD2B-40BA-812A-8E809EC389F2}"/>
              </a:ext>
            </a:extLst>
          </p:cNvPr>
          <p:cNvSpPr txBox="1">
            <a:spLocks/>
          </p:cNvSpPr>
          <p:nvPr/>
        </p:nvSpPr>
        <p:spPr>
          <a:xfrm>
            <a:off x="251520" y="2060848"/>
            <a:ext cx="8364599" cy="372014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b="1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algn="l"/>
            <a:r>
              <a:rPr lang="nl-NL" sz="1600" dirty="0">
                <a:solidFill>
                  <a:schemeClr val="tx1"/>
                </a:solidFill>
              </a:rPr>
              <a:t>Hoe kijkt u aan tegen de uitdaging om vanuit een bestaande situatie met beperkingen en randvoorwaarde te werken naar een </a:t>
            </a:r>
            <a:r>
              <a:rPr lang="nl-NL" sz="1600" dirty="0" err="1">
                <a:solidFill>
                  <a:schemeClr val="tx1"/>
                </a:solidFill>
              </a:rPr>
              <a:t>eind-situatie</a:t>
            </a:r>
            <a:r>
              <a:rPr lang="nl-NL" sz="1600" dirty="0">
                <a:solidFill>
                  <a:schemeClr val="tx1"/>
                </a:solidFill>
              </a:rPr>
              <a:t> die aantoonbaar en gedocumenteerd voldoet aan de machine wetgeving. </a:t>
            </a:r>
          </a:p>
          <a:p>
            <a:pPr algn="l"/>
            <a:endParaRPr lang="nl-NL" sz="1600" dirty="0">
              <a:solidFill>
                <a:schemeClr val="tx1"/>
              </a:solidFill>
            </a:endParaRPr>
          </a:p>
          <a:p>
            <a:pPr algn="l"/>
            <a:endParaRPr lang="nl-NL" sz="1600" dirty="0">
              <a:solidFill>
                <a:schemeClr val="tx1"/>
              </a:solidFill>
            </a:endParaRPr>
          </a:p>
          <a:p>
            <a:pPr algn="l"/>
            <a:endParaRPr lang="nl-NL" sz="1600" b="1" dirty="0">
              <a:solidFill>
                <a:schemeClr val="tx1"/>
              </a:solidFill>
            </a:endParaRPr>
          </a:p>
          <a:p>
            <a:pPr algn="l"/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nl-NL" sz="1600" dirty="0">
              <a:solidFill>
                <a:schemeClr val="tx1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835" y="2935542"/>
            <a:ext cx="2999363" cy="258926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114" y="2841315"/>
            <a:ext cx="1564481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2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7696" y="1298697"/>
            <a:ext cx="8199900" cy="283414"/>
          </a:xfrm>
        </p:spPr>
        <p:txBody>
          <a:bodyPr>
            <a:noAutofit/>
          </a:bodyPr>
          <a:lstStyle/>
          <a:p>
            <a:r>
              <a:rPr lang="en-US" dirty="0" smtClean="0"/>
              <a:t>Machineveiligheid, </a:t>
            </a:r>
            <a:r>
              <a:rPr lang="en-US" dirty="0" err="1" smtClean="0"/>
              <a:t>beleid</a:t>
            </a:r>
            <a:r>
              <a:rPr lang="en-US" dirty="0" smtClean="0"/>
              <a:t> RWS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20320" y="1869715"/>
            <a:ext cx="8199900" cy="1403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1600" dirty="0"/>
              <a:t>Bij grootschalige renovatie en nieuwbouw dienen machines te voldoen aan de Machinerichtlijn. </a:t>
            </a:r>
          </a:p>
          <a:p>
            <a:pPr marL="0" indent="0">
              <a:buNone/>
            </a:pPr>
            <a:r>
              <a:rPr lang="nl-NL" sz="1600" dirty="0"/>
              <a:t>Bij ingebruikname dienen de </a:t>
            </a:r>
            <a:r>
              <a:rPr lang="nl-NL" sz="1600" dirty="0" smtClean="0"/>
              <a:t>twee draaibruggen CE-gemarkeerd </a:t>
            </a:r>
            <a:r>
              <a:rPr lang="nl-NL" sz="1600" dirty="0"/>
              <a:t>te worden. </a:t>
            </a:r>
          </a:p>
          <a:p>
            <a:pPr marL="0" indent="0">
              <a:buNone/>
            </a:pPr>
            <a:r>
              <a:rPr lang="nl-NL" sz="1600" dirty="0"/>
              <a:t>In de regel wordt bij grootschalige renovatie bij voorkeur de rol van fabrikant bij de markt neergelegd. 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endParaRPr lang="nl-NL" sz="1600" dirty="0"/>
          </a:p>
        </p:txBody>
      </p:sp>
      <p:sp>
        <p:nvSpPr>
          <p:cNvPr id="4" name="Tijdelijke aanduiding voor inhoud 2"/>
          <p:cNvSpPr txBox="1">
            <a:spLocks/>
          </p:cNvSpPr>
          <p:nvPr/>
        </p:nvSpPr>
        <p:spPr>
          <a:xfrm>
            <a:off x="417696" y="4221088"/>
            <a:ext cx="8199900" cy="19291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 smtClean="0"/>
              <a:t>Het </a:t>
            </a:r>
            <a:r>
              <a:rPr lang="nl-NL" sz="1600" dirty="0"/>
              <a:t>project heeft het ETMV om een bindend advies gevraagd inzake substantiële wijziging en rol van fabrikant: </a:t>
            </a:r>
            <a:endParaRPr lang="nl-NL" sz="1600" dirty="0" smtClean="0"/>
          </a:p>
          <a:p>
            <a:r>
              <a:rPr lang="nl-NL" sz="1600" dirty="0" smtClean="0"/>
              <a:t>substantiële </a:t>
            </a:r>
            <a:r>
              <a:rPr lang="nl-NL" sz="1600" dirty="0"/>
              <a:t>wijziging : </a:t>
            </a:r>
            <a:r>
              <a:rPr lang="nl-NL" sz="1600" dirty="0" smtClean="0"/>
              <a:t>ja, </a:t>
            </a:r>
            <a:r>
              <a:rPr lang="nl-NL" sz="1600" dirty="0"/>
              <a:t>feitelijk </a:t>
            </a:r>
            <a:r>
              <a:rPr lang="nl-NL" sz="1600" dirty="0" smtClean="0"/>
              <a:t>nieuwbouw</a:t>
            </a:r>
          </a:p>
          <a:p>
            <a:r>
              <a:rPr lang="nl-NL" sz="1600" dirty="0" smtClean="0"/>
              <a:t>rol </a:t>
            </a:r>
            <a:r>
              <a:rPr lang="nl-NL" sz="1600" dirty="0"/>
              <a:t>van </a:t>
            </a:r>
            <a:r>
              <a:rPr lang="nl-NL" sz="1600" dirty="0" smtClean="0"/>
              <a:t>Fabrikant: </a:t>
            </a:r>
            <a:r>
              <a:rPr lang="nl-NL" sz="1600" dirty="0"/>
              <a:t>RWS </a:t>
            </a:r>
          </a:p>
          <a:p>
            <a:pPr marL="0" indent="0">
              <a:buNone/>
            </a:pPr>
            <a:r>
              <a:rPr lang="nl-NL" sz="1600" dirty="0" smtClean="0"/>
              <a:t>Rationeel: </a:t>
            </a:r>
            <a:r>
              <a:rPr lang="nl-NL" sz="1600" dirty="0"/>
              <a:t>Door bestaande ruimtelijke beperkingen en de verregaande ontwerpuitwerking is de ontwerpvrijheid van de ON beperkt. </a:t>
            </a:r>
            <a:br>
              <a:rPr lang="nl-NL" sz="1600" dirty="0"/>
            </a:br>
            <a:r>
              <a:rPr lang="nl-NL" sz="1600" dirty="0"/>
              <a:t/>
            </a:r>
            <a:br>
              <a:rPr lang="nl-NL" sz="1600" dirty="0"/>
            </a:br>
            <a:endParaRPr lang="nl-NL" sz="1600" dirty="0"/>
          </a:p>
          <a:p>
            <a:endParaRPr lang="nl-NL" sz="1600" dirty="0"/>
          </a:p>
          <a:p>
            <a:endParaRPr lang="nl-NL" sz="1600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17696" y="3717032"/>
            <a:ext cx="8199900" cy="3146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600" dirty="0">
                <a:solidFill>
                  <a:srgbClr val="007BC7"/>
                </a:solidFill>
              </a:rPr>
              <a:t>Besluit ETMV </a:t>
            </a:r>
          </a:p>
        </p:txBody>
      </p:sp>
    </p:spTree>
    <p:extLst>
      <p:ext uri="{BB962C8B-B14F-4D97-AF65-F5344CB8AC3E}">
        <p14:creationId xmlns:p14="http://schemas.microsoft.com/office/powerpoint/2010/main" val="26840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4196" y="1173767"/>
            <a:ext cx="8199900" cy="544533"/>
          </a:xfrm>
        </p:spPr>
        <p:txBody>
          <a:bodyPr>
            <a:normAutofit/>
          </a:bodyPr>
          <a:lstStyle/>
          <a:p>
            <a:r>
              <a:rPr lang="nl-NL" dirty="0" smtClean="0"/>
              <a:t>Machinegrenzen</a:t>
            </a:r>
            <a:r>
              <a:rPr lang="en-US" dirty="0" smtClean="0"/>
              <a:t>.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0444" y="1718300"/>
            <a:ext cx="8199900" cy="48070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1600" dirty="0"/>
              <a:t>Niet nodeloos ingewikkeld maken. </a:t>
            </a:r>
          </a:p>
          <a:p>
            <a:pPr marL="0" indent="0">
              <a:buNone/>
            </a:pPr>
            <a:r>
              <a:rPr lang="nl-NL" sz="1600" dirty="0"/>
              <a:t>Grenzen verstandig en rationeel kiezen. </a:t>
            </a:r>
          </a:p>
          <a:p>
            <a:r>
              <a:rPr lang="nl-NL" sz="1600" dirty="0"/>
              <a:t>De </a:t>
            </a:r>
            <a:r>
              <a:rPr lang="nl-NL" sz="1600" dirty="0" smtClean="0"/>
              <a:t>draaibruggen </a:t>
            </a:r>
            <a:r>
              <a:rPr lang="nl-NL" sz="1600" dirty="0"/>
              <a:t>zijn beide </a:t>
            </a:r>
            <a:r>
              <a:rPr lang="nl-NL" sz="1600" b="1" dirty="0"/>
              <a:t>én</a:t>
            </a:r>
            <a:r>
              <a:rPr lang="nl-NL" sz="1600" dirty="0"/>
              <a:t> zelfstandige machines. </a:t>
            </a:r>
          </a:p>
          <a:p>
            <a:r>
              <a:rPr lang="nl-NL" sz="1600" dirty="0"/>
              <a:t>De </a:t>
            </a:r>
            <a:r>
              <a:rPr lang="nl-NL" sz="1600" dirty="0" smtClean="0"/>
              <a:t>draaibruggen </a:t>
            </a:r>
            <a:r>
              <a:rPr lang="nl-NL" sz="1600" dirty="0"/>
              <a:t>zijn </a:t>
            </a:r>
            <a:r>
              <a:rPr lang="nl-NL" sz="1600" b="1" dirty="0"/>
              <a:t>ook</a:t>
            </a:r>
            <a:r>
              <a:rPr lang="nl-NL" sz="1600" dirty="0"/>
              <a:t> een samenstel. </a:t>
            </a:r>
          </a:p>
          <a:p>
            <a:pPr lvl="2">
              <a:buFont typeface="Verdana" panose="020B0604030504040204" pitchFamily="34" charset="0"/>
              <a:buChar char="-"/>
            </a:pPr>
            <a:r>
              <a:rPr lang="nl-NL" sz="1600" dirty="0" smtClean="0"/>
              <a:t>gemeenschappelijke functie;</a:t>
            </a:r>
            <a:endParaRPr lang="nl-NL" sz="1600" dirty="0"/>
          </a:p>
          <a:p>
            <a:pPr lvl="2">
              <a:buFont typeface="Verdana" panose="020B0604030504040204" pitchFamily="34" charset="0"/>
              <a:buChar char="-"/>
            </a:pPr>
            <a:r>
              <a:rPr lang="nl-NL" sz="1600" dirty="0" smtClean="0"/>
              <a:t>functionele </a:t>
            </a:r>
            <a:r>
              <a:rPr lang="nl-NL" sz="1600" dirty="0"/>
              <a:t>afhankelijkheid,</a:t>
            </a:r>
          </a:p>
          <a:p>
            <a:pPr lvl="2">
              <a:buFont typeface="Verdana" panose="020B0604030504040204" pitchFamily="34" charset="0"/>
              <a:buChar char="-"/>
            </a:pPr>
            <a:r>
              <a:rPr lang="nl-NL" sz="1600" dirty="0" smtClean="0"/>
              <a:t>gemeenschappelijke </a:t>
            </a:r>
            <a:r>
              <a:rPr lang="nl-NL" sz="1600" dirty="0"/>
              <a:t>bediening/besturing. </a:t>
            </a:r>
          </a:p>
          <a:p>
            <a:r>
              <a:rPr lang="nl-NL" sz="1600" dirty="0"/>
              <a:t>De </a:t>
            </a:r>
            <a:r>
              <a:rPr lang="nl-NL" sz="1600" dirty="0" smtClean="0"/>
              <a:t>draaibruggen </a:t>
            </a:r>
            <a:r>
              <a:rPr lang="nl-NL" sz="1600" dirty="0"/>
              <a:t>en de schutsluis worden </a:t>
            </a:r>
            <a:r>
              <a:rPr lang="nl-NL" sz="1600" b="1" dirty="0"/>
              <a:t>niet</a:t>
            </a:r>
            <a:r>
              <a:rPr lang="nl-NL" sz="1600" dirty="0"/>
              <a:t> beschouwd als zijnde een samenstel. </a:t>
            </a:r>
          </a:p>
          <a:p>
            <a:pPr lvl="2">
              <a:buFont typeface="Verdana" panose="020B0604030504040204" pitchFamily="34" charset="0"/>
              <a:buChar char="-"/>
            </a:pPr>
            <a:r>
              <a:rPr lang="nl-NL" sz="1600" dirty="0" smtClean="0"/>
              <a:t>geen </a:t>
            </a:r>
            <a:r>
              <a:rPr lang="nl-NL" sz="1600" dirty="0"/>
              <a:t>gemeenschappelijke </a:t>
            </a:r>
            <a:r>
              <a:rPr lang="nl-NL" sz="1600" dirty="0" smtClean="0"/>
              <a:t>functie</a:t>
            </a:r>
            <a:r>
              <a:rPr lang="nl-NL" sz="1600" dirty="0"/>
              <a:t>;</a:t>
            </a:r>
          </a:p>
          <a:p>
            <a:pPr lvl="2">
              <a:buFont typeface="Verdana" panose="020B0604030504040204" pitchFamily="34" charset="0"/>
              <a:buChar char="-"/>
            </a:pPr>
            <a:r>
              <a:rPr lang="nl-NL" sz="1600" dirty="0" smtClean="0"/>
              <a:t>geografisch </a:t>
            </a:r>
            <a:r>
              <a:rPr lang="nl-NL" sz="1600" dirty="0"/>
              <a:t>gescheiden. </a:t>
            </a:r>
          </a:p>
          <a:p>
            <a:r>
              <a:rPr lang="nl-NL" sz="1600" dirty="0"/>
              <a:t>De </a:t>
            </a:r>
            <a:r>
              <a:rPr lang="nl-NL" sz="1600" dirty="0" smtClean="0"/>
              <a:t>nabij gelegen keersluis </a:t>
            </a:r>
            <a:r>
              <a:rPr lang="nl-NL" sz="1600" dirty="0"/>
              <a:t>is een </a:t>
            </a:r>
            <a:r>
              <a:rPr lang="nl-NL" sz="1600" b="1" dirty="0"/>
              <a:t>geheel gescheiden </a:t>
            </a:r>
            <a:r>
              <a:rPr lang="nl-NL" sz="1600" dirty="0"/>
              <a:t>machine. </a:t>
            </a:r>
          </a:p>
          <a:p>
            <a:pPr lvl="2">
              <a:buFont typeface="Verdana" panose="020B0604030504040204" pitchFamily="34" charset="0"/>
              <a:buChar char="-"/>
            </a:pPr>
            <a:r>
              <a:rPr lang="nl-NL" sz="1600" dirty="0" smtClean="0"/>
              <a:t>geen </a:t>
            </a:r>
            <a:r>
              <a:rPr lang="nl-NL" sz="1600" dirty="0"/>
              <a:t>gemeenschappelijke </a:t>
            </a:r>
            <a:r>
              <a:rPr lang="nl-NL" sz="1600" dirty="0" smtClean="0"/>
              <a:t>functie</a:t>
            </a:r>
            <a:r>
              <a:rPr lang="nl-NL" sz="1600" dirty="0"/>
              <a:t>;</a:t>
            </a:r>
          </a:p>
          <a:p>
            <a:pPr lvl="2">
              <a:buFont typeface="Verdana" panose="020B0604030504040204" pitchFamily="34" charset="0"/>
              <a:buChar char="-"/>
            </a:pPr>
            <a:r>
              <a:rPr lang="nl-NL" sz="1600" dirty="0" smtClean="0"/>
              <a:t>losstaand </a:t>
            </a:r>
            <a:r>
              <a:rPr lang="nl-NL" sz="1600" dirty="0"/>
              <a:t>bedien- en besturingssysteem.</a:t>
            </a:r>
          </a:p>
          <a:p>
            <a:pPr marL="234900" lvl="1" indent="0">
              <a:buNone/>
            </a:pPr>
            <a:r>
              <a:rPr lang="nl-NL" sz="1600" dirty="0" smtClean="0"/>
              <a:t>Tussen </a:t>
            </a:r>
            <a:r>
              <a:rPr lang="nl-NL" sz="1600" dirty="0"/>
              <a:t>de objecten/machines vindt wel (veilige) signaaluitwisseling plaats ten behoeve van </a:t>
            </a:r>
            <a:r>
              <a:rPr lang="nl-NL" sz="1600" dirty="0" smtClean="0"/>
              <a:t>seinen </a:t>
            </a:r>
            <a:r>
              <a:rPr lang="nl-NL" sz="1600" dirty="0"/>
              <a:t>en vergrendelingen.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NL" sz="1600" dirty="0"/>
          </a:p>
          <a:p>
            <a:pPr lvl="1">
              <a:buFont typeface="Wingdings" panose="05000000000000000000" pitchFamily="2" charset="2"/>
              <a:buChar char="Ø"/>
            </a:pPr>
            <a:endParaRPr lang="nl-NL" sz="1600" dirty="0"/>
          </a:p>
          <a:p>
            <a:pPr marL="0" indent="0">
              <a:buNone/>
            </a:pPr>
            <a:r>
              <a:rPr lang="nl-NL" sz="1600" dirty="0"/>
              <a:t> 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8" t="65370" r="31770" b="17316"/>
          <a:stretch>
            <a:fillRect/>
          </a:stretch>
        </p:blipFill>
        <p:spPr bwMode="auto">
          <a:xfrm>
            <a:off x="5724128" y="1718300"/>
            <a:ext cx="2466975" cy="42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6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4715" y="2060849"/>
            <a:ext cx="8525636" cy="2880320"/>
          </a:xfrm>
        </p:spPr>
        <p:txBody>
          <a:bodyPr>
            <a:noAutofit/>
          </a:bodyPr>
          <a:lstStyle/>
          <a:p>
            <a:r>
              <a:rPr lang="nl-NL" sz="1600" dirty="0"/>
              <a:t>Machine veiligheid = Machine gerelateerde risico’s. </a:t>
            </a:r>
          </a:p>
          <a:p>
            <a:r>
              <a:rPr lang="nl-NL" sz="1600" dirty="0"/>
              <a:t>Voor de grenzen hanteren we in de basis de NEN-6786 en -6787. </a:t>
            </a:r>
          </a:p>
          <a:p>
            <a:r>
              <a:rPr lang="nl-NL" sz="1600" dirty="0"/>
              <a:t>De bovenbouw = wel machine: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600" i="1" dirty="0"/>
              <a:t>Het begrip beweegbare brug omvat het totale systeem van </a:t>
            </a:r>
            <a:r>
              <a:rPr lang="nl-NL" sz="1600" i="1" dirty="0" smtClean="0"/>
              <a:t>in samenhang </a:t>
            </a:r>
            <a:r>
              <a:rPr lang="nl-NL" sz="1600" i="1" dirty="0"/>
              <a:t>opererende machines en machinedelen (hieronder worden </a:t>
            </a:r>
            <a:r>
              <a:rPr lang="nl-NL" sz="1600" i="1" dirty="0" smtClean="0"/>
              <a:t>ook bijvoorbeeld </a:t>
            </a:r>
            <a:r>
              <a:rPr lang="nl-NL" sz="1600" i="1" dirty="0"/>
              <a:t>reeds </a:t>
            </a:r>
            <a:r>
              <a:rPr lang="nl-NL" sz="1600" i="1" dirty="0" smtClean="0"/>
              <a:t>gebruikelijke veiligheidsmaatregelen </a:t>
            </a:r>
            <a:r>
              <a:rPr lang="nl-NL" sz="1600" i="1" dirty="0"/>
              <a:t>als afsluitbomen en verkeersseinen begrepen</a:t>
            </a:r>
            <a:r>
              <a:rPr lang="nl-NL" sz="1600" i="1" dirty="0" smtClean="0"/>
              <a:t>) </a:t>
            </a:r>
            <a:r>
              <a:rPr lang="nl-NL" sz="1600" i="1" dirty="0" smtClean="0"/>
              <a:t>(bron NEN</a:t>
            </a:r>
            <a:r>
              <a:rPr lang="nl-NL" sz="1600" i="1" dirty="0" smtClean="0"/>
              <a:t>).</a:t>
            </a:r>
            <a:endParaRPr lang="nl-NL" sz="1600" i="1" dirty="0" smtClean="0"/>
          </a:p>
          <a:p>
            <a:r>
              <a:rPr lang="nl-NL" sz="1600" dirty="0"/>
              <a:t>De onderbouw = geen machine:  fundaties (zoals pijlers, basculekelders, landhoofden en andersoortige</a:t>
            </a:r>
            <a:r>
              <a:rPr lang="nl-NL" sz="1600" dirty="0" smtClean="0"/>
              <a:t>).</a:t>
            </a:r>
            <a:endParaRPr lang="nl-NL" sz="1600" dirty="0"/>
          </a:p>
          <a:p>
            <a:r>
              <a:rPr lang="nl-NL" sz="1600" dirty="0" smtClean="0"/>
              <a:t>Grens-/raakvlakken</a:t>
            </a:r>
            <a:r>
              <a:rPr lang="nl-NL" sz="1600" dirty="0"/>
              <a:t>: </a:t>
            </a:r>
            <a:r>
              <a:rPr lang="nl-NL" sz="1600" dirty="0" smtClean="0"/>
              <a:t>draaipunten</a:t>
            </a:r>
            <a:r>
              <a:rPr lang="nl-NL" sz="1600" dirty="0"/>
              <a:t>, fundaties, opleggingen, landhoofden.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sz="16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1600" dirty="0" smtClean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54715" y="1554220"/>
            <a:ext cx="8199900" cy="3146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600" dirty="0" smtClean="0">
                <a:solidFill>
                  <a:srgbClr val="007BC7"/>
                </a:solidFill>
              </a:rPr>
              <a:t>Machinegrenzen </a:t>
            </a:r>
            <a:endParaRPr lang="nl-NL" sz="2600" dirty="0">
              <a:solidFill>
                <a:srgbClr val="007B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73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680" y="1561606"/>
            <a:ext cx="7776864" cy="447272"/>
          </a:xfrm>
        </p:spPr>
        <p:txBody>
          <a:bodyPr>
            <a:normAutofit/>
          </a:bodyPr>
          <a:lstStyle/>
          <a:p>
            <a:r>
              <a:rPr lang="nl-NL" dirty="0" smtClean="0"/>
              <a:t>Machineveiligheid: uitdagingen 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E8B53AE9-BD2B-40BA-812A-8E809EC389F2}"/>
              </a:ext>
            </a:extLst>
          </p:cNvPr>
          <p:cNvSpPr txBox="1">
            <a:spLocks/>
          </p:cNvSpPr>
          <p:nvPr/>
        </p:nvSpPr>
        <p:spPr>
          <a:xfrm>
            <a:off x="576680" y="2348880"/>
            <a:ext cx="7886700" cy="3383711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b="1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600" dirty="0">
                <a:solidFill>
                  <a:schemeClr val="tx1"/>
                </a:solidFill>
              </a:rPr>
              <a:t>Aandachtspunten </a:t>
            </a:r>
            <a:r>
              <a:rPr lang="nl-NL" sz="1600" dirty="0" smtClean="0">
                <a:solidFill>
                  <a:schemeClr val="tx1"/>
                </a:solidFill>
              </a:rPr>
              <a:t>schutsluis</a:t>
            </a:r>
            <a:r>
              <a:rPr lang="nl-NL" sz="1600" dirty="0">
                <a:solidFill>
                  <a:schemeClr val="tx1"/>
                </a:solidFill>
              </a:rPr>
              <a:t>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Bestaande systemen en componenten blijven gehandhaafd.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Toevoegen additionele veiligheid door middel van </a:t>
            </a:r>
            <a:r>
              <a:rPr lang="nl-NL" sz="1600" dirty="0" smtClean="0">
                <a:solidFill>
                  <a:schemeClr val="tx1"/>
                </a:solidFill>
              </a:rPr>
              <a:t>afschermingen.</a:t>
            </a:r>
            <a:endParaRPr lang="nl-NL" sz="16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Aanpassingen en aanvullingen in bestaande Technisch Dossier. </a:t>
            </a:r>
          </a:p>
          <a:p>
            <a:pPr marL="257175" indent="-257175" algn="l">
              <a:buFontTx/>
              <a:buChar char="-"/>
            </a:pPr>
            <a:endParaRPr lang="nl-NL" sz="1600" dirty="0">
              <a:solidFill>
                <a:schemeClr val="tx1"/>
              </a:solidFill>
            </a:endParaRPr>
          </a:p>
          <a:p>
            <a:pPr lvl="0" algn="l"/>
            <a:r>
              <a:rPr lang="nl-NL" sz="1600" dirty="0">
                <a:solidFill>
                  <a:schemeClr val="tx1"/>
                </a:solidFill>
              </a:rPr>
              <a:t>Aandachtspunten </a:t>
            </a:r>
            <a:r>
              <a:rPr lang="nl-NL" sz="1600" dirty="0" smtClean="0">
                <a:solidFill>
                  <a:schemeClr val="tx1"/>
                </a:solidFill>
              </a:rPr>
              <a:t>draaibruggen: </a:t>
            </a:r>
            <a:endParaRPr lang="nl-NL" sz="16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Fysieke ruimte </a:t>
            </a:r>
            <a:r>
              <a:rPr lang="nl-NL" sz="1600" dirty="0" err="1">
                <a:solidFill>
                  <a:schemeClr val="tx1"/>
                </a:solidFill>
              </a:rPr>
              <a:t>tbv</a:t>
            </a:r>
            <a:r>
              <a:rPr lang="nl-NL" sz="1600" dirty="0">
                <a:solidFill>
                  <a:schemeClr val="tx1"/>
                </a:solidFill>
              </a:rPr>
              <a:t> veilig werken en veilige toegang.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Specials zoals 2-0 bediening in relatie tot veiligheidsfuncties en LBS. </a:t>
            </a:r>
          </a:p>
          <a:p>
            <a:pPr lvl="0" algn="l"/>
            <a:r>
              <a:rPr lang="nl-NL" sz="1600" dirty="0">
                <a:solidFill>
                  <a:schemeClr val="tx1"/>
                </a:solidFill>
              </a:rPr>
              <a:t/>
            </a:r>
            <a:br>
              <a:rPr lang="nl-NL" sz="1600" dirty="0">
                <a:solidFill>
                  <a:schemeClr val="tx1"/>
                </a:solidFill>
              </a:rPr>
            </a:br>
            <a:endParaRPr lang="nl-NL" sz="1600" b="1" dirty="0">
              <a:solidFill>
                <a:schemeClr val="tx1"/>
              </a:solidFill>
            </a:endParaRPr>
          </a:p>
          <a:p>
            <a:pPr algn="l"/>
            <a:endParaRPr lang="en-US" sz="1200" dirty="0">
              <a:solidFill>
                <a:schemeClr val="tx1"/>
              </a:solidFill>
            </a:endParaRPr>
          </a:p>
          <a:p>
            <a:pPr algn="l"/>
            <a:endParaRPr lang="nl-NL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9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679" y="1373981"/>
            <a:ext cx="8364599" cy="363164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Proces RiBo </a:t>
            </a:r>
            <a:r>
              <a:rPr lang="nl-NL" dirty="0" smtClean="0">
                <a:sym typeface="Wingdings" panose="05000000000000000000" pitchFamily="2" charset="2"/>
              </a:rPr>
              <a:t> Ontwerp  Realisatie documentatie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E8B53AE9-BD2B-40BA-812A-8E809EC389F2}"/>
              </a:ext>
            </a:extLst>
          </p:cNvPr>
          <p:cNvSpPr txBox="1">
            <a:spLocks/>
          </p:cNvSpPr>
          <p:nvPr/>
        </p:nvSpPr>
        <p:spPr>
          <a:xfrm>
            <a:off x="576679" y="1898891"/>
            <a:ext cx="8364599" cy="37201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b="1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600" dirty="0">
                <a:solidFill>
                  <a:schemeClr val="tx1"/>
                </a:solidFill>
              </a:rPr>
              <a:t>Verder uitwerken op basis van de recent uitgevoerde en </a:t>
            </a:r>
            <a:r>
              <a:rPr lang="nl-NL" sz="1600" dirty="0" smtClean="0">
                <a:solidFill>
                  <a:schemeClr val="tx1"/>
                </a:solidFill>
              </a:rPr>
              <a:t>bestaande </a:t>
            </a:r>
            <a:r>
              <a:rPr lang="nl-NL" sz="1600" dirty="0" err="1">
                <a:solidFill>
                  <a:schemeClr val="tx1"/>
                </a:solidFill>
              </a:rPr>
              <a:t>risico-beoordelingen</a:t>
            </a:r>
            <a:r>
              <a:rPr lang="nl-NL" sz="1600" dirty="0">
                <a:solidFill>
                  <a:schemeClr val="tx1"/>
                </a:solidFill>
              </a:rPr>
              <a:t> aangevuld met de huidige inzichten. </a:t>
            </a:r>
          </a:p>
          <a:p>
            <a:pPr algn="l"/>
            <a:r>
              <a:rPr lang="nl-NL" sz="1600" dirty="0">
                <a:solidFill>
                  <a:schemeClr val="tx1"/>
                </a:solidFill>
              </a:rPr>
              <a:t>Bestaande </a:t>
            </a:r>
            <a:r>
              <a:rPr lang="nl-NL" sz="1600" dirty="0" err="1">
                <a:solidFill>
                  <a:schemeClr val="tx1"/>
                </a:solidFill>
              </a:rPr>
              <a:t>RiBo’s</a:t>
            </a:r>
            <a:r>
              <a:rPr lang="nl-NL" sz="1600" dirty="0">
                <a:solidFill>
                  <a:schemeClr val="tx1"/>
                </a:solidFill>
              </a:rPr>
              <a:t> </a:t>
            </a:r>
            <a:r>
              <a:rPr lang="nl-NL" sz="1600" dirty="0" smtClean="0">
                <a:solidFill>
                  <a:schemeClr val="tx1"/>
                </a:solidFill>
              </a:rPr>
              <a:t>schutsluis</a:t>
            </a:r>
            <a:r>
              <a:rPr lang="nl-NL" sz="1600" dirty="0">
                <a:solidFill>
                  <a:schemeClr val="tx1"/>
                </a:solidFill>
              </a:rPr>
              <a:t>:  </a:t>
            </a:r>
          </a:p>
          <a:p>
            <a:pPr algn="l"/>
            <a:r>
              <a:rPr lang="nl-NL" sz="1600" i="1" dirty="0">
                <a:solidFill>
                  <a:schemeClr val="tx1"/>
                </a:solidFill>
              </a:rPr>
              <a:t>Veel gevaren hebben te maken met trappen, luiken en bordessen en met afscherming rond de aandrijvingen. Veel gevaren zitten in het gebied 6-8 (afscherming en trappen, luiken) en in het gebied 10-12 (dood door verdrinking, elektrocutie).</a:t>
            </a:r>
          </a:p>
          <a:p>
            <a:pPr marL="342900" indent="-342900" algn="l"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DO </a:t>
            </a:r>
            <a:r>
              <a:rPr lang="nl-NL" sz="1600" dirty="0">
                <a:solidFill>
                  <a:schemeClr val="tx1"/>
                </a:solidFill>
              </a:rPr>
              <a:t>: keuze en specificatie van risicoreducerende maatregelen op basis van de risicobeoordelingen. </a:t>
            </a:r>
          </a:p>
          <a:p>
            <a:pPr marL="342900" indent="-342900" algn="l"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UO : Uitwerken van de gekozen maatregelen tot Uitvoeringsontwerp. </a:t>
            </a:r>
          </a:p>
          <a:p>
            <a:pPr marL="342900" indent="-342900" algn="l"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Realiseren.</a:t>
            </a:r>
            <a:endParaRPr lang="nl-NL" sz="1600" dirty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Documenteren. </a:t>
            </a:r>
            <a:endParaRPr lang="nl-NL" sz="1600" dirty="0">
              <a:solidFill>
                <a:schemeClr val="tx1"/>
              </a:solidFill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nl-NL" sz="1600" smtClean="0">
                <a:solidFill>
                  <a:schemeClr val="tx1"/>
                </a:solidFill>
              </a:rPr>
              <a:t>Opleveren.</a:t>
            </a:r>
            <a:endParaRPr lang="nl-NL" sz="1600" dirty="0">
              <a:solidFill>
                <a:schemeClr val="tx1"/>
              </a:solidFill>
            </a:endParaRPr>
          </a:p>
          <a:p>
            <a:pPr algn="l"/>
            <a:endParaRPr lang="nl-NL" sz="1600" b="1" dirty="0">
              <a:solidFill>
                <a:schemeClr val="tx1"/>
              </a:solidFill>
            </a:endParaRPr>
          </a:p>
          <a:p>
            <a:pPr algn="l"/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nl-NL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678" y="1367511"/>
            <a:ext cx="7258263" cy="363164"/>
          </a:xfrm>
        </p:spPr>
        <p:txBody>
          <a:bodyPr>
            <a:noAutofit/>
          </a:bodyPr>
          <a:lstStyle/>
          <a:p>
            <a:r>
              <a:rPr lang="nl-NL" dirty="0" smtClean="0"/>
              <a:t>E &amp; I 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E8B53AE9-BD2B-40BA-812A-8E809EC389F2}"/>
              </a:ext>
            </a:extLst>
          </p:cNvPr>
          <p:cNvSpPr txBox="1">
            <a:spLocks/>
          </p:cNvSpPr>
          <p:nvPr/>
        </p:nvSpPr>
        <p:spPr>
          <a:xfrm>
            <a:off x="576679" y="1898891"/>
            <a:ext cx="8364599" cy="3258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b="1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De gehele besturingsinstallatie van beide bruggen wordt vervangen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De elektrotechnische installatie van beide bruggen wordt vervangen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Beperkte vermogens toename, zwaardere motoren </a:t>
            </a:r>
            <a:r>
              <a:rPr lang="nl-NL" sz="1600" dirty="0" err="1">
                <a:solidFill>
                  <a:schemeClr val="tx1"/>
                </a:solidFill>
              </a:rPr>
              <a:t>tbv</a:t>
            </a:r>
            <a:r>
              <a:rPr lang="nl-NL" sz="1600" dirty="0">
                <a:solidFill>
                  <a:schemeClr val="tx1"/>
                </a:solidFill>
              </a:rPr>
              <a:t> zwaardere brug </a:t>
            </a:r>
          </a:p>
          <a:p>
            <a:pPr marL="628650" lvl="1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van 2 x 7,5 kW naar 2 x 18,5 kW.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Naar verwachting kan de </a:t>
            </a:r>
            <a:r>
              <a:rPr lang="nl-NL" sz="1600" dirty="0" err="1">
                <a:solidFill>
                  <a:schemeClr val="tx1"/>
                </a:solidFill>
              </a:rPr>
              <a:t>net-voeding</a:t>
            </a:r>
            <a:r>
              <a:rPr lang="nl-NL" sz="1600" dirty="0">
                <a:solidFill>
                  <a:schemeClr val="tx1"/>
                </a:solidFill>
              </a:rPr>
              <a:t> gehandhaafd blijven. </a:t>
            </a:r>
          </a:p>
          <a:p>
            <a:pPr marL="257175" indent="-257175" algn="l">
              <a:buFontTx/>
              <a:buChar char="-"/>
            </a:pPr>
            <a:endParaRPr lang="nl-NL" sz="16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nl-NL" sz="2600" dirty="0" smtClean="0">
                <a:solidFill>
                  <a:srgbClr val="007BC7"/>
                </a:solidFill>
                <a:latin typeface="+mj-lt"/>
                <a:ea typeface="+mj-ea"/>
                <a:cs typeface="+mj-cs"/>
              </a:rPr>
              <a:t>Uitdagingen</a:t>
            </a:r>
            <a:endParaRPr lang="nl-NL" sz="2600" dirty="0">
              <a:solidFill>
                <a:srgbClr val="007BC7"/>
              </a:solidFill>
              <a:latin typeface="+mj-lt"/>
              <a:ea typeface="+mj-ea"/>
              <a:cs typeface="+mj-c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Waterindringing en andere omstandigheden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Sluis: hergebruik van de geschikte delen van de </a:t>
            </a:r>
            <a:r>
              <a:rPr lang="nl-NL" sz="1600" dirty="0" smtClean="0">
                <a:solidFill>
                  <a:schemeClr val="tx1"/>
                </a:solidFill>
              </a:rPr>
              <a:t>besturingsinstallatie</a:t>
            </a:r>
            <a:endParaRPr lang="nl-NL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0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678" y="1367511"/>
            <a:ext cx="7258263" cy="363164"/>
          </a:xfrm>
        </p:spPr>
        <p:txBody>
          <a:bodyPr>
            <a:noAutofit/>
          </a:bodyPr>
          <a:lstStyle/>
          <a:p>
            <a:r>
              <a:rPr lang="nl-NL" dirty="0" smtClean="0"/>
              <a:t>E &amp; I  Brug, bestaande situatie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E8B53AE9-BD2B-40BA-812A-8E809EC389F2}"/>
              </a:ext>
            </a:extLst>
          </p:cNvPr>
          <p:cNvSpPr txBox="1">
            <a:spLocks/>
          </p:cNvSpPr>
          <p:nvPr/>
        </p:nvSpPr>
        <p:spPr>
          <a:xfrm>
            <a:off x="576678" y="1844824"/>
            <a:ext cx="8364599" cy="41147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b="1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400" dirty="0">
                <a:solidFill>
                  <a:schemeClr val="tx1"/>
                </a:solidFill>
              </a:rPr>
              <a:t>In de technische ruimte staan in onder meer de volgende delen opgesteld: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Object LAN;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Radar;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Laagspanningsverdelers (bestaand) en (nieuw);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Apparatenkast Stevin brug noord, PLC 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Apparatenkast Stevin brug zuid, PLC; 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Apparatenkast Stevin brug noord, remote IO  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Apparatenkast Stevin brug zuid, remote IO 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Apparatenkast VOP, remote IO</a:t>
            </a:r>
          </a:p>
          <a:p>
            <a:pPr algn="l"/>
            <a:r>
              <a:rPr lang="nl-NL" sz="1400" dirty="0" smtClean="0">
                <a:solidFill>
                  <a:schemeClr val="tx1"/>
                </a:solidFill>
              </a:rPr>
              <a:t>Bij </a:t>
            </a:r>
            <a:r>
              <a:rPr lang="nl-NL" sz="1400" dirty="0">
                <a:solidFill>
                  <a:schemeClr val="tx1"/>
                </a:solidFill>
              </a:rPr>
              <a:t>beide bruggen is aan de oostzijde een technische ruimte (‘witte huisjes’) aanwezig.</a:t>
            </a:r>
          </a:p>
          <a:p>
            <a:pPr algn="l"/>
            <a:r>
              <a:rPr lang="nl-NL" sz="1400" dirty="0">
                <a:solidFill>
                  <a:schemeClr val="tx1"/>
                </a:solidFill>
              </a:rPr>
              <a:t>Hierin zijn de apparatenkasten voor de aandrijving van de bruggen ondergebracht: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Apparatenkast aandrijving, Stevin brug noord;</a:t>
            </a: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nl-NL" sz="1400" dirty="0">
                <a:solidFill>
                  <a:schemeClr val="tx1"/>
                </a:solidFill>
              </a:rPr>
              <a:t>Apparatenkast aandrijving, Stevin brug zuid.</a:t>
            </a:r>
          </a:p>
          <a:p>
            <a:pPr marL="257175" indent="-257175" algn="l">
              <a:buFontTx/>
              <a:buChar char="-"/>
            </a:pPr>
            <a:endParaRPr lang="nl-NL" sz="1400" dirty="0">
              <a:solidFill>
                <a:schemeClr val="tx1"/>
              </a:solidFill>
            </a:endParaRPr>
          </a:p>
          <a:p>
            <a:pPr marL="257175" indent="-257175" algn="l">
              <a:buFontTx/>
              <a:buChar char="-"/>
            </a:pPr>
            <a:endParaRPr lang="nl-NL" sz="1400" dirty="0">
              <a:solidFill>
                <a:schemeClr val="tx1"/>
              </a:solidFill>
            </a:endParaRPr>
          </a:p>
          <a:p>
            <a:pPr algn="l"/>
            <a:r>
              <a:rPr lang="nl-NL" sz="1400" dirty="0">
                <a:solidFill>
                  <a:schemeClr val="tx1"/>
                </a:solidFill>
              </a:rPr>
              <a:t>  </a:t>
            </a:r>
          </a:p>
          <a:p>
            <a:pPr algn="l"/>
            <a:endParaRPr lang="nl-NL" sz="1400" dirty="0">
              <a:solidFill>
                <a:schemeClr val="tx1"/>
              </a:solidFill>
            </a:endParaRPr>
          </a:p>
          <a:p>
            <a:pPr algn="l"/>
            <a:endParaRPr lang="nl-NL" sz="1400" dirty="0">
              <a:solidFill>
                <a:schemeClr val="tx1"/>
              </a:solidFill>
            </a:endParaRPr>
          </a:p>
          <a:p>
            <a:pPr algn="l"/>
            <a:endParaRPr lang="nl-NL" sz="1400" dirty="0">
              <a:solidFill>
                <a:schemeClr val="tx1"/>
              </a:solidFill>
            </a:endParaRPr>
          </a:p>
          <a:p>
            <a:pPr algn="l"/>
            <a:endParaRPr lang="nl-NL" sz="1400" b="1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nl-N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2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678" y="1141068"/>
            <a:ext cx="3622229" cy="363164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E &amp; I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E8B53AE9-BD2B-40BA-812A-8E809EC389F2}"/>
              </a:ext>
            </a:extLst>
          </p:cNvPr>
          <p:cNvSpPr txBox="1">
            <a:spLocks/>
          </p:cNvSpPr>
          <p:nvPr/>
        </p:nvSpPr>
        <p:spPr>
          <a:xfrm>
            <a:off x="586185" y="1639531"/>
            <a:ext cx="7782318" cy="2523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b="1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600" dirty="0">
                <a:solidFill>
                  <a:schemeClr val="tx1"/>
                </a:solidFill>
              </a:rPr>
              <a:t>Zonering elektrotechnische installaties i.r.t. Normen en Richtlijnen   </a:t>
            </a:r>
          </a:p>
          <a:p>
            <a:pPr algn="l"/>
            <a:endParaRPr lang="nl-NL" sz="1600" dirty="0">
              <a:solidFill>
                <a:schemeClr val="tx1"/>
              </a:solidFill>
            </a:endParaRPr>
          </a:p>
          <a:p>
            <a:pPr algn="l"/>
            <a:endParaRPr lang="nl-NL" sz="1600" dirty="0">
              <a:solidFill>
                <a:schemeClr val="tx1"/>
              </a:solidFill>
            </a:endParaRPr>
          </a:p>
          <a:p>
            <a:pPr algn="l"/>
            <a:endParaRPr lang="nl-NL" sz="1600" dirty="0">
              <a:solidFill>
                <a:schemeClr val="tx1"/>
              </a:solidFill>
            </a:endParaRPr>
          </a:p>
          <a:p>
            <a:pPr algn="l"/>
            <a:endParaRPr lang="nl-NL" sz="1600" b="1" dirty="0">
              <a:solidFill>
                <a:schemeClr val="tx1"/>
              </a:solidFill>
            </a:endParaRPr>
          </a:p>
          <a:p>
            <a:pPr algn="l"/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nl-NL" sz="1600" dirty="0">
              <a:solidFill>
                <a:schemeClr val="tx1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25" y="2204864"/>
            <a:ext cx="7888256" cy="363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9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RWS00998-1537585392-3466</_dlc_DocId>
    <_dlc_DocIdUrl xmlns="208e46c2-bbcd-4624-8858-21bd42ce7c86">
      <Url>http://connect.intranet.rijkswaterstaat.nl/project/VRDBA/Markt/_layouts/15/DocIdRedir.aspx?ID=RWS00998-1537585392-3466</Url>
      <Description>RWS00998-1537585392-3466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6.xml><?xml version="1.0" encoding="utf-8"?>
<?mso-contentType ?>
<FormUrls xmlns="http://schemas.microsoft.com/sharepoint/v3/contenttype/forms/url">
  <Edit>_layouts/15/RWS.SharePoint.Connect/EditForm.aspx</Edit>
</FormUrls>
</file>

<file path=customXml/itemProps1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B50648-983E-4049-84A7-C711F26E16C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6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</TotalTime>
  <Words>666</Words>
  <Application>Microsoft Office PowerPoint</Application>
  <PresentationFormat>Diavoorstelling (4:3)</PresentationFormat>
  <Paragraphs>99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Verdana</vt:lpstr>
      <vt:lpstr>Wingdings</vt:lpstr>
      <vt:lpstr>Rijkswaterstaat</vt:lpstr>
      <vt:lpstr>Aangepast ontwerp</vt:lpstr>
      <vt:lpstr>Machineveiligheid/CEmarkering  VenR Draaibruggen Afsluitdijk Den Oever</vt:lpstr>
      <vt:lpstr>Machineveiligheid, beleid RWS </vt:lpstr>
      <vt:lpstr>Machinegrenzen. </vt:lpstr>
      <vt:lpstr>PowerPoint-presentatie</vt:lpstr>
      <vt:lpstr>Machineveiligheid: uitdagingen </vt:lpstr>
      <vt:lpstr>Proces RiBo  Ontwerp  Realisatie documentatie </vt:lpstr>
      <vt:lpstr>E &amp; I </vt:lpstr>
      <vt:lpstr>E &amp; I  Brug, bestaande situatie</vt:lpstr>
      <vt:lpstr>E &amp; I</vt:lpstr>
      <vt:lpstr>Vraag aan toehoorders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90</cp:revision>
  <dcterms:modified xsi:type="dcterms:W3CDTF">2022-03-10T20:53:52Z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7694985c-7e8a-4ead-91c0-691127a21916</vt:lpwstr>
  </property>
</Properties>
</file>