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6"/>
  </p:notesMasterIdLst>
  <p:handoutMasterIdLst>
    <p:handoutMasterId r:id="rId17"/>
  </p:handoutMasterIdLst>
  <p:sldIdLst>
    <p:sldId id="259" r:id="rId9"/>
    <p:sldId id="290" r:id="rId10"/>
    <p:sldId id="291" r:id="rId11"/>
    <p:sldId id="292" r:id="rId12"/>
    <p:sldId id="293" r:id="rId13"/>
    <p:sldId id="294" r:id="rId14"/>
    <p:sldId id="295" r:id="rId15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 smtClean="0">
                <a:latin typeface="Arial" panose="020B0604020202020204" pitchFamily="34" charset="0"/>
              </a:rPr>
              <a:t>LBS 4.0 stelt meer eisen. Denk aan meer VKF veiligheidskritische functies.</a:t>
            </a:r>
          </a:p>
          <a:p>
            <a:r>
              <a:rPr lang="nl-NL" altLang="nl-NL" smtClean="0">
                <a:latin typeface="Arial" panose="020B0604020202020204" pitchFamily="34" charset="0"/>
              </a:rPr>
              <a:t>Sluis wordt de bediening en besturing aangepast. </a:t>
            </a:r>
          </a:p>
          <a:p>
            <a:r>
              <a:rPr lang="nl-NL" altLang="nl-NL" smtClean="0">
                <a:latin typeface="Arial" panose="020B0604020202020204" pitchFamily="34" charset="0"/>
              </a:rPr>
              <a:t>We zijn nu aan het inventariseren hoe de toekomstige situatie eruit moet komen te zien. En welk dynamisch gedrag erbij hoort. </a:t>
            </a:r>
          </a:p>
          <a:p>
            <a:r>
              <a:rPr lang="nl-NL" altLang="nl-NL" smtClean="0">
                <a:latin typeface="Arial" panose="020B0604020202020204" pitchFamily="34" charset="0"/>
              </a:rPr>
              <a:t>De huidige systemen voldoen niet en zijn verouderd. </a:t>
            </a:r>
          </a:p>
          <a:p>
            <a:r>
              <a:rPr lang="nl-NL" altLang="nl-NL" smtClean="0">
                <a:latin typeface="Arial" panose="020B0604020202020204" pitchFamily="34" charset="0"/>
              </a:rPr>
              <a:t>De technische ruimte bevindt zich in het bedieningsgebouw. </a:t>
            </a:r>
          </a:p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E1E049B-0CCA-436C-8582-2E9B679FD684}" type="slidenum">
              <a:rPr lang="en-US" altLang="nl-NL" sz="1000" smtClean="0">
                <a:latin typeface="Arial" panose="020B0604020202020204" pitchFamily="34" charset="0"/>
              </a:rPr>
              <a:pPr/>
              <a:t>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586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fld id="{89D48F20-D0DC-4308-8998-8D48B8E651B3}" type="slidenum">
              <a:rPr lang="en-US" altLang="nl-NL" smtClean="0"/>
              <a:pPr>
                <a:lnSpc>
                  <a:spcPct val="100000"/>
                </a:lnSpc>
              </a:pPr>
              <a:t>7</a:t>
            </a:fld>
            <a:endParaRPr lang="en-US" altLang="nl-NL" smtClean="0"/>
          </a:p>
        </p:txBody>
      </p:sp>
    </p:spTree>
    <p:extLst>
      <p:ext uri="{BB962C8B-B14F-4D97-AF65-F5344CB8AC3E}">
        <p14:creationId xmlns:p14="http://schemas.microsoft.com/office/powerpoint/2010/main" val="1409982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12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036400" y="2880000"/>
            <a:ext cx="3598863" cy="1485104"/>
          </a:xfrm>
        </p:spPr>
        <p:txBody>
          <a:bodyPr/>
          <a:lstStyle/>
          <a:p>
            <a:r>
              <a:rPr lang="nl-NL" dirty="0" smtClean="0"/>
              <a:t>RAMS</a:t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5010856" y="4797152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Reinier Chevalking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8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760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>
          <a:xfrm>
            <a:off x="539552" y="1272858"/>
            <a:ext cx="8401050" cy="400050"/>
          </a:xfrm>
        </p:spPr>
        <p:txBody>
          <a:bodyPr/>
          <a:lstStyle/>
          <a:p>
            <a:r>
              <a:rPr lang="nl-NL" altLang="nl-NL" dirty="0" smtClean="0"/>
              <a:t>Doel van RAMS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516666" y="1844824"/>
            <a:ext cx="8401050" cy="4138612"/>
          </a:xfrm>
        </p:spPr>
        <p:txBody>
          <a:bodyPr/>
          <a:lstStyle/>
          <a:p>
            <a:pPr>
              <a:defRPr/>
            </a:pPr>
            <a:r>
              <a:rPr lang="nl-NL" sz="1600" dirty="0" smtClean="0"/>
              <a:t>Aantonen dat het complex voldoet aan prestatie eisen vanuit:</a:t>
            </a:r>
          </a:p>
          <a:p>
            <a:pPr>
              <a:defRPr/>
            </a:pPr>
            <a:r>
              <a:rPr lang="nl-NL" sz="1600" dirty="0" smtClean="0"/>
              <a:t>Waterwet </a:t>
            </a:r>
          </a:p>
          <a:p>
            <a:pPr marL="457200" lvl="1" indent="0">
              <a:buFont typeface="Verdana" panose="020B0604030504040204" pitchFamily="34" charset="0"/>
              <a:buNone/>
              <a:defRPr/>
            </a:pPr>
            <a:r>
              <a:rPr lang="nl-NL" sz="1600" dirty="0" smtClean="0">
                <a:sym typeface="Wingdings" panose="05000000000000000000" pitchFamily="2" charset="2"/>
              </a:rPr>
              <a:t> Keren Hoogwater: onderdeel van primaire kering ‘de afsluitdijk’</a:t>
            </a:r>
          </a:p>
          <a:p>
            <a:pPr>
              <a:defRPr/>
            </a:pPr>
            <a:r>
              <a:rPr lang="nl-NL" sz="1600" dirty="0" smtClean="0">
                <a:sym typeface="Wingdings" panose="05000000000000000000" pitchFamily="2" charset="2"/>
              </a:rPr>
              <a:t>SLA – PIN eisen netwerk Midden Nederland </a:t>
            </a:r>
          </a:p>
          <a:p>
            <a:pPr marL="457200" lvl="1" indent="0">
              <a:buFont typeface="Verdana" panose="020B0604030504040204" pitchFamily="34" charset="0"/>
              <a:buNone/>
              <a:defRPr/>
            </a:pPr>
            <a:r>
              <a:rPr lang="nl-NL" sz="1600" dirty="0" smtClean="0">
                <a:sym typeface="Wingdings" panose="05000000000000000000" pitchFamily="2" charset="2"/>
              </a:rPr>
              <a:t> Hoofdwegennetwerk (functie LPW, 97% beschikbaarheid hele netwerk)</a:t>
            </a:r>
          </a:p>
          <a:p>
            <a:pPr lvl="1">
              <a:buFont typeface="Wingdings" panose="05000000000000000000" pitchFamily="2" charset="2"/>
              <a:buChar char="à"/>
              <a:defRPr/>
            </a:pPr>
            <a:r>
              <a:rPr lang="nl-NL" sz="1600" dirty="0" smtClean="0">
                <a:sym typeface="Wingdings" panose="05000000000000000000" pitchFamily="2" charset="2"/>
              </a:rPr>
              <a:t>Hoofdvaarwegennetwerk (functie LPS, 99% beschikbaarheid van objecten)</a:t>
            </a:r>
          </a:p>
          <a:p>
            <a:pPr>
              <a:defRPr/>
            </a:pPr>
            <a:r>
              <a:rPr lang="nl-NL" sz="1600" dirty="0" smtClean="0">
                <a:sym typeface="Wingdings" panose="05000000000000000000" pitchFamily="2" charset="2"/>
              </a:rPr>
              <a:t>LBS 4.0</a:t>
            </a:r>
          </a:p>
          <a:p>
            <a:pPr lvl="1">
              <a:buFont typeface="Wingdings" panose="05000000000000000000" pitchFamily="2" charset="2"/>
              <a:buChar char="à"/>
              <a:defRPr/>
            </a:pPr>
            <a:r>
              <a:rPr lang="nl-NL" sz="1600" dirty="0" smtClean="0">
                <a:sym typeface="Wingdings" panose="05000000000000000000" pitchFamily="2" charset="2"/>
              </a:rPr>
              <a:t>Hoofdwatersysteem: peilscheiding, zoet/zoutwater scheiding, vismigratie.</a:t>
            </a:r>
          </a:p>
          <a:p>
            <a:pPr>
              <a:buFont typeface="Wingdings" panose="05000000000000000000" pitchFamily="2" charset="2"/>
              <a:buChar char="à"/>
              <a:defRPr/>
            </a:pPr>
            <a:r>
              <a:rPr lang="nl-NL" altLang="nl-NL" sz="1600" dirty="0" smtClean="0"/>
              <a:t>Maar ook: RAMS </a:t>
            </a:r>
            <a:r>
              <a:rPr lang="nl-NL" altLang="nl-NL" sz="1600" dirty="0"/>
              <a:t>is </a:t>
            </a:r>
            <a:r>
              <a:rPr lang="nl-NL" altLang="nl-NL" sz="1600" dirty="0" smtClean="0"/>
              <a:t>een </a:t>
            </a:r>
            <a:r>
              <a:rPr lang="nl-NL" altLang="nl-NL" sz="1600" dirty="0"/>
              <a:t>tool om gevoel te krijgen voor de kwantitatieve consequenties van </a:t>
            </a:r>
            <a:r>
              <a:rPr lang="nl-NL" altLang="nl-NL" sz="1600" dirty="0" smtClean="0"/>
              <a:t>ontwerpkeuzes!</a:t>
            </a:r>
            <a:endParaRPr lang="nl-NL" altLang="nl-NL" sz="1600" dirty="0"/>
          </a:p>
          <a:p>
            <a:pPr>
              <a:buFont typeface="Wingdings" panose="05000000000000000000" pitchFamily="2" charset="2"/>
              <a:buChar char="à"/>
              <a:defRPr/>
            </a:pPr>
            <a:endParaRPr lang="nl-NL" sz="1600" dirty="0" smtClean="0">
              <a:sym typeface="Wingdings" panose="05000000000000000000" pitchFamily="2" charset="2"/>
            </a:endParaRPr>
          </a:p>
          <a:p>
            <a:pPr>
              <a:defRPr/>
            </a:pPr>
            <a:endParaRPr lang="nl-NL" sz="1600" dirty="0" smtClean="0"/>
          </a:p>
          <a:p>
            <a:pPr>
              <a:defRPr/>
            </a:pPr>
            <a:endParaRPr lang="nl-NL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63773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465179" y="1412776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RAMS werk in VO fase</a:t>
            </a:r>
          </a:p>
        </p:txBody>
      </p:sp>
      <p:sp>
        <p:nvSpPr>
          <p:cNvPr id="1024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5178" y="1988840"/>
            <a:ext cx="8402637" cy="4140200"/>
          </a:xfrm>
        </p:spPr>
        <p:txBody>
          <a:bodyPr/>
          <a:lstStyle/>
          <a:p>
            <a:r>
              <a:rPr lang="nl-NL" altLang="nl-NL" sz="1600" dirty="0" smtClean="0"/>
              <a:t>Geen standaardklus: V&amp;R brengt uitdagingen met zich </a:t>
            </a:r>
            <a:r>
              <a:rPr lang="nl-NL" altLang="nl-NL" sz="1600" dirty="0" smtClean="0"/>
              <a:t>mee.</a:t>
            </a:r>
            <a:endParaRPr lang="nl-NL" altLang="nl-NL" sz="1600" dirty="0" smtClean="0"/>
          </a:p>
          <a:p>
            <a:r>
              <a:rPr lang="nl-NL" altLang="nl-NL" sz="1600" dirty="0" smtClean="0"/>
              <a:t>Vaststellen van ‘voorlopige’ RAMS </a:t>
            </a:r>
            <a:r>
              <a:rPr lang="nl-NL" altLang="nl-NL" sz="1600" dirty="0" smtClean="0"/>
              <a:t>uitgangspunten.</a:t>
            </a:r>
            <a:endParaRPr lang="nl-NL" altLang="nl-NL" sz="1600" dirty="0" smtClean="0"/>
          </a:p>
          <a:p>
            <a:r>
              <a:rPr lang="nl-NL" altLang="nl-NL" sz="1600" dirty="0" smtClean="0"/>
              <a:t>Wat is de 0-situatie? Hoe presteren de objecten nu? Welke bijdrage leveren huidige systeemdelen aan de prestaties?</a:t>
            </a:r>
          </a:p>
          <a:p>
            <a:pPr lvl="1"/>
            <a:r>
              <a:rPr lang="nl-NL" altLang="nl-NL" sz="1600" dirty="0" smtClean="0"/>
              <a:t>PIHP</a:t>
            </a:r>
          </a:p>
          <a:p>
            <a:pPr lvl="1"/>
            <a:r>
              <a:rPr lang="nl-NL" altLang="nl-NL" sz="1600" dirty="0" smtClean="0"/>
              <a:t>Onderhoudsgegevens</a:t>
            </a:r>
          </a:p>
          <a:p>
            <a:pPr lvl="1"/>
            <a:r>
              <a:rPr lang="nl-NL" altLang="nl-NL" sz="1600" dirty="0" smtClean="0"/>
              <a:t>Expert </a:t>
            </a:r>
            <a:r>
              <a:rPr lang="nl-NL" altLang="nl-NL" sz="1600" dirty="0" err="1" smtClean="0"/>
              <a:t>judgement</a:t>
            </a:r>
            <a:endParaRPr lang="nl-NL" altLang="nl-NL" sz="1600" dirty="0" smtClean="0"/>
          </a:p>
          <a:p>
            <a:r>
              <a:rPr lang="nl-NL" altLang="nl-NL" sz="1600" dirty="0" smtClean="0"/>
              <a:t>Hoog over RAMS scan van voorlopig </a:t>
            </a:r>
            <a:r>
              <a:rPr lang="nl-NL" altLang="nl-NL" sz="1600" dirty="0" smtClean="0"/>
              <a:t>ontwerp.</a:t>
            </a:r>
            <a:endParaRPr lang="nl-NL" altLang="nl-NL" sz="1600" dirty="0" smtClean="0"/>
          </a:p>
          <a:p>
            <a:r>
              <a:rPr lang="nl-NL" altLang="nl-NL" sz="1600" dirty="0" smtClean="0"/>
              <a:t>Vergelijk RAMS in 0-situatie </a:t>
            </a:r>
            <a:r>
              <a:rPr lang="nl-NL" altLang="nl-NL" sz="1600" dirty="0" err="1" smtClean="0"/>
              <a:t>vs</a:t>
            </a:r>
            <a:r>
              <a:rPr lang="nl-NL" altLang="nl-NL" sz="1600" dirty="0" smtClean="0"/>
              <a:t> voorlopig </a:t>
            </a:r>
            <a:r>
              <a:rPr lang="nl-NL" altLang="nl-NL" sz="1600" dirty="0" smtClean="0"/>
              <a:t>ontwerp.</a:t>
            </a:r>
            <a:endParaRPr lang="nl-NL" altLang="nl-NL" sz="1600" dirty="0" smtClean="0"/>
          </a:p>
          <a:p>
            <a:r>
              <a:rPr lang="nl-NL" altLang="nl-NL" sz="1600" dirty="0" smtClean="0"/>
              <a:t>Vaststellen ‘definitieve’ RAMS </a:t>
            </a:r>
            <a:r>
              <a:rPr lang="nl-NL" altLang="nl-NL" sz="1600" dirty="0" smtClean="0"/>
              <a:t>uitgangspunten.</a:t>
            </a:r>
            <a:endParaRPr lang="nl-NL" altLang="nl-NL" sz="1600" dirty="0" smtClean="0"/>
          </a:p>
          <a:p>
            <a:r>
              <a:rPr lang="nl-NL" altLang="nl-NL" sz="1600" dirty="0" smtClean="0"/>
              <a:t>Tijdspad: RAMS werkzaamheden moeten synchroon met ontwerp blijven lopen met </a:t>
            </a:r>
            <a:r>
              <a:rPr lang="nl-NL" altLang="nl-NL" sz="1600" dirty="0" smtClean="0"/>
              <a:t>ontwerp.</a:t>
            </a:r>
            <a:endParaRPr lang="nl-NL" altLang="nl-NL" sz="1600" dirty="0" smtClean="0"/>
          </a:p>
          <a:p>
            <a:endParaRPr lang="nl-NL" altLang="nl-NL" sz="1600" dirty="0" smtClean="0"/>
          </a:p>
        </p:txBody>
      </p:sp>
    </p:spTree>
    <p:extLst>
      <p:ext uri="{BB962C8B-B14F-4D97-AF65-F5344CB8AC3E}">
        <p14:creationId xmlns:p14="http://schemas.microsoft.com/office/powerpoint/2010/main" val="301546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 noChangeArrowheads="1"/>
          </p:cNvSpPr>
          <p:nvPr>
            <p:ph type="title"/>
          </p:nvPr>
        </p:nvSpPr>
        <p:spPr>
          <a:xfrm>
            <a:off x="352617" y="1484784"/>
            <a:ext cx="8402638" cy="400050"/>
          </a:xfrm>
        </p:spPr>
        <p:txBody>
          <a:bodyPr/>
          <a:lstStyle/>
          <a:p>
            <a:r>
              <a:rPr lang="nl-NL" altLang="nl-NL" dirty="0" smtClean="0"/>
              <a:t>RAMS werk in DO fase</a:t>
            </a:r>
          </a:p>
        </p:txBody>
      </p:sp>
      <p:sp>
        <p:nvSpPr>
          <p:cNvPr id="4" name="Tijdelijke aanduiding voor tekst 2"/>
          <p:cNvSpPr txBox="1">
            <a:spLocks noChangeArrowheads="1"/>
          </p:cNvSpPr>
          <p:nvPr/>
        </p:nvSpPr>
        <p:spPr bwMode="auto">
          <a:xfrm>
            <a:off x="352617" y="2035360"/>
            <a:ext cx="8531225" cy="485457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363" indent="-284163" algn="l" rtl="0" eaLnBrk="0" fontAlgn="base" hangingPunct="0">
              <a:spcBef>
                <a:spcPts val="425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rgbClr val="000000"/>
                </a:solidFill>
                <a:latin typeface="+mn-lt"/>
              </a:defRPr>
            </a:lvl2pPr>
            <a:lvl3pPr marL="965200" indent="-342900" algn="l" rtl="0" eaLnBrk="0" fontAlgn="base" hangingPunct="0"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+mn-lt"/>
              </a:defRPr>
            </a:lvl3pPr>
            <a:lvl4pPr marL="1274763" indent="-285750" algn="l" rtl="0" eaLnBrk="0" fontAlgn="base" hangingPunct="0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1631950" indent="-285750" algn="l" rtl="0" eaLnBrk="0" fontAlgn="base" hangingPunct="0">
              <a:spcBef>
                <a:spcPts val="425"/>
              </a:spcBef>
              <a:spcAft>
                <a:spcPct val="0"/>
              </a:spcAft>
              <a:buFont typeface="Verdana" pitchFamily="34" charset="0"/>
              <a:buChar char="»"/>
              <a:defRPr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nl-NL" sz="1600" dirty="0" smtClean="0"/>
              <a:t>RAM-analyse conform </a:t>
            </a:r>
            <a:r>
              <a:rPr lang="nl-NL" sz="1600" dirty="0"/>
              <a:t>Handreiking Verificatiemethode Betrouwbaarheid en </a:t>
            </a:r>
            <a:r>
              <a:rPr lang="nl-NL" sz="1600" dirty="0" smtClean="0"/>
              <a:t>Beschikbaarheid (VBB</a:t>
            </a:r>
            <a:r>
              <a:rPr lang="nl-NL" sz="1600" dirty="0" smtClean="0"/>
              <a:t>).</a:t>
            </a:r>
            <a:endParaRPr lang="nl-NL" sz="1600" i="1" dirty="0"/>
          </a:p>
          <a:p>
            <a:pPr>
              <a:defRPr/>
            </a:pPr>
            <a:r>
              <a:rPr lang="nl-NL" sz="1600" dirty="0"/>
              <a:t>Scope </a:t>
            </a:r>
            <a:r>
              <a:rPr lang="nl-NL" sz="1600" dirty="0" smtClean="0"/>
              <a:t>systeem: </a:t>
            </a:r>
            <a:r>
              <a:rPr lang="nl-NL" sz="1600" dirty="0"/>
              <a:t>Alle systemen (civiel, WTB, IA) </a:t>
            </a:r>
            <a:r>
              <a:rPr lang="nl-NL" sz="1600" u="sng" dirty="0"/>
              <a:t>die een rol spelen</a:t>
            </a:r>
            <a:r>
              <a:rPr lang="nl-NL" sz="1600" dirty="0"/>
              <a:t> in </a:t>
            </a:r>
            <a:r>
              <a:rPr lang="nl-NL" sz="1600" dirty="0" smtClean="0"/>
              <a:t>prestaties </a:t>
            </a:r>
            <a:r>
              <a:rPr lang="nl-NL" sz="1600" dirty="0"/>
              <a:t>van </a:t>
            </a:r>
            <a:r>
              <a:rPr lang="nl-NL" sz="1600" dirty="0" smtClean="0"/>
              <a:t>het </a:t>
            </a:r>
            <a:r>
              <a:rPr lang="nl-NL" sz="1600" dirty="0" smtClean="0"/>
              <a:t>complex.</a:t>
            </a:r>
            <a:endParaRPr lang="nl-NL" sz="1600" dirty="0" smtClean="0"/>
          </a:p>
          <a:p>
            <a:pPr>
              <a:defRPr/>
            </a:pPr>
            <a:r>
              <a:rPr lang="nl-NL" sz="1600" dirty="0" smtClean="0"/>
              <a:t>Zowel </a:t>
            </a:r>
            <a:r>
              <a:rPr lang="nl-NL" sz="1600" dirty="0"/>
              <a:t>de gehandhaafde bestaande systemen als de nieuwe systemen beschouwd te </a:t>
            </a:r>
            <a:r>
              <a:rPr lang="nl-NL" sz="1600" dirty="0" smtClean="0"/>
              <a:t>worden:</a:t>
            </a:r>
            <a:endParaRPr lang="nl-NL" sz="1600" dirty="0" smtClean="0"/>
          </a:p>
          <a:p>
            <a:pPr lvl="1">
              <a:defRPr/>
            </a:pPr>
            <a:r>
              <a:rPr lang="nl-NL" sz="1600" i="1" dirty="0" smtClean="0"/>
              <a:t>Bestaande systemen op basis van huidige prestaties en expert </a:t>
            </a:r>
            <a:r>
              <a:rPr lang="nl-NL" sz="1600" i="1" dirty="0" err="1" smtClean="0"/>
              <a:t>judgement</a:t>
            </a:r>
            <a:endParaRPr lang="nl-NL" sz="1600" i="1" dirty="0" smtClean="0"/>
          </a:p>
          <a:p>
            <a:pPr>
              <a:defRPr/>
            </a:pPr>
            <a:r>
              <a:rPr lang="nl-NL" sz="1600" dirty="0" smtClean="0"/>
              <a:t>Te </a:t>
            </a:r>
            <a:r>
              <a:rPr lang="nl-NL" sz="1600" dirty="0"/>
              <a:t>beschouwen faalmechanismen: Technisch falen, Menselijk falen, Software falen, Externe Gebeurtenissen</a:t>
            </a:r>
            <a:r>
              <a:rPr lang="nl-NL" sz="1600" dirty="0" smtClean="0"/>
              <a:t>.</a:t>
            </a:r>
          </a:p>
          <a:p>
            <a:pPr>
              <a:defRPr/>
            </a:pPr>
            <a:r>
              <a:rPr lang="nl-NL" sz="1600" dirty="0"/>
              <a:t>In de DO fase worden de volgende RAMS producten opgeleverd:</a:t>
            </a:r>
          </a:p>
          <a:p>
            <a:pPr lvl="1">
              <a:defRPr/>
            </a:pPr>
            <a:r>
              <a:rPr lang="nl-NL" sz="1600" dirty="0" err="1"/>
              <a:t>FMEA’s</a:t>
            </a:r>
            <a:endParaRPr lang="nl-NL" sz="1600" dirty="0"/>
          </a:p>
          <a:p>
            <a:pPr lvl="1">
              <a:defRPr/>
            </a:pPr>
            <a:r>
              <a:rPr lang="nl-NL" sz="1600" dirty="0"/>
              <a:t>Foutenboom modellen</a:t>
            </a:r>
          </a:p>
          <a:p>
            <a:pPr lvl="1">
              <a:defRPr/>
            </a:pPr>
            <a:r>
              <a:rPr lang="nl-NL" sz="1600" dirty="0"/>
              <a:t>Input voor RAMS deel Instandhoudingsplan</a:t>
            </a:r>
          </a:p>
          <a:p>
            <a:pPr lvl="1">
              <a:defRPr/>
            </a:pPr>
            <a:r>
              <a:rPr lang="nl-NL" sz="1600" dirty="0"/>
              <a:t>RAMS analyse </a:t>
            </a:r>
            <a:r>
              <a:rPr lang="nl-NL" sz="1600" dirty="0" smtClean="0"/>
              <a:t>rapport (inclusief de bovengenoemde analyses)</a:t>
            </a:r>
            <a:endParaRPr lang="nl-NL" sz="1600" dirty="0"/>
          </a:p>
          <a:p>
            <a:pPr>
              <a:defRPr/>
            </a:pPr>
            <a:endParaRPr lang="nl-NL" sz="1600" i="1" dirty="0"/>
          </a:p>
        </p:txBody>
      </p:sp>
    </p:spTree>
    <p:extLst>
      <p:ext uri="{BB962C8B-B14F-4D97-AF65-F5344CB8AC3E}">
        <p14:creationId xmlns:p14="http://schemas.microsoft.com/office/powerpoint/2010/main" val="1934606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Voortzetting UO fase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395536" y="2060848"/>
            <a:ext cx="8402637" cy="4140200"/>
          </a:xfrm>
        </p:spPr>
        <p:txBody>
          <a:bodyPr/>
          <a:lstStyle/>
          <a:p>
            <a:pPr>
              <a:defRPr/>
            </a:pPr>
            <a:r>
              <a:rPr lang="nl-NL" altLang="nl-NL" sz="1600" dirty="0" smtClean="0"/>
              <a:t>In de UO fase worden deze documenten ‘up </a:t>
            </a:r>
            <a:r>
              <a:rPr lang="nl-NL" altLang="nl-NL" sz="1600" dirty="0" err="1" smtClean="0"/>
              <a:t>to</a:t>
            </a:r>
            <a:r>
              <a:rPr lang="nl-NL" altLang="nl-NL" sz="1600" dirty="0" smtClean="0"/>
              <a:t> date’ gebracht:</a:t>
            </a:r>
          </a:p>
          <a:p>
            <a:pPr lvl="1">
              <a:defRPr/>
            </a:pPr>
            <a:r>
              <a:rPr lang="nl-NL" altLang="nl-NL" sz="1600" dirty="0" smtClean="0"/>
              <a:t>Wijzigingen in </a:t>
            </a:r>
            <a:r>
              <a:rPr lang="nl-NL" altLang="nl-NL" sz="1600" dirty="0" err="1" smtClean="0"/>
              <a:t>FMEA’s</a:t>
            </a:r>
            <a:r>
              <a:rPr lang="nl-NL" altLang="nl-NL" sz="1600" dirty="0" smtClean="0"/>
              <a:t> ten aanzien van:</a:t>
            </a:r>
          </a:p>
          <a:p>
            <a:pPr lvl="2">
              <a:defRPr/>
            </a:pPr>
            <a:r>
              <a:rPr lang="nl-NL" altLang="nl-NL" sz="1600" dirty="0" smtClean="0"/>
              <a:t>Verbeterde inzichten t.a.v. </a:t>
            </a:r>
            <a:r>
              <a:rPr lang="nl-NL" altLang="nl-NL" sz="1600" dirty="0" err="1" smtClean="0"/>
              <a:t>faalwijzes</a:t>
            </a:r>
            <a:r>
              <a:rPr lang="nl-NL" altLang="nl-NL" sz="1600" dirty="0" smtClean="0"/>
              <a:t> componenten</a:t>
            </a:r>
          </a:p>
          <a:p>
            <a:pPr lvl="2">
              <a:defRPr/>
            </a:pPr>
            <a:r>
              <a:rPr lang="nl-NL" altLang="nl-NL" sz="1600" dirty="0" smtClean="0"/>
              <a:t>Toegepaste type componenten en ontwerpwijzigingen</a:t>
            </a:r>
          </a:p>
          <a:p>
            <a:pPr lvl="1">
              <a:defRPr/>
            </a:pPr>
            <a:r>
              <a:rPr lang="nl-NL" altLang="nl-NL" sz="1600" dirty="0" smtClean="0"/>
              <a:t>Wijzigingen in de </a:t>
            </a:r>
            <a:r>
              <a:rPr lang="nl-NL" altLang="nl-NL" sz="1600" dirty="0" smtClean="0"/>
              <a:t>foutenbomen:</a:t>
            </a:r>
            <a:endParaRPr lang="nl-NL" altLang="nl-NL" sz="1600" dirty="0" smtClean="0"/>
          </a:p>
          <a:p>
            <a:pPr lvl="2">
              <a:defRPr/>
            </a:pPr>
            <a:r>
              <a:rPr lang="nl-NL" altLang="nl-NL" sz="1600" dirty="0" smtClean="0"/>
              <a:t>Aansluiten bij wijzigingen in FMEA</a:t>
            </a:r>
          </a:p>
          <a:p>
            <a:pPr lvl="2">
              <a:defRPr/>
            </a:pPr>
            <a:r>
              <a:rPr lang="nl-NL" altLang="nl-NL" sz="1600" dirty="0" smtClean="0"/>
              <a:t>Faaldata en reparatietijden van toegepaste componenten</a:t>
            </a:r>
          </a:p>
          <a:p>
            <a:pPr lvl="1">
              <a:defRPr/>
            </a:pPr>
            <a:r>
              <a:rPr lang="nl-NL" altLang="nl-NL" sz="1600" dirty="0" smtClean="0"/>
              <a:t>Input t.b.v. het </a:t>
            </a:r>
            <a:r>
              <a:rPr lang="nl-NL" altLang="nl-NL" sz="1600" dirty="0" smtClean="0"/>
              <a:t>Instandhoudingsplan, denk </a:t>
            </a:r>
            <a:r>
              <a:rPr lang="nl-NL" altLang="nl-NL" sz="1600" dirty="0" smtClean="0"/>
              <a:t>hierbij aan:</a:t>
            </a:r>
          </a:p>
          <a:p>
            <a:pPr lvl="2">
              <a:defRPr/>
            </a:pPr>
            <a:r>
              <a:rPr lang="nl-NL" altLang="nl-NL" sz="1600" dirty="0" smtClean="0"/>
              <a:t>Onderhoudsfrequenties</a:t>
            </a:r>
          </a:p>
          <a:p>
            <a:pPr lvl="2">
              <a:defRPr/>
            </a:pPr>
            <a:r>
              <a:rPr lang="nl-NL" altLang="nl-NL" sz="1600" dirty="0" smtClean="0"/>
              <a:t>Borging dat reparatietijden gehaald gaan worden</a:t>
            </a:r>
          </a:p>
          <a:p>
            <a:pPr lvl="1">
              <a:defRPr/>
            </a:pPr>
            <a:r>
              <a:rPr lang="nl-NL" altLang="nl-NL" sz="1600" dirty="0" smtClean="0"/>
              <a:t>Wijzigingen in het RAMS </a:t>
            </a:r>
            <a:r>
              <a:rPr lang="nl-NL" altLang="nl-NL" sz="1600" dirty="0" smtClean="0"/>
              <a:t>analyserapport.</a:t>
            </a:r>
            <a:endParaRPr lang="nl-NL" altLang="nl-NL" sz="1600" dirty="0" smtClean="0"/>
          </a:p>
          <a:p>
            <a:pPr>
              <a:defRPr/>
            </a:pPr>
            <a:endParaRPr lang="nl-NL" altLang="nl-NL" sz="1600" dirty="0"/>
          </a:p>
          <a:p>
            <a:pPr lvl="2">
              <a:defRPr/>
            </a:pPr>
            <a:endParaRPr lang="nl-NL" altLang="nl-NL" sz="1600" dirty="0" smtClean="0"/>
          </a:p>
          <a:p>
            <a:pPr lvl="1">
              <a:defRPr/>
            </a:pPr>
            <a:endParaRPr lang="nl-NL" altLang="nl-NL" sz="1600" dirty="0"/>
          </a:p>
          <a:p>
            <a:pPr lvl="2">
              <a:defRPr/>
            </a:pPr>
            <a:endParaRPr lang="nl-NL" altLang="nl-NL" sz="1600" dirty="0"/>
          </a:p>
          <a:p>
            <a:pPr>
              <a:defRPr/>
            </a:pPr>
            <a:endParaRPr lang="nl-NL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1614172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74" y="3501008"/>
            <a:ext cx="4416698" cy="2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el 1"/>
          <p:cNvSpPr>
            <a:spLocks noGrp="1"/>
          </p:cNvSpPr>
          <p:nvPr>
            <p:ph type="title"/>
          </p:nvPr>
        </p:nvSpPr>
        <p:spPr>
          <a:xfrm>
            <a:off x="380157" y="1316007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Aandachtspunten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380157" y="1972365"/>
            <a:ext cx="8402637" cy="4140200"/>
          </a:xfrm>
        </p:spPr>
        <p:txBody>
          <a:bodyPr/>
          <a:lstStyle/>
          <a:p>
            <a:pPr>
              <a:defRPr/>
            </a:pPr>
            <a:r>
              <a:rPr lang="nl-NL" altLang="nl-NL" sz="1600" dirty="0" smtClean="0"/>
              <a:t>Tijdige afstemming RAMS partners RWS en </a:t>
            </a:r>
            <a:r>
              <a:rPr lang="nl-NL" altLang="nl-NL" sz="1600" dirty="0" smtClean="0"/>
              <a:t>ON. </a:t>
            </a:r>
            <a:endParaRPr lang="nl-NL" altLang="nl-NL" sz="1600" dirty="0" smtClean="0"/>
          </a:p>
          <a:p>
            <a:pPr>
              <a:defRPr/>
            </a:pPr>
            <a:r>
              <a:rPr lang="nl-NL" altLang="nl-NL" sz="1600" dirty="0" smtClean="0"/>
              <a:t>Vooraf identificeren waar de gevoeligheden liggen in de analyse resultaten zodat hierop geanticipeerd kan </a:t>
            </a:r>
            <a:r>
              <a:rPr lang="nl-NL" altLang="nl-NL" sz="1600" dirty="0" smtClean="0"/>
              <a:t>worden.</a:t>
            </a:r>
            <a:endParaRPr lang="nl-NL" altLang="nl-NL" sz="1600" dirty="0" smtClean="0"/>
          </a:p>
          <a:p>
            <a:pPr>
              <a:defRPr/>
            </a:pPr>
            <a:r>
              <a:rPr lang="nl-NL" altLang="nl-NL" sz="1600" dirty="0" smtClean="0"/>
              <a:t>Vroegtijdig betrokken zijn bij gesprekken over ontwerpwijzigingen en </a:t>
            </a:r>
            <a:r>
              <a:rPr lang="nl-NL" altLang="nl-NL" sz="1600" dirty="0" smtClean="0"/>
              <a:t>keuzes.</a:t>
            </a:r>
            <a:endParaRPr lang="nl-NL" altLang="nl-NL" sz="1600" dirty="0" smtClean="0"/>
          </a:p>
          <a:p>
            <a:pPr>
              <a:defRPr/>
            </a:pPr>
            <a:r>
              <a:rPr lang="nl-NL" altLang="nl-NL" sz="1600" dirty="0" smtClean="0"/>
              <a:t>Samenwerken, Pragmatisch benaderen en Verantwoordelijkheid </a:t>
            </a:r>
            <a:r>
              <a:rPr lang="nl-NL" altLang="nl-NL" sz="1600" dirty="0" smtClean="0"/>
              <a:t>nemen.</a:t>
            </a:r>
            <a:endParaRPr lang="nl-NL" altLang="nl-NL" sz="1600" dirty="0" smtClean="0"/>
          </a:p>
          <a:p>
            <a:pPr lvl="1">
              <a:defRPr/>
            </a:pPr>
            <a:endParaRPr lang="nl-NL" altLang="nl-NL" sz="1600" dirty="0"/>
          </a:p>
          <a:p>
            <a:pPr lvl="2">
              <a:defRPr/>
            </a:pPr>
            <a:endParaRPr lang="nl-NL" altLang="nl-NL" sz="1600" dirty="0"/>
          </a:p>
          <a:p>
            <a:pPr>
              <a:defRPr/>
            </a:pPr>
            <a:endParaRPr lang="nl-NL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3159163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748464" cy="515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05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Urls xmlns="http://schemas.microsoft.com/sharepoint/v3/contenttype/forms/url">
  <Edit>_layouts/15/RWS.SharePoint.Connect/EditForm.aspx</Edit>
</FormUrl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RWS00998-1537585392-3497</_dlc_DocId>
    <_dlc_DocIdUrl xmlns="208e46c2-bbcd-4624-8858-21bd42ce7c86">
      <Url>http://connect.intranet.rijkswaterstaat.nl/project/VRDBA/Markt/_layouts/15/DocIdRedir.aspx?ID=RWS00998-1537585392-3497</Url>
      <Description>RWS00998-1537585392-3497</Description>
    </_dlc_DocIdUrl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Props1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customXml/itemProps3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2B50648-983E-4049-84A7-C711F26E16CC}">
  <ds:schemaRefs>
    <ds:schemaRef ds:uri="208e46c2-bbcd-4624-8858-21bd42ce7c8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981</TotalTime>
  <Words>466</Words>
  <Application>Microsoft Office PowerPoint</Application>
  <PresentationFormat>Diavoorstelling (4:3)</PresentationFormat>
  <Paragraphs>67</Paragraphs>
  <Slides>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Wingdings</vt:lpstr>
      <vt:lpstr>Rijkswaterstaat</vt:lpstr>
      <vt:lpstr>Aangepast ontwerp</vt:lpstr>
      <vt:lpstr>RAMS  VenR Draaibruggen Afsluitdijk Den Oever</vt:lpstr>
      <vt:lpstr>Doel van RAMS</vt:lpstr>
      <vt:lpstr>RAMS werk in VO fase</vt:lpstr>
      <vt:lpstr>RAMS werk in DO fase</vt:lpstr>
      <vt:lpstr>Voortzetting UO fase</vt:lpstr>
      <vt:lpstr>Aandachtspunten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90</cp:revision>
  <dcterms:modified xsi:type="dcterms:W3CDTF">2022-03-10T20:50:22Z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c50721ed-f900-4516-9316-996c63fb4b21</vt:lpwstr>
  </property>
</Properties>
</file>