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3"/>
  </p:notesMasterIdLst>
  <p:handoutMasterIdLst>
    <p:handoutMasterId r:id="rId14"/>
  </p:handoutMasterIdLst>
  <p:sldIdLst>
    <p:sldId id="259" r:id="rId9"/>
    <p:sldId id="282" r:id="rId10"/>
    <p:sldId id="283" r:id="rId11"/>
    <p:sldId id="284" r:id="rId12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5036400" y="2880000"/>
            <a:ext cx="3598863" cy="1485104"/>
          </a:xfrm>
        </p:spPr>
        <p:txBody>
          <a:bodyPr/>
          <a:lstStyle/>
          <a:p>
            <a:r>
              <a:rPr lang="nl-NL" dirty="0" err="1" smtClean="0"/>
              <a:t>Wtb</a:t>
            </a:r>
            <a:r>
              <a:rPr lang="nl-NL" dirty="0" smtClean="0"/>
              <a:t> en Staal</a:t>
            </a:r>
            <a:br>
              <a:rPr lang="nl-NL" dirty="0" smtClean="0"/>
            </a:br>
            <a:r>
              <a:rPr lang="nl-NL" sz="1400" dirty="0" smtClean="0">
                <a:solidFill>
                  <a:srgbClr val="007BC7"/>
                </a:solidFill>
              </a:rPr>
              <a:t/>
            </a:r>
            <a:br>
              <a:rPr lang="nl-NL" sz="1400" dirty="0" smtClean="0">
                <a:solidFill>
                  <a:srgbClr val="007BC7"/>
                </a:solidFill>
              </a:rPr>
            </a:br>
            <a:r>
              <a:rPr 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sz="1800" dirty="0" smtClean="0">
                <a:solidFill>
                  <a:srgbClr val="007BC7"/>
                </a:solidFill>
              </a:rPr>
              <a:t> Draaibruggen Afsluitdijk Den </a:t>
            </a:r>
            <a:r>
              <a:rPr lang="nl-NL" sz="1800" dirty="0">
                <a:solidFill>
                  <a:srgbClr val="007BC7"/>
                </a:solidFill>
              </a:rPr>
              <a:t>Oever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5010856" y="4797152"/>
            <a:ext cx="3598863" cy="1080120"/>
          </a:xfrm>
        </p:spPr>
        <p:txBody>
          <a:bodyPr/>
          <a:lstStyle/>
          <a:p>
            <a:r>
              <a:rPr lang="nl-NL" sz="1400" dirty="0" smtClean="0">
                <a:solidFill>
                  <a:schemeClr val="tx1"/>
                </a:solidFill>
              </a:rPr>
              <a:t>Joris van Driel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9 maart 2022</a:t>
            </a:r>
          </a:p>
        </p:txBody>
      </p:sp>
      <p:pic>
        <p:nvPicPr>
          <p:cNvPr id="1026" name="Afbeelding 9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7600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>
            <a:extLst>
              <a:ext uri="{FF2B5EF4-FFF2-40B4-BE49-F238E27FC236}">
                <a16:creationId xmlns:a16="http://schemas.microsoft.com/office/drawing/2014/main" id="{39FFF21D-10D8-47D9-8E8E-7DFB13C38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640" y="1646440"/>
            <a:ext cx="4404360" cy="2255967"/>
          </a:xfrm>
          <a:prstGeom prst="rect">
            <a:avLst/>
          </a:prstGeom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Stalen bovenbouw</a:t>
            </a:r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body" sz="quarter" idx="11"/>
          </p:nvPr>
        </p:nvSpPr>
        <p:spPr>
          <a:xfrm>
            <a:off x="444336" y="4135029"/>
            <a:ext cx="5148065" cy="2121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1200" dirty="0">
                <a:solidFill>
                  <a:schemeClr val="tx1"/>
                </a:solidFill>
              </a:rPr>
              <a:t>Hoofdafmetingen conform bestaand: </a:t>
            </a:r>
          </a:p>
          <a:p>
            <a:r>
              <a:rPr lang="nl-NL" sz="1200" dirty="0">
                <a:solidFill>
                  <a:schemeClr val="tx1"/>
                </a:solidFill>
              </a:rPr>
              <a:t>Lengte 44,4m</a:t>
            </a:r>
          </a:p>
          <a:p>
            <a:r>
              <a:rPr lang="nl-NL" sz="1200" dirty="0">
                <a:solidFill>
                  <a:schemeClr val="tx1"/>
                </a:solidFill>
              </a:rPr>
              <a:t>Breedte 11,0m</a:t>
            </a:r>
          </a:p>
          <a:p>
            <a:r>
              <a:rPr lang="nl-NL" sz="1200" dirty="0">
                <a:solidFill>
                  <a:schemeClr val="tx1"/>
                </a:solidFill>
              </a:rPr>
              <a:t>Hoofdliggers 2x verlopen in hoogte van 2,0m naar 1,4m</a:t>
            </a:r>
          </a:p>
          <a:p>
            <a:r>
              <a:rPr lang="nl-NL" sz="1200" dirty="0">
                <a:solidFill>
                  <a:schemeClr val="tx1"/>
                </a:solidFill>
              </a:rPr>
              <a:t>Levensduur &gt;100j</a:t>
            </a:r>
          </a:p>
          <a:p>
            <a:r>
              <a:rPr lang="nl-NL" sz="1200" dirty="0">
                <a:solidFill>
                  <a:schemeClr val="tx1"/>
                </a:solidFill>
              </a:rPr>
              <a:t>Dek constructie ROK v2.0 </a:t>
            </a:r>
          </a:p>
          <a:p>
            <a:r>
              <a:rPr lang="nl-NL" sz="1200" dirty="0">
                <a:solidFill>
                  <a:schemeClr val="tx1"/>
                </a:solidFill>
              </a:rPr>
              <a:t>Dekplaat 26mm met doorgestoken troggen rondom afgelast</a:t>
            </a:r>
          </a:p>
          <a:p>
            <a:r>
              <a:rPr lang="nl-NL" sz="1200" dirty="0">
                <a:solidFill>
                  <a:schemeClr val="tx1"/>
                </a:solidFill>
              </a:rPr>
              <a:t>Totaal gewicht ca 330t (+/-15%)</a:t>
            </a:r>
          </a:p>
          <a:p>
            <a:r>
              <a:rPr lang="nl-NL" sz="1200" dirty="0">
                <a:solidFill>
                  <a:schemeClr val="tx1"/>
                </a:solidFill>
              </a:rPr>
              <a:t>Rijdek 8mm epoxy slijtlaag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DB8A045F-61F6-418D-BD6A-EAB5FD745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5" b="91205" l="4697" r="98812">
                        <a14:foregroundMark x1="89247" y1="63844" x2="98812" y2="75896"/>
                        <a14:foregroundMark x1="98642" y1="76384" x2="96265" y2="78013"/>
                        <a14:foregroundMark x1="80928" y1="91368" x2="61460" y2="90554"/>
                        <a14:foregroundMark x1="59253" y1="21498" x2="54782" y2="14007"/>
                        <a14:foregroundMark x1="55291" y1="12541" x2="54556" y2="14169"/>
                        <a14:foregroundMark x1="9394" y1="30782" x2="4697" y2="337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2204864"/>
            <a:ext cx="6236131" cy="216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76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>
            <a:extLst>
              <a:ext uri="{FF2B5EF4-FFF2-40B4-BE49-F238E27FC236}">
                <a16:creationId xmlns:a16="http://schemas.microsoft.com/office/drawing/2014/main" id="{E4EDB313-CC91-4CC0-A81E-02E9990AC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26" y="3393411"/>
            <a:ext cx="3956917" cy="23699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618" y="1213336"/>
            <a:ext cx="8402400" cy="400110"/>
          </a:xfrm>
        </p:spPr>
        <p:txBody>
          <a:bodyPr/>
          <a:lstStyle/>
          <a:p>
            <a:r>
              <a:rPr lang="nl-NL" dirty="0" smtClean="0"/>
              <a:t>Mechanische uitrusting</a:t>
            </a:r>
            <a:endParaRPr lang="nl-NL" dirty="0"/>
          </a:p>
        </p:txBody>
      </p:sp>
      <p:sp>
        <p:nvSpPr>
          <p:cNvPr id="10" name="Tijdelijke aanduiding voor inhoud 2"/>
          <p:cNvSpPr txBox="1">
            <a:spLocks/>
          </p:cNvSpPr>
          <p:nvPr/>
        </p:nvSpPr>
        <p:spPr>
          <a:xfrm>
            <a:off x="4905178" y="4623783"/>
            <a:ext cx="4208475" cy="201706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defTabSz="685800" fontAlgn="auto">
              <a:spcAft>
                <a:spcPts val="0"/>
              </a:spcAft>
              <a:defRPr/>
            </a:pPr>
            <a:r>
              <a:rPr lang="nl-NL" sz="1200" dirty="0">
                <a:solidFill>
                  <a:sysClr val="windowText" lastClr="000000"/>
                </a:solidFill>
                <a:latin typeface="Verdana"/>
              </a:rPr>
              <a:t>Draaikrans met diameter van circa </a:t>
            </a:r>
            <a:r>
              <a:rPr lang="nl-NL" sz="1200" dirty="0" smtClean="0">
                <a:solidFill>
                  <a:sysClr val="windowText" lastClr="000000"/>
                </a:solidFill>
                <a:latin typeface="Verdana"/>
              </a:rPr>
              <a:t>4,5m</a:t>
            </a:r>
            <a:endParaRPr lang="nl-NL" sz="1200" dirty="0">
              <a:solidFill>
                <a:sysClr val="windowText" lastClr="000000"/>
              </a:solidFill>
              <a:latin typeface="Verdana"/>
            </a:endParaRPr>
          </a:p>
          <a:p>
            <a:pPr marL="257175" indent="-257175" defTabSz="685800" fontAlgn="auto">
              <a:spcAft>
                <a:spcPts val="0"/>
              </a:spcAft>
              <a:defRPr/>
            </a:pPr>
            <a:r>
              <a:rPr lang="nl-NL" sz="1200" dirty="0">
                <a:solidFill>
                  <a:sysClr val="windowText" lastClr="000000"/>
                </a:solidFill>
                <a:latin typeface="Verdana"/>
              </a:rPr>
              <a:t>Stoelen, assen en lagers </a:t>
            </a:r>
            <a:r>
              <a:rPr lang="nl-NL" sz="1200" dirty="0" err="1">
                <a:solidFill>
                  <a:sysClr val="windowText" lastClr="000000"/>
                </a:solidFill>
                <a:latin typeface="Verdana"/>
              </a:rPr>
              <a:t>tbv</a:t>
            </a:r>
            <a:r>
              <a:rPr lang="nl-NL" sz="1200" dirty="0">
                <a:solidFill>
                  <a:sysClr val="windowText" lastClr="000000"/>
                </a:solidFill>
                <a:latin typeface="Verdana"/>
              </a:rPr>
              <a:t> kantelen brug (2 stuks</a:t>
            </a:r>
            <a:r>
              <a:rPr lang="nl-NL" sz="1200" dirty="0" smtClean="0">
                <a:solidFill>
                  <a:sysClr val="windowText" lastClr="000000"/>
                </a:solidFill>
                <a:latin typeface="Verdana"/>
              </a:rPr>
              <a:t>)</a:t>
            </a:r>
            <a:endParaRPr lang="nl-NL" sz="1200" dirty="0">
              <a:solidFill>
                <a:sysClr val="windowText" lastClr="000000"/>
              </a:solidFill>
              <a:latin typeface="Verdana"/>
            </a:endParaRPr>
          </a:p>
          <a:p>
            <a:pPr marL="257175" indent="-257175" defTabSz="685800" fontAlgn="auto">
              <a:spcAft>
                <a:spcPts val="0"/>
              </a:spcAft>
              <a:defRPr/>
            </a:pPr>
            <a:r>
              <a:rPr lang="nl-NL" sz="1200" dirty="0">
                <a:solidFill>
                  <a:sysClr val="windowText" lastClr="000000"/>
                </a:solidFill>
                <a:latin typeface="Verdana"/>
              </a:rPr>
              <a:t>Elektromechanisch </a:t>
            </a:r>
            <a:r>
              <a:rPr lang="nl-NL" sz="1200" dirty="0" smtClean="0">
                <a:solidFill>
                  <a:sysClr val="windowText" lastClr="000000"/>
                </a:solidFill>
                <a:latin typeface="Verdana"/>
              </a:rPr>
              <a:t>aangedreven draaimechanisme</a:t>
            </a:r>
            <a:endParaRPr lang="nl-NL" sz="1200" dirty="0">
              <a:solidFill>
                <a:sysClr val="windowText" lastClr="000000"/>
              </a:solidFill>
              <a:latin typeface="Verdana"/>
            </a:endParaRPr>
          </a:p>
          <a:p>
            <a:pPr marL="257175" indent="-257175" defTabSz="685800" fontAlgn="auto">
              <a:spcAft>
                <a:spcPts val="0"/>
              </a:spcAft>
              <a:defRPr/>
            </a:pPr>
            <a:r>
              <a:rPr lang="nl-NL" sz="1200" dirty="0">
                <a:solidFill>
                  <a:sysClr val="windowText" lastClr="000000"/>
                </a:solidFill>
                <a:latin typeface="Verdana"/>
              </a:rPr>
              <a:t>Rubberen </a:t>
            </a:r>
            <a:r>
              <a:rPr lang="nl-NL" sz="1200" dirty="0" smtClean="0">
                <a:solidFill>
                  <a:sysClr val="windowText" lastClr="000000"/>
                </a:solidFill>
                <a:latin typeface="Verdana"/>
              </a:rPr>
              <a:t>opleggingen</a:t>
            </a:r>
            <a:endParaRPr lang="nl-NL" sz="1200" dirty="0">
              <a:solidFill>
                <a:sysClr val="windowText" lastClr="000000"/>
              </a:solidFill>
              <a:latin typeface="Verdana"/>
            </a:endParaRPr>
          </a:p>
          <a:p>
            <a:pPr marL="257175" indent="-257175" defTabSz="685800" fontAlgn="auto">
              <a:spcAft>
                <a:spcPts val="0"/>
              </a:spcAft>
              <a:defRPr/>
            </a:pPr>
            <a:r>
              <a:rPr lang="nl-NL" sz="1200" dirty="0">
                <a:solidFill>
                  <a:sysClr val="windowText" lastClr="000000"/>
                </a:solidFill>
                <a:latin typeface="Verdana"/>
              </a:rPr>
              <a:t>Beschermingsmaatregelen tegen zout </a:t>
            </a:r>
            <a:r>
              <a:rPr lang="nl-NL" sz="1200" dirty="0" smtClean="0">
                <a:solidFill>
                  <a:sysClr val="windowText" lastClr="000000"/>
                </a:solidFill>
                <a:latin typeface="Verdana"/>
              </a:rPr>
              <a:t>water</a:t>
            </a:r>
            <a:endParaRPr lang="nl-NL" sz="1200" dirty="0">
              <a:solidFill>
                <a:sysClr val="windowText" lastClr="000000"/>
              </a:solidFill>
              <a:latin typeface="Verdana"/>
            </a:endParaRPr>
          </a:p>
          <a:p>
            <a:pPr marL="257175" indent="-257175" defTabSz="685800" fontAlgn="auto">
              <a:spcAft>
                <a:spcPts val="0"/>
              </a:spcAft>
              <a:defRPr/>
            </a:pPr>
            <a:r>
              <a:rPr lang="nl-NL" sz="1200" dirty="0">
                <a:solidFill>
                  <a:sysClr val="windowText" lastClr="000000"/>
                </a:solidFill>
                <a:latin typeface="Verdana"/>
              </a:rPr>
              <a:t>Alternatief elektrische en mechanische uitrusting geschikt maken tegen onderdompeling</a:t>
            </a:r>
          </a:p>
          <a:p>
            <a:pPr marL="257175" indent="-257175" defTabSz="685800" fontAlgn="auto">
              <a:spcAft>
                <a:spcPts val="0"/>
              </a:spcAft>
              <a:defRPr/>
            </a:pPr>
            <a:endParaRPr lang="nl-NL" sz="900" dirty="0">
              <a:solidFill>
                <a:sysClr val="windowText" lastClr="000000"/>
              </a:solidFill>
              <a:latin typeface="Verdana"/>
            </a:endParaRP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B13A1FF-8711-4F10-8A7D-4808BA22B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5192330"/>
            <a:ext cx="1427991" cy="1142093"/>
          </a:xfrm>
          <a:prstGeom prst="rect">
            <a:avLst/>
          </a:prstGeom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ABD238C4-4FF8-423A-8A75-93E1CDC63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82" b="94193" l="4727" r="89991">
                        <a14:foregroundMark x1="10195" y1="37252" x2="4727" y2="36686"/>
                        <a14:foregroundMark x1="48842" y1="92210" x2="30955" y2="86402"/>
                        <a14:foregroundMark x1="59314" y1="94193" x2="67470" y2="93343"/>
                        <a14:foregroundMark x1="33179" y1="9348" x2="32623" y2="8782"/>
                        <a14:foregroundMark x1="17516" y1="65439" x2="17146" y2="67989"/>
                        <a14:foregroundMark x1="17702" y1="61048" x2="17516" y2="662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8922" y="2032243"/>
            <a:ext cx="2782096" cy="1820352"/>
          </a:xfrm>
          <a:prstGeom prst="rect">
            <a:avLst/>
          </a:prstGeom>
          <a:ln>
            <a:noFill/>
          </a:ln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135D1AD3-FA8C-4EA3-A7FC-18DC23C43D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389" y="1729253"/>
            <a:ext cx="1928518" cy="16426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8" descr="Diagram, engineering drawing&#10;&#10;Description automatically generated">
            <a:extLst>
              <a:ext uri="{FF2B5EF4-FFF2-40B4-BE49-F238E27FC236}">
                <a16:creationId xmlns:a16="http://schemas.microsoft.com/office/drawing/2014/main" id="{3B37515A-B240-4749-BCE8-45AC25637F9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1822" b="8279"/>
          <a:stretch/>
        </p:blipFill>
        <p:spPr>
          <a:xfrm>
            <a:off x="3121311" y="1729253"/>
            <a:ext cx="2737611" cy="263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6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Opzetwerken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/>
          <a:srcRect l="8332" t="58953" r="14928" b="3865"/>
          <a:stretch/>
        </p:blipFill>
        <p:spPr>
          <a:xfrm>
            <a:off x="3203848" y="4557371"/>
            <a:ext cx="2808313" cy="1473469"/>
          </a:xfrm>
          <a:prstGeom prst="rect">
            <a:avLst/>
          </a:prstGeom>
        </p:spPr>
      </p:pic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6033081" y="4555876"/>
            <a:ext cx="3150096" cy="188641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defTabSz="685800" fontAlgn="auto">
              <a:spcAft>
                <a:spcPts val="0"/>
              </a:spcAft>
              <a:defRPr/>
            </a:pPr>
            <a:r>
              <a:rPr lang="nl-NL" sz="1200" dirty="0">
                <a:solidFill>
                  <a:sysClr val="windowText" lastClr="000000"/>
                </a:solidFill>
                <a:latin typeface="Verdana"/>
              </a:rPr>
              <a:t>Op oostelijke pijler 2 opzetwerken (1 per hoofdligger), onderling gekoppeld, aangedreven door een elektrische lineaire cilinder boven </a:t>
            </a:r>
            <a:r>
              <a:rPr lang="nl-NL" sz="1200" dirty="0" smtClean="0">
                <a:solidFill>
                  <a:sysClr val="windowText" lastClr="000000"/>
                </a:solidFill>
                <a:latin typeface="Verdana"/>
              </a:rPr>
              <a:t>middenpijler.</a:t>
            </a:r>
            <a:endParaRPr lang="nl-NL" sz="1200" dirty="0">
              <a:solidFill>
                <a:sysClr val="windowText" lastClr="000000"/>
              </a:solidFill>
              <a:latin typeface="Verdana"/>
            </a:endParaRPr>
          </a:p>
          <a:p>
            <a:pPr marL="257175" indent="-257175" defTabSz="685800" fontAlgn="auto">
              <a:spcAft>
                <a:spcPts val="0"/>
              </a:spcAft>
              <a:defRPr/>
            </a:pPr>
            <a:r>
              <a:rPr lang="nl-NL" sz="1200" dirty="0">
                <a:solidFill>
                  <a:sysClr val="windowText" lastClr="000000"/>
                </a:solidFill>
                <a:latin typeface="Verdana"/>
              </a:rPr>
              <a:t>Op de westelijke pijler 2 statische opleggingen </a:t>
            </a:r>
            <a:r>
              <a:rPr lang="nl-NL" sz="1200" dirty="0" smtClean="0">
                <a:solidFill>
                  <a:sysClr val="windowText" lastClr="000000"/>
                </a:solidFill>
                <a:latin typeface="Verdana"/>
              </a:rPr>
              <a:t>voorzien.</a:t>
            </a:r>
            <a:endParaRPr lang="nl-NL" sz="1200" dirty="0">
              <a:solidFill>
                <a:sysClr val="windowText" lastClr="000000"/>
              </a:solidFill>
              <a:latin typeface="Verdana"/>
            </a:endParaRPr>
          </a:p>
        </p:txBody>
      </p:sp>
      <p:cxnSp>
        <p:nvCxnSpPr>
          <p:cNvPr id="9" name="Rechte verbindingslijn met pijl 8"/>
          <p:cNvCxnSpPr/>
          <p:nvPr/>
        </p:nvCxnSpPr>
        <p:spPr bwMode="auto">
          <a:xfrm flipV="1">
            <a:off x="3722915" y="2129332"/>
            <a:ext cx="202474" cy="850633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Rechte verbindingslijn met pijl 10"/>
          <p:cNvCxnSpPr/>
          <p:nvPr/>
        </p:nvCxnSpPr>
        <p:spPr bwMode="auto">
          <a:xfrm flipV="1">
            <a:off x="3763768" y="2529296"/>
            <a:ext cx="414830" cy="489857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Rechte verbindingslijn met pijl 21"/>
          <p:cNvCxnSpPr/>
          <p:nvPr/>
        </p:nvCxnSpPr>
        <p:spPr>
          <a:xfrm flipV="1">
            <a:off x="3763768" y="2409750"/>
            <a:ext cx="1062958" cy="609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10">
            <a:extLst>
              <a:ext uri="{FF2B5EF4-FFF2-40B4-BE49-F238E27FC236}">
                <a16:creationId xmlns:a16="http://schemas.microsoft.com/office/drawing/2014/main" id="{6A30960F-5A01-4DF9-B2F3-3D9C7D19F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65" y="2494359"/>
            <a:ext cx="6171524" cy="18550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1DC36975-F6D3-4A19-B925-B9FE59955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074" y="1284458"/>
            <a:ext cx="3744482" cy="10644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7" name="Picture 11">
            <a:extLst>
              <a:ext uri="{FF2B5EF4-FFF2-40B4-BE49-F238E27FC236}">
                <a16:creationId xmlns:a16="http://schemas.microsoft.com/office/drawing/2014/main" id="{D7362AFA-A819-47AE-B314-E4E7A760C4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965" y="4555876"/>
            <a:ext cx="2603454" cy="147496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4057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RWS00998-1537585392-3464</_dlc_DocId>
    <_dlc_DocIdUrl xmlns="208e46c2-bbcd-4624-8858-21bd42ce7c86">
      <Url>http://connect.intranet.rijkswaterstaat.nl/project/VRDBA/Markt/_layouts/15/DocIdRedir.aspx?ID=RWS00998-1537585392-3464</Url>
      <Description>RWS00998-1537585392-3464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6.xml><?xml version="1.0" encoding="utf-8"?>
<?mso-contentType ?>
<FormUrls xmlns="http://schemas.microsoft.com/sharepoint/v3/contenttype/forms/url">
  <Edit>_layouts/15/RWS.SharePoint.Connect/EditForm.aspx</Edit>
</FormUrls>
</file>

<file path=customXml/itemProps1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B50648-983E-4049-84A7-C711F26E16C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08e46c2-bbcd-4624-8858-21bd42ce7c86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customXml/itemProps6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</TotalTime>
  <Words>130</Words>
  <Application>Microsoft Office PowerPoint</Application>
  <PresentationFormat>Diavoorstelling (4:3)</PresentationFormat>
  <Paragraphs>23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Rijkswaterstaat</vt:lpstr>
      <vt:lpstr>Aangepast ontwerp</vt:lpstr>
      <vt:lpstr>Wtb en Staal  VenR Draaibruggen Afsluitdijk Den Oever</vt:lpstr>
      <vt:lpstr>Stalen bovenbouw</vt:lpstr>
      <vt:lpstr>Mechanische uitrusting</vt:lpstr>
      <vt:lpstr>Opzetwerken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84</cp:revision>
  <dcterms:modified xsi:type="dcterms:W3CDTF">2022-03-10T20:48:08Z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49ffa276-b8ca-4ddf-8e03-0c1f55d8f6d4</vt:lpwstr>
  </property>
</Properties>
</file>