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6"/>
  </p:notesMasterIdLst>
  <p:handoutMasterIdLst>
    <p:handoutMasterId r:id="rId17"/>
  </p:handoutMasterIdLst>
  <p:sldIdLst>
    <p:sldId id="259" r:id="rId9"/>
    <p:sldId id="278" r:id="rId10"/>
    <p:sldId id="279" r:id="rId11"/>
    <p:sldId id="280" r:id="rId12"/>
    <p:sldId id="281" r:id="rId13"/>
    <p:sldId id="282" r:id="rId14"/>
    <p:sldId id="283" r:id="rId15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4756487" y="2950886"/>
            <a:ext cx="4107600" cy="1485104"/>
          </a:xfrm>
        </p:spPr>
        <p:txBody>
          <a:bodyPr/>
          <a:lstStyle/>
          <a:p>
            <a:r>
              <a:rPr lang="nl-NL" dirty="0" smtClean="0"/>
              <a:t>Omgevingsmanagement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</a:t>
            </a:r>
            <a:br>
              <a:rPr lang="nl-NL" sz="1800" dirty="0" smtClean="0">
                <a:solidFill>
                  <a:srgbClr val="007BC7"/>
                </a:solidFill>
              </a:rPr>
            </a:br>
            <a:r>
              <a:rPr lang="nl-NL" sz="1800" dirty="0" smtClean="0">
                <a:solidFill>
                  <a:srgbClr val="007BC7"/>
                </a:solidFill>
              </a:rPr>
              <a:t>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4756487" y="4832835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Bart de Jong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1026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64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Omgevingsproces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1600" dirty="0" smtClean="0"/>
              <a:t>Strategisch omgevingsmanagement </a:t>
            </a:r>
          </a:p>
          <a:p>
            <a:r>
              <a:rPr lang="nl-NL" sz="1600" dirty="0" smtClean="0"/>
              <a:t>Betrokkenheid interne en externe stakeholders</a:t>
            </a:r>
          </a:p>
          <a:p>
            <a:r>
              <a:rPr lang="nl-NL" sz="1600" dirty="0" smtClean="0"/>
              <a:t>Klantwensen en –eisen (ontwerp en uitvoeringsfase)</a:t>
            </a:r>
          </a:p>
          <a:p>
            <a:pPr lvl="1"/>
            <a:r>
              <a:rPr lang="nl-NL" sz="1600" dirty="0" smtClean="0"/>
              <a:t>Omgevingsplan</a:t>
            </a:r>
          </a:p>
          <a:p>
            <a:pPr lvl="1"/>
            <a:r>
              <a:rPr lang="nl-NL" sz="1600" dirty="0" smtClean="0"/>
              <a:t>Participatieplan</a:t>
            </a:r>
          </a:p>
          <a:p>
            <a:r>
              <a:rPr lang="nl-NL" sz="1600" dirty="0" smtClean="0"/>
              <a:t>Veel aandacht voor bouw- en publiekscommunicatie!</a:t>
            </a:r>
          </a:p>
          <a:p>
            <a:pPr lvl="1"/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962620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1622" r="26711"/>
          <a:stretch/>
        </p:blipFill>
        <p:spPr>
          <a:xfrm>
            <a:off x="452461" y="1748142"/>
            <a:ext cx="8272463" cy="3793457"/>
          </a:xfrm>
          <a:prstGeom prst="rect">
            <a:avLst/>
          </a:prstGeom>
        </p:spPr>
      </p:pic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2461" y="1124744"/>
            <a:ext cx="8402400" cy="400110"/>
          </a:xfrm>
        </p:spPr>
        <p:txBody>
          <a:bodyPr/>
          <a:lstStyle/>
          <a:p>
            <a:r>
              <a:rPr lang="nl-NL" dirty="0" smtClean="0"/>
              <a:t>Projecten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7944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1484784"/>
            <a:ext cx="8402400" cy="400110"/>
          </a:xfrm>
        </p:spPr>
        <p:txBody>
          <a:bodyPr/>
          <a:lstStyle/>
          <a:p>
            <a:r>
              <a:rPr lang="nl-NL" dirty="0" smtClean="0"/>
              <a:t>Belangrijke raakvlakkenprojecten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54249" y="2132856"/>
            <a:ext cx="8402400" cy="4140000"/>
          </a:xfrm>
        </p:spPr>
        <p:txBody>
          <a:bodyPr/>
          <a:lstStyle/>
          <a:p>
            <a:r>
              <a:rPr lang="nl-NL" sz="1600" dirty="0" smtClean="0"/>
              <a:t>Project Versterking Afsluitdijk DBFM</a:t>
            </a:r>
          </a:p>
          <a:p>
            <a:pPr lvl="1"/>
            <a:r>
              <a:rPr lang="nl-NL" sz="1600" dirty="0" smtClean="0"/>
              <a:t>Dijkwerkzaamheden</a:t>
            </a:r>
          </a:p>
          <a:p>
            <a:pPr lvl="1"/>
            <a:r>
              <a:rPr lang="nl-NL" sz="1600" dirty="0" smtClean="0"/>
              <a:t>Wegwerkzaamheden</a:t>
            </a:r>
          </a:p>
          <a:p>
            <a:pPr lvl="1"/>
            <a:r>
              <a:rPr lang="nl-NL" sz="1600" dirty="0" smtClean="0"/>
              <a:t>Bouw van pompgemalen </a:t>
            </a:r>
            <a:r>
              <a:rPr lang="nl-NL" sz="1600" dirty="0"/>
              <a:t>en nieuwe </a:t>
            </a:r>
            <a:r>
              <a:rPr lang="nl-NL" sz="1600" dirty="0" smtClean="0"/>
              <a:t>spuikokers</a:t>
            </a:r>
          </a:p>
          <a:p>
            <a:pPr lvl="1"/>
            <a:r>
              <a:rPr lang="nl-NL" sz="1600" dirty="0" smtClean="0"/>
              <a:t>Keersluizen Den Oever, Kornwerderzand</a:t>
            </a:r>
          </a:p>
          <a:p>
            <a:r>
              <a:rPr lang="nl-NL" sz="1600" dirty="0" smtClean="0"/>
              <a:t>Verruiming Sluiscomplex Kornwerderzand (Provincie Fryslân)</a:t>
            </a:r>
          </a:p>
          <a:p>
            <a:r>
              <a:rPr lang="nl-NL" sz="1600" dirty="0" smtClean="0"/>
              <a:t>Vismigratierivier Kornwerderzand</a:t>
            </a:r>
          </a:p>
          <a:p>
            <a:r>
              <a:rPr lang="nl-NL" sz="1600" dirty="0" smtClean="0"/>
              <a:t>Beheer en Onderhoud Kunstwerken IJG				</a:t>
            </a:r>
          </a:p>
          <a:p>
            <a:endParaRPr lang="nl-NL" sz="1600" dirty="0" smtClean="0"/>
          </a:p>
          <a:p>
            <a:endParaRPr lang="nl-NL" sz="1600" dirty="0" smtClean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0434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1767" y="1470072"/>
            <a:ext cx="8402400" cy="400110"/>
          </a:xfrm>
        </p:spPr>
        <p:txBody>
          <a:bodyPr/>
          <a:lstStyle/>
          <a:p>
            <a:r>
              <a:rPr lang="nl-NL" dirty="0" smtClean="0"/>
              <a:t>Planning projecten: in uitvoering</a:t>
            </a:r>
            <a:endParaRPr lang="nl-NL" dirty="0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493528"/>
              </p:ext>
            </p:extLst>
          </p:nvPr>
        </p:nvGraphicFramePr>
        <p:xfrm>
          <a:off x="351925" y="2141840"/>
          <a:ext cx="8402242" cy="1478373"/>
        </p:xfrm>
        <a:graphic>
          <a:graphicData uri="http://schemas.openxmlformats.org/drawingml/2006/table">
            <a:tbl>
              <a:tblPr/>
              <a:tblGrid>
                <a:gridCol w="2104667">
                  <a:extLst>
                    <a:ext uri="{9D8B030D-6E8A-4147-A177-3AD203B41FA5}">
                      <a16:colId xmlns:a16="http://schemas.microsoft.com/office/drawing/2014/main" val="692864129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805043144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3267866740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399483974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441206322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1962864945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1074829951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811850258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2433410476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741478388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3004113751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428026934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573000391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1937766683"/>
                    </a:ext>
                  </a:extLst>
                </a:gridCol>
                <a:gridCol w="366029">
                  <a:extLst>
                    <a:ext uri="{9D8B030D-6E8A-4147-A177-3AD203B41FA5}">
                      <a16:colId xmlns:a16="http://schemas.microsoft.com/office/drawing/2014/main" val="384639134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4055549358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060940297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3478366586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794953532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437565609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4042586346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628039513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2144053492"/>
                    </a:ext>
                  </a:extLst>
                </a:gridCol>
                <a:gridCol w="375414">
                  <a:extLst>
                    <a:ext uri="{9D8B030D-6E8A-4147-A177-3AD203B41FA5}">
                      <a16:colId xmlns:a16="http://schemas.microsoft.com/office/drawing/2014/main" val="2523277008"/>
                    </a:ext>
                  </a:extLst>
                </a:gridCol>
                <a:gridCol w="206478">
                  <a:extLst>
                    <a:ext uri="{9D8B030D-6E8A-4147-A177-3AD203B41FA5}">
                      <a16:colId xmlns:a16="http://schemas.microsoft.com/office/drawing/2014/main" val="3172250579"/>
                    </a:ext>
                  </a:extLst>
                </a:gridCol>
              </a:tblGrid>
              <a:tr h="109911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2019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2020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2021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2022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2025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2026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44365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Vervangen Draaibruggen Den Oever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947431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Vervangen bruggen Kornwerderzand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9424264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Versterken Dijklichaam Afsluitdijk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713482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Bouw gemalen Den Oever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551294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Bouw nieuwe Spuisluizen Den Oever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596687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Bouw keersluis Den Oever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81061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Bouw keersluis Kornwerderzand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485762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Verbeteren rijksweg A7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377765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Aanleg Vismigratierivier Kornwerderzand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098790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Renovatie bestaande spuisluizen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128320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Renovatie Vlietermonument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069454"/>
                  </a:ext>
                </a:extLst>
              </a:tr>
              <a:tr h="109911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Verruiming Sluizencomplex Kornwerderzand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041" marR="7041" marT="70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33518"/>
                  </a:ext>
                </a:extLst>
              </a:tr>
            </a:tbl>
          </a:graphicData>
        </a:graphic>
      </p:graphicFrame>
      <p:sp>
        <p:nvSpPr>
          <p:cNvPr id="4" name="Tekstvak 3"/>
          <p:cNvSpPr txBox="1"/>
          <p:nvPr/>
        </p:nvSpPr>
        <p:spPr>
          <a:xfrm>
            <a:off x="351925" y="4114800"/>
            <a:ext cx="8518475" cy="1488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Vervangen draaibruggen Den Oever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600" dirty="0"/>
              <a:t>1 oktober 2024 – 31 december 2024: Stevin noord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600" dirty="0"/>
              <a:t>1 januari 2025 – 1 april 2025: Stevin zuid</a:t>
            </a:r>
          </a:p>
          <a:p>
            <a:endParaRPr lang="nl-NL" sz="1650" dirty="0"/>
          </a:p>
        </p:txBody>
      </p:sp>
      <p:cxnSp>
        <p:nvCxnSpPr>
          <p:cNvPr id="7" name="Rechte verbindingslijn 6"/>
          <p:cNvCxnSpPr/>
          <p:nvPr/>
        </p:nvCxnSpPr>
        <p:spPr bwMode="auto">
          <a:xfrm flipH="1">
            <a:off x="4949918" y="2041729"/>
            <a:ext cx="8792" cy="1608992"/>
          </a:xfrm>
          <a:prstGeom prst="line">
            <a:avLst/>
          </a:prstGeom>
          <a:ln>
            <a:solidFill>
              <a:srgbClr val="FF0000"/>
            </a:solidFill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5095143" y="3965862"/>
            <a:ext cx="2681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" dirty="0"/>
              <a:t>nu</a:t>
            </a:r>
          </a:p>
          <a:p>
            <a:endParaRPr lang="nl-NL" sz="600" dirty="0"/>
          </a:p>
        </p:txBody>
      </p:sp>
    </p:spTree>
    <p:extLst>
      <p:ext uri="{BB962C8B-B14F-4D97-AF65-F5344CB8AC3E}">
        <p14:creationId xmlns:p14="http://schemas.microsoft.com/office/powerpoint/2010/main" val="30416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412776"/>
            <a:ext cx="8402400" cy="400110"/>
          </a:xfrm>
        </p:spPr>
        <p:txBody>
          <a:bodyPr/>
          <a:lstStyle/>
          <a:p>
            <a:r>
              <a:rPr lang="nl-NL" dirty="0" smtClean="0"/>
              <a:t>Verkeersmanagement: uitdaging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2060848"/>
            <a:ext cx="8402400" cy="4140000"/>
          </a:xfrm>
        </p:spPr>
        <p:txBody>
          <a:bodyPr/>
          <a:lstStyle/>
          <a:p>
            <a:r>
              <a:rPr lang="nl-NL" sz="1600" dirty="0" smtClean="0"/>
              <a:t>Verkrijgen </a:t>
            </a:r>
            <a:r>
              <a:rPr lang="nl-NL" sz="1600" dirty="0" err="1" smtClean="0"/>
              <a:t>SLOT’s</a:t>
            </a:r>
            <a:endParaRPr lang="nl-NL" sz="1600" dirty="0"/>
          </a:p>
          <a:p>
            <a:r>
              <a:rPr lang="nl-NL" sz="1600" dirty="0" smtClean="0"/>
              <a:t>Gezamenlijk werkzaamheden uitvoeren (</a:t>
            </a:r>
            <a:r>
              <a:rPr lang="nl-NL" sz="1600" dirty="0" err="1" smtClean="0"/>
              <a:t>Levvel</a:t>
            </a:r>
            <a:r>
              <a:rPr lang="nl-NL" sz="1600" dirty="0" smtClean="0"/>
              <a:t> en project DDO) in Den Oever vergt intensieve raakvlakmanagement</a:t>
            </a:r>
          </a:p>
          <a:p>
            <a:pPr lvl="1"/>
            <a:r>
              <a:rPr lang="nl-NL" sz="1600" dirty="0" smtClean="0"/>
              <a:t>Renovatie spuisluizen</a:t>
            </a:r>
          </a:p>
          <a:p>
            <a:r>
              <a:rPr lang="nl-NL" sz="1600" dirty="0" smtClean="0"/>
              <a:t>Gelijktijdig werkzaamheden uitvoeren (KWZ en DO) met nautisch stremmen van gehele Afsluitdijk is no-go</a:t>
            </a:r>
          </a:p>
          <a:p>
            <a:r>
              <a:rPr lang="nl-NL" sz="1600" dirty="0" smtClean="0"/>
              <a:t>Geen langdurige afsluitingen A7</a:t>
            </a:r>
          </a:p>
          <a:p>
            <a:r>
              <a:rPr lang="nl-NL" sz="1600" dirty="0" smtClean="0"/>
              <a:t>Vaarseizoen versus stormseizoen</a:t>
            </a:r>
          </a:p>
          <a:p>
            <a:r>
              <a:rPr lang="nl-NL" sz="1600" dirty="0" smtClean="0"/>
              <a:t>Met zoveel variabelen: Veiligheid</a:t>
            </a:r>
          </a:p>
          <a:p>
            <a:r>
              <a:rPr lang="nl-NL" sz="1600" dirty="0" smtClean="0"/>
              <a:t>Bereikbaarheid/beschikbaarheid voor hulpdiensten</a:t>
            </a:r>
          </a:p>
          <a:p>
            <a:endParaRPr lang="nl-NL" sz="1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l-NL" sz="1600" dirty="0" smtClean="0"/>
              <a:t>Inzicht </a:t>
            </a:r>
            <a:r>
              <a:rPr lang="nl-NL" sz="1600" dirty="0"/>
              <a:t>in </a:t>
            </a:r>
            <a:r>
              <a:rPr lang="nl-NL" sz="1600" dirty="0" smtClean="0"/>
              <a:t>bouwfasering! </a:t>
            </a:r>
            <a:r>
              <a:rPr lang="nl-NL" sz="1600" dirty="0"/>
              <a:t>Uitvoeringsduur, Bouwverkeer, (langdurige) verkeerssystemen, exceptioneel transport…</a:t>
            </a:r>
          </a:p>
          <a:p>
            <a:endParaRPr lang="nl-NL" sz="1600" dirty="0" smtClean="0"/>
          </a:p>
          <a:p>
            <a:endParaRPr 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3803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9568" y="1340768"/>
            <a:ext cx="8402400" cy="400110"/>
          </a:xfrm>
        </p:spPr>
        <p:txBody>
          <a:bodyPr/>
          <a:lstStyle/>
          <a:p>
            <a:r>
              <a:rPr lang="nl-NL" dirty="0" smtClean="0"/>
              <a:t>Conditionering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988840"/>
            <a:ext cx="8402400" cy="4176464"/>
          </a:xfrm>
        </p:spPr>
        <p:txBody>
          <a:bodyPr/>
          <a:lstStyle/>
          <a:p>
            <a:r>
              <a:rPr lang="nl-NL" sz="1600" dirty="0" smtClean="0"/>
              <a:t>Bepalen risicoprofiel: vooraf inventarisatie van</a:t>
            </a:r>
          </a:p>
          <a:p>
            <a:pPr lvl="1"/>
            <a:r>
              <a:rPr lang="nl-NL" sz="1600" dirty="0" smtClean="0"/>
              <a:t>Vergunningen en ontheffingen</a:t>
            </a:r>
          </a:p>
          <a:p>
            <a:pPr lvl="1"/>
            <a:r>
              <a:rPr lang="nl-NL" sz="1600" dirty="0" smtClean="0"/>
              <a:t>(Stikstof)</a:t>
            </a:r>
          </a:p>
          <a:p>
            <a:pPr lvl="1"/>
            <a:r>
              <a:rPr lang="nl-NL" sz="1600" dirty="0" smtClean="0"/>
              <a:t>Kabels en leidingen</a:t>
            </a:r>
          </a:p>
          <a:p>
            <a:pPr lvl="1"/>
            <a:r>
              <a:rPr lang="nl-NL" sz="1600" dirty="0" smtClean="0"/>
              <a:t>Flora en Fauna</a:t>
            </a:r>
          </a:p>
          <a:p>
            <a:pPr lvl="1"/>
            <a:r>
              <a:rPr lang="nl-NL" sz="1600" dirty="0" smtClean="0"/>
              <a:t>Fasering </a:t>
            </a:r>
            <a:r>
              <a:rPr lang="nl-NL" sz="1600" dirty="0"/>
              <a:t>en Hinder</a:t>
            </a:r>
          </a:p>
          <a:p>
            <a:pPr lvl="1"/>
            <a:r>
              <a:rPr lang="nl-NL" sz="1600" dirty="0" smtClean="0"/>
              <a:t>Externe KES (ontwerpfase)</a:t>
            </a:r>
          </a:p>
          <a:p>
            <a:r>
              <a:rPr lang="nl-NL" sz="1600" dirty="0" smtClean="0"/>
              <a:t>Ontwerp en uitvoeringsfase: Aandacht voor:</a:t>
            </a:r>
          </a:p>
          <a:p>
            <a:pPr lvl="1"/>
            <a:r>
              <a:rPr lang="nl-NL" sz="1600" dirty="0" smtClean="0"/>
              <a:t>Bouwhistorie &amp; archeologie</a:t>
            </a:r>
          </a:p>
          <a:p>
            <a:pPr lvl="1"/>
            <a:r>
              <a:rPr lang="nl-NL" sz="1600" dirty="0" smtClean="0"/>
              <a:t>Omgevingswet (ontheffing gedragscode)</a:t>
            </a:r>
          </a:p>
          <a:p>
            <a:pPr lvl="1"/>
            <a:r>
              <a:rPr lang="nl-NL" sz="1600" dirty="0" smtClean="0"/>
              <a:t>Stikstof (valt V&amp;R wel/niet binnen B&amp;O)</a:t>
            </a:r>
          </a:p>
          <a:p>
            <a:pPr lvl="1"/>
            <a:r>
              <a:rPr lang="nl-NL" sz="1600" dirty="0" smtClean="0"/>
              <a:t>Bouwhinder</a:t>
            </a:r>
          </a:p>
          <a:p>
            <a:pPr lvl="1"/>
            <a:r>
              <a:rPr lang="nl-NL" sz="1600" dirty="0" smtClean="0"/>
              <a:t>Verkeersmanagement</a:t>
            </a:r>
          </a:p>
          <a:p>
            <a:pPr lvl="1"/>
            <a:r>
              <a:rPr lang="nl-NL" sz="1600" dirty="0" smtClean="0"/>
              <a:t>Externe KES (uitvoeringsfase)</a:t>
            </a:r>
          </a:p>
          <a:p>
            <a:pPr lvl="1"/>
            <a:endParaRPr lang="nl-NL" sz="1600" dirty="0" smtClean="0"/>
          </a:p>
          <a:p>
            <a:pPr lvl="1"/>
            <a:endParaRPr lang="nl-NL" sz="1600" dirty="0" smtClean="0"/>
          </a:p>
          <a:p>
            <a:pPr lvl="1"/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52266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RWS00998-1537585392-3462</_dlc_DocId>
    <_dlc_DocIdUrl xmlns="208e46c2-bbcd-4624-8858-21bd42ce7c86">
      <Url>http://connect.intranet.rijkswaterstaat.nl/project/VRDBA/Markt/_layouts/15/DocIdRedir.aspx?ID=RWS00998-1537585392-3462</Url>
      <Description>RWS00998-1537585392-3462</Description>
    </_dlc_DocIdUrl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?mso-contentType ?>
<FormUrls xmlns="http://schemas.microsoft.com/sharepoint/v3/contenttype/forms/url">
  <Edit>_layouts/15/RWS.SharePoint.Connect/EditForm.aspx</Edit>
</FormUrls>
</file>

<file path=customXml/itemProps1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2B50648-983E-4049-84A7-C711F26E16C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</TotalTime>
  <Words>530</Words>
  <Application>Microsoft Office PowerPoint</Application>
  <PresentationFormat>Diavoorstelling (4:3)</PresentationFormat>
  <Paragraphs>320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Wingdings</vt:lpstr>
      <vt:lpstr>Rijkswaterstaat</vt:lpstr>
      <vt:lpstr>Aangepast ontwerp</vt:lpstr>
      <vt:lpstr>Omgevingsmanagement  VenR Draaibruggen Afsluitdijk  Den Oever</vt:lpstr>
      <vt:lpstr>Omgevingsproces</vt:lpstr>
      <vt:lpstr>Projecten</vt:lpstr>
      <vt:lpstr>Belangrijke raakvlakkenprojecten</vt:lpstr>
      <vt:lpstr>Planning projecten: in uitvoering</vt:lpstr>
      <vt:lpstr>Verkeersmanagement: uitdaging</vt:lpstr>
      <vt:lpstr>Conditionering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87</cp:revision>
  <dcterms:modified xsi:type="dcterms:W3CDTF">2022-03-10T20:46:03Z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0ef9dabd-7869-4319-84e5-e35eac0d86d7</vt:lpwstr>
  </property>
</Properties>
</file>