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5"/>
  </p:notesMasterIdLst>
  <p:handoutMasterIdLst>
    <p:handoutMasterId r:id="rId16"/>
  </p:handoutMasterIdLst>
  <p:sldIdLst>
    <p:sldId id="278" r:id="rId9"/>
    <p:sldId id="279" r:id="rId10"/>
    <p:sldId id="280" r:id="rId11"/>
    <p:sldId id="281" r:id="rId12"/>
    <p:sldId id="282" r:id="rId13"/>
    <p:sldId id="283" r:id="rId14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5365" name="Tijdelijke aanduiding voor dianumm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652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652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652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652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3BE83DF-4164-4D54-8C54-A1B065512F3C}" type="slidenum">
              <a:rPr lang="en-US" altLang="nl-NL" sz="1000" smtClean="0">
                <a:latin typeface="Arial" panose="020B0604020202020204" pitchFamily="34" charset="0"/>
              </a:rPr>
              <a:pPr/>
              <a:t>1</a:t>
            </a:fld>
            <a:endParaRPr lang="en-US" altLang="nl-NL" sz="1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982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endParaRPr lang="nl-NL" altLang="nl-NL" sz="195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4933951" y="2474915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195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8893176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1650"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1588"/>
            <a:ext cx="9131300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2" y="2880000"/>
            <a:ext cx="3598863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2" y="3780000"/>
            <a:ext cx="3598863" cy="1753200"/>
          </a:xfrm>
        </p:spPr>
        <p:txBody>
          <a:bodyPr/>
          <a:lstStyle>
            <a:lvl1pPr marL="0" indent="0">
              <a:buNone/>
              <a:defRPr sz="135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037139" y="6516688"/>
            <a:ext cx="3930650" cy="207962"/>
          </a:xfrm>
        </p:spPr>
        <p:txBody>
          <a:bodyPr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24D5A85-C244-4BB3-960A-C3698748EF87}" type="datetime4">
              <a:rPr lang="nl-NL"/>
              <a:pPr>
                <a:defRPr/>
              </a:pPr>
              <a:t>10 maart 2022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296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21740-A4E7-4E81-945C-5671A2AE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40EA37-40D5-4FCB-9579-EAA5D3B29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82C35F-ABB3-4940-BA69-1BF76717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CC40-33C1-491D-AADF-D92E5820CA0B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61AAD2-2B1D-4132-A994-671502D2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D8A7B4-4B9A-4B20-8266-F12E9C96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0EC43-1AE9-4316-B4E4-F8B6BE6C67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01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2350800"/>
            <a:ext cx="81918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6528572"/>
            <a:ext cx="3196828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75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13372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40011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69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4"/>
          <p:cNvSpPr>
            <a:spLocks noGrp="1" noChangeArrowheads="1"/>
          </p:cNvSpPr>
          <p:nvPr>
            <p:ph type="ctrTitle"/>
          </p:nvPr>
        </p:nvSpPr>
        <p:spPr>
          <a:xfrm>
            <a:off x="4827985" y="2357438"/>
            <a:ext cx="3989444" cy="3421992"/>
          </a:xfrm>
        </p:spPr>
        <p:txBody>
          <a:bodyPr/>
          <a:lstStyle/>
          <a:p>
            <a:pPr eaLnBrk="1" hangingPunct="1"/>
            <a:r>
              <a:rPr lang="nl-NL" altLang="nl-NL" dirty="0" smtClean="0"/>
              <a:t>Opgavegericht werken Afsluitdijk</a:t>
            </a:r>
            <a:br>
              <a:rPr lang="nl-NL" altLang="nl-NL" dirty="0" smtClean="0"/>
            </a:br>
            <a:r>
              <a:rPr lang="nl-NL" altLang="nl-NL" dirty="0">
                <a:solidFill>
                  <a:srgbClr val="007BC7"/>
                </a:solidFill>
              </a:rPr>
              <a:t/>
            </a:r>
            <a:br>
              <a:rPr lang="nl-NL" altLang="nl-NL" dirty="0">
                <a:solidFill>
                  <a:srgbClr val="007BC7"/>
                </a:solidFill>
              </a:rPr>
            </a:br>
            <a:r>
              <a:rPr lang="nl-NL" alt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altLang="nl-NL" sz="1800" dirty="0">
                <a:solidFill>
                  <a:srgbClr val="007BC7"/>
                </a:solidFill>
              </a:rPr>
              <a:t> </a:t>
            </a:r>
            <a:r>
              <a:rPr lang="nl-NL" altLang="nl-NL" sz="1800" dirty="0" smtClean="0">
                <a:solidFill>
                  <a:srgbClr val="007BC7"/>
                </a:solidFill>
              </a:rPr>
              <a:t>Draaibruggen Afsluitdijk Den </a:t>
            </a:r>
            <a:r>
              <a:rPr lang="nl-NL" altLang="nl-NL" sz="1800" dirty="0">
                <a:solidFill>
                  <a:srgbClr val="007BC7"/>
                </a:solidFill>
              </a:rPr>
              <a:t>Oever</a:t>
            </a:r>
            <a:r>
              <a:rPr lang="nl-NL" altLang="nl-NL" dirty="0" smtClean="0">
                <a:solidFill>
                  <a:srgbClr val="007BC7"/>
                </a:solidFill>
              </a:rPr>
              <a:t/>
            </a:r>
            <a:br>
              <a:rPr lang="nl-NL" altLang="nl-NL" dirty="0" smtClean="0">
                <a:solidFill>
                  <a:srgbClr val="007BC7"/>
                </a:solidFill>
              </a:rPr>
            </a:br>
            <a:r>
              <a:rPr lang="nl-NL" altLang="nl-NL" dirty="0"/>
              <a:t/>
            </a:r>
            <a:br>
              <a:rPr lang="nl-NL" altLang="nl-NL" dirty="0"/>
            </a:br>
            <a:r>
              <a:rPr lang="nl-NL" altLang="nl-NL" sz="1400" dirty="0"/>
              <a:t>9 maart 2022</a:t>
            </a:r>
            <a:br>
              <a:rPr lang="nl-NL" altLang="nl-NL" sz="1400" dirty="0"/>
            </a:br>
            <a:r>
              <a:rPr lang="nl-NL" altLang="nl-NL" sz="1400" dirty="0"/>
              <a:t>Mark Zwaan</a:t>
            </a:r>
            <a:r>
              <a:rPr lang="nl-NL" altLang="nl-NL" sz="1350" dirty="0"/>
              <a:t/>
            </a:r>
            <a:br>
              <a:rPr lang="nl-NL" altLang="nl-NL" sz="1350" dirty="0"/>
            </a:br>
            <a:r>
              <a:rPr lang="nl-NL" altLang="nl-NL" dirty="0"/>
              <a:t/>
            </a:r>
            <a:br>
              <a:rPr lang="nl-NL" altLang="nl-NL" dirty="0"/>
            </a:br>
            <a:endParaRPr lang="nl-NL" altLang="nl-NL" dirty="0"/>
          </a:p>
        </p:txBody>
      </p:sp>
      <p:pic>
        <p:nvPicPr>
          <p:cNvPr id="14339" name="Afbeelding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46126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LogoLandmac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64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D25E4EFF-A69A-47F3-94FE-77D63B008540}"/>
              </a:ext>
            </a:extLst>
          </p:cNvPr>
          <p:cNvSpPr txBox="1">
            <a:spLocks noChangeArrowheads="1"/>
          </p:cNvSpPr>
          <p:nvPr/>
        </p:nvSpPr>
        <p:spPr>
          <a:xfrm>
            <a:off x="4827985" y="5532120"/>
            <a:ext cx="3989444" cy="2473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altLang="nl-NL" sz="825" dirty="0"/>
          </a:p>
        </p:txBody>
      </p:sp>
    </p:spTree>
    <p:extLst>
      <p:ext uri="{BB962C8B-B14F-4D97-AF65-F5344CB8AC3E}">
        <p14:creationId xmlns:p14="http://schemas.microsoft.com/office/powerpoint/2010/main" val="4229829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0320" y="1340768"/>
            <a:ext cx="8199900" cy="283414"/>
          </a:xfrm>
        </p:spPr>
        <p:txBody>
          <a:bodyPr>
            <a:noAutofit/>
          </a:bodyPr>
          <a:lstStyle/>
          <a:p>
            <a:r>
              <a:rPr lang="nl-NL" dirty="0" smtClean="0"/>
              <a:t>Doel opgave gericht werken op Afsluitdijk</a:t>
            </a:r>
            <a:endParaRPr lang="nl-NL" dirty="0"/>
          </a:p>
        </p:txBody>
      </p:sp>
      <p:sp>
        <p:nvSpPr>
          <p:cNvPr id="4" name="Tijdelijke aanduiding voor inhoud 2"/>
          <p:cNvSpPr txBox="1">
            <a:spLocks/>
          </p:cNvSpPr>
          <p:nvPr/>
        </p:nvSpPr>
        <p:spPr>
          <a:xfrm>
            <a:off x="420320" y="4437112"/>
            <a:ext cx="8199900" cy="22048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 smtClean="0"/>
              <a:t>Samenwerken </a:t>
            </a:r>
            <a:r>
              <a:rPr lang="nl-NL" sz="1600" dirty="0"/>
              <a:t>aan een veilige dijk, vlotte doorstroming over weg en water, leefbaar en bereikbaar.  Dat is de opgave </a:t>
            </a:r>
            <a:r>
              <a:rPr lang="nl-NL" sz="1600" dirty="0" smtClean="0"/>
              <a:t>Afsluitdijk.</a:t>
            </a:r>
          </a:p>
          <a:p>
            <a:r>
              <a:rPr lang="nl-NL" sz="1600" dirty="0" smtClean="0"/>
              <a:t>Dit </a:t>
            </a:r>
            <a:r>
              <a:rPr lang="nl-NL" sz="1600" dirty="0"/>
              <a:t>past in de grotere opgave van RWS: Samenwerken aan een veilig, leefbaar en bereikbaar Nederland. </a:t>
            </a:r>
            <a:endParaRPr lang="nl-NL" sz="1600" dirty="0" smtClean="0"/>
          </a:p>
          <a:p>
            <a:r>
              <a:rPr lang="nl-NL" sz="1600" dirty="0" smtClean="0"/>
              <a:t>Samen </a:t>
            </a:r>
            <a:r>
              <a:rPr lang="nl-NL" sz="1600" dirty="0"/>
              <a:t>met anderen werken we aan een land dat beschermd is tegen overstromingen. Waar voldoende groen is, en voldoende en schoon water. En waar je vlot en veilig van A naar B kunt</a:t>
            </a:r>
            <a:r>
              <a:rPr lang="nl-NL" sz="1600" dirty="0" smtClean="0"/>
              <a:t>.</a:t>
            </a:r>
            <a:r>
              <a:rPr lang="en-US" sz="1600" dirty="0"/>
              <a:t> </a:t>
            </a:r>
            <a:r>
              <a:rPr lang="nl-NL" sz="1600" dirty="0"/>
              <a:t/>
            </a:r>
            <a:br>
              <a:rPr lang="nl-NL" sz="1600" dirty="0"/>
            </a:br>
            <a:r>
              <a:rPr lang="nl-NL" sz="1600" dirty="0"/>
              <a:t/>
            </a:r>
            <a:br>
              <a:rPr lang="nl-NL" sz="1600" dirty="0"/>
            </a:br>
            <a:endParaRPr lang="nl-NL" sz="1600" dirty="0"/>
          </a:p>
          <a:p>
            <a:endParaRPr lang="nl-NL" sz="1600" dirty="0"/>
          </a:p>
          <a:p>
            <a:endParaRPr lang="nl-NL" sz="1600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20320" y="3995482"/>
            <a:ext cx="8199900" cy="3146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600" dirty="0" smtClean="0">
                <a:solidFill>
                  <a:srgbClr val="007BC7"/>
                </a:solidFill>
              </a:rPr>
              <a:t>Wat is de opgave?</a:t>
            </a:r>
            <a:endParaRPr lang="nl-NL" sz="2600" dirty="0">
              <a:solidFill>
                <a:srgbClr val="007BC7"/>
              </a:solidFill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420320" y="1838032"/>
            <a:ext cx="82966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De Afsluitdijk is een nationaal Icoon.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De dijk is ‘van alle Nederlanders’; de maatschappelijke opgave dient dan ook centraal gesteld te worden voor alle projecten en organisaties die samen op en rond de Afsluitdijk werken.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Dit gaat niet vanzelf, het Opgaveteam dient hierin het verschil te maken. Door te stimuleren en te faciliteren dat alle projecten samen bijdragen aan het realiseren van de opgave. 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791016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jl-omhoog 7"/>
          <p:cNvSpPr/>
          <p:nvPr/>
        </p:nvSpPr>
        <p:spPr>
          <a:xfrm>
            <a:off x="2551162" y="2928505"/>
            <a:ext cx="484568" cy="1765652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45" name="Pijl-omhoog 44"/>
          <p:cNvSpPr/>
          <p:nvPr/>
        </p:nvSpPr>
        <p:spPr>
          <a:xfrm>
            <a:off x="6541618" y="2972335"/>
            <a:ext cx="484568" cy="1738508"/>
          </a:xfrm>
          <a:prstGeom prst="upArrow">
            <a:avLst>
              <a:gd name="adj1" fmla="val 50000"/>
              <a:gd name="adj2" fmla="val 4571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6" name="Titel 4"/>
          <p:cNvSpPr>
            <a:spLocks noGrp="1"/>
          </p:cNvSpPr>
          <p:nvPr>
            <p:ph type="title"/>
          </p:nvPr>
        </p:nvSpPr>
        <p:spPr>
          <a:xfrm>
            <a:off x="109499" y="1240706"/>
            <a:ext cx="8199900" cy="801900"/>
          </a:xfrm>
        </p:spPr>
        <p:txBody>
          <a:bodyPr>
            <a:normAutofit/>
          </a:bodyPr>
          <a:lstStyle/>
          <a:p>
            <a:r>
              <a:rPr lang="nl-NL" dirty="0"/>
              <a:t>Functies Afsluitdijk </a:t>
            </a:r>
          </a:p>
        </p:txBody>
      </p:sp>
      <p:sp>
        <p:nvSpPr>
          <p:cNvPr id="13" name="Pijl-omhoog en -omlaag 12"/>
          <p:cNvSpPr/>
          <p:nvPr/>
        </p:nvSpPr>
        <p:spPr>
          <a:xfrm>
            <a:off x="2070914" y="2949229"/>
            <a:ext cx="457541" cy="1752658"/>
          </a:xfrm>
          <a:prstGeom prst="up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6" name="Pijl-omhoog en -omlaag 15"/>
          <p:cNvSpPr/>
          <p:nvPr/>
        </p:nvSpPr>
        <p:spPr>
          <a:xfrm>
            <a:off x="7055087" y="2958185"/>
            <a:ext cx="457541" cy="1752658"/>
          </a:xfrm>
          <a:prstGeom prst="up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8" name="Pijl-omhoog en -omlaag 17"/>
          <p:cNvSpPr/>
          <p:nvPr/>
        </p:nvSpPr>
        <p:spPr>
          <a:xfrm>
            <a:off x="6147379" y="3001170"/>
            <a:ext cx="322778" cy="1752658"/>
          </a:xfrm>
          <a:prstGeom prst="up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9" name="Pijl-links en -rechts 18"/>
          <p:cNvSpPr/>
          <p:nvPr/>
        </p:nvSpPr>
        <p:spPr>
          <a:xfrm>
            <a:off x="676622" y="3565737"/>
            <a:ext cx="7786255" cy="7822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1" name="Bijschrift met pijl-omlaag 20"/>
          <p:cNvSpPr/>
          <p:nvPr/>
        </p:nvSpPr>
        <p:spPr>
          <a:xfrm>
            <a:off x="3682056" y="1969154"/>
            <a:ext cx="2176262" cy="1319044"/>
          </a:xfrm>
          <a:prstGeom prst="downArrow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2" name="Bijschrift met pijl-omhoog 21"/>
          <p:cNvSpPr/>
          <p:nvPr/>
        </p:nvSpPr>
        <p:spPr>
          <a:xfrm>
            <a:off x="3715789" y="4406780"/>
            <a:ext cx="2039485" cy="1346900"/>
          </a:xfrm>
          <a:prstGeom prst="upArrowCallou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3" name="Tekstvak 22"/>
          <p:cNvSpPr txBox="1"/>
          <p:nvPr/>
        </p:nvSpPr>
        <p:spPr>
          <a:xfrm>
            <a:off x="4199895" y="1996585"/>
            <a:ext cx="153785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Waddenzee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4148863" y="4984411"/>
            <a:ext cx="153785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IJsselmeer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3855532" y="3713603"/>
            <a:ext cx="15378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Wegverkeer A7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808079" y="2195424"/>
            <a:ext cx="326669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Waterveiligheid/zout 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148863" y="3380330"/>
            <a:ext cx="1588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Fietspad 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3677244" y="5215091"/>
            <a:ext cx="326669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Waterveiligheid/afvoer </a:t>
            </a:r>
          </a:p>
        </p:txBody>
      </p:sp>
      <p:sp>
        <p:nvSpPr>
          <p:cNvPr id="12" name="Pijl-links en -rechts 11"/>
          <p:cNvSpPr/>
          <p:nvPr/>
        </p:nvSpPr>
        <p:spPr>
          <a:xfrm>
            <a:off x="676622" y="3450079"/>
            <a:ext cx="7786255" cy="804047"/>
          </a:xfrm>
          <a:prstGeom prst="left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32" name="Tekstvak 31"/>
          <p:cNvSpPr txBox="1"/>
          <p:nvPr/>
        </p:nvSpPr>
        <p:spPr>
          <a:xfrm rot="-5400000">
            <a:off x="5527138" y="3587917"/>
            <a:ext cx="15493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vismigratierivier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4077544" y="3711562"/>
            <a:ext cx="1366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Rijksweg A7 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1589945" y="2288553"/>
            <a:ext cx="153785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Den Oever</a:t>
            </a:r>
          </a:p>
        </p:txBody>
      </p:sp>
      <p:sp>
        <p:nvSpPr>
          <p:cNvPr id="40" name="Tekstvak 39"/>
          <p:cNvSpPr txBox="1"/>
          <p:nvPr/>
        </p:nvSpPr>
        <p:spPr>
          <a:xfrm>
            <a:off x="6263646" y="2312349"/>
            <a:ext cx="17167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Kornwerderzand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910613" y="1721240"/>
            <a:ext cx="37656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i="1" dirty="0"/>
              <a:t>A7 gesloten = 225 km omrijden</a:t>
            </a:r>
          </a:p>
        </p:txBody>
      </p:sp>
      <p:sp>
        <p:nvSpPr>
          <p:cNvPr id="41" name="Tekstvak 40"/>
          <p:cNvSpPr txBox="1"/>
          <p:nvPr/>
        </p:nvSpPr>
        <p:spPr>
          <a:xfrm>
            <a:off x="5356262" y="1717080"/>
            <a:ext cx="37656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i="1" dirty="0"/>
              <a:t>Geen fietsbruggen = geen ‘rondje IJsselmeer’</a:t>
            </a:r>
          </a:p>
        </p:txBody>
      </p:sp>
      <p:sp>
        <p:nvSpPr>
          <p:cNvPr id="5" name="Pijl-links en -rechts 4"/>
          <p:cNvSpPr/>
          <p:nvPr/>
        </p:nvSpPr>
        <p:spPr>
          <a:xfrm>
            <a:off x="1774618" y="3648917"/>
            <a:ext cx="1050131" cy="429652"/>
          </a:xfrm>
          <a:prstGeom prst="leftRightArrow">
            <a:avLst/>
          </a:prstGeom>
          <a:noFill/>
          <a:ln w="76200">
            <a:solidFill>
              <a:schemeClr val="bg2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37" name="Pijl-links en -rechts 36"/>
          <p:cNvSpPr/>
          <p:nvPr/>
        </p:nvSpPr>
        <p:spPr>
          <a:xfrm>
            <a:off x="6865294" y="3648917"/>
            <a:ext cx="1050131" cy="429652"/>
          </a:xfrm>
          <a:prstGeom prst="leftRightArrow">
            <a:avLst/>
          </a:prstGeom>
          <a:noFill/>
          <a:ln w="76200">
            <a:solidFill>
              <a:schemeClr val="bg2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42" name="Tekstvak 41"/>
          <p:cNvSpPr txBox="1"/>
          <p:nvPr/>
        </p:nvSpPr>
        <p:spPr>
          <a:xfrm>
            <a:off x="3677243" y="5445674"/>
            <a:ext cx="20780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Zoetwater/verdroging</a:t>
            </a:r>
          </a:p>
        </p:txBody>
      </p:sp>
      <p:sp>
        <p:nvSpPr>
          <p:cNvPr id="43" name="Tekstvak 42"/>
          <p:cNvSpPr txBox="1"/>
          <p:nvPr/>
        </p:nvSpPr>
        <p:spPr>
          <a:xfrm>
            <a:off x="3841374" y="2460547"/>
            <a:ext cx="326669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Unesco/Natura 2000 </a:t>
            </a:r>
          </a:p>
        </p:txBody>
      </p:sp>
      <p:sp>
        <p:nvSpPr>
          <p:cNvPr id="4" name="Rechthoek 3"/>
          <p:cNvSpPr/>
          <p:nvPr/>
        </p:nvSpPr>
        <p:spPr>
          <a:xfrm>
            <a:off x="109500" y="1760662"/>
            <a:ext cx="567122" cy="408846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44" name="Rechthoek 43"/>
          <p:cNvSpPr/>
          <p:nvPr/>
        </p:nvSpPr>
        <p:spPr>
          <a:xfrm>
            <a:off x="8494682" y="1734061"/>
            <a:ext cx="567122" cy="408846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4" name="Tekstvak 23"/>
          <p:cNvSpPr txBox="1"/>
          <p:nvPr/>
        </p:nvSpPr>
        <p:spPr>
          <a:xfrm rot="-5400000">
            <a:off x="8045711" y="3237838"/>
            <a:ext cx="153785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Friesland</a:t>
            </a:r>
          </a:p>
        </p:txBody>
      </p:sp>
      <p:sp>
        <p:nvSpPr>
          <p:cNvPr id="26" name="Tekstvak 25"/>
          <p:cNvSpPr txBox="1"/>
          <p:nvPr/>
        </p:nvSpPr>
        <p:spPr>
          <a:xfrm rot="-5400000">
            <a:off x="-417489" y="3304770"/>
            <a:ext cx="15691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Noord Holland</a:t>
            </a:r>
          </a:p>
        </p:txBody>
      </p:sp>
      <p:sp>
        <p:nvSpPr>
          <p:cNvPr id="27" name="Tekstvak 26"/>
          <p:cNvSpPr txBox="1"/>
          <p:nvPr/>
        </p:nvSpPr>
        <p:spPr>
          <a:xfrm rot="-5400000">
            <a:off x="1471292" y="3441742"/>
            <a:ext cx="158922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 err="1"/>
              <a:t>Scheepvart</a:t>
            </a:r>
            <a:endParaRPr lang="nl-NL" sz="1650" dirty="0"/>
          </a:p>
        </p:txBody>
      </p:sp>
      <p:sp>
        <p:nvSpPr>
          <p:cNvPr id="30" name="Tekstvak 29"/>
          <p:cNvSpPr txBox="1"/>
          <p:nvPr/>
        </p:nvSpPr>
        <p:spPr>
          <a:xfrm rot="-5400000">
            <a:off x="6514930" y="3652431"/>
            <a:ext cx="153785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Scheepvaart</a:t>
            </a:r>
          </a:p>
        </p:txBody>
      </p:sp>
      <p:sp>
        <p:nvSpPr>
          <p:cNvPr id="46" name="Tekstvak 45"/>
          <p:cNvSpPr txBox="1"/>
          <p:nvPr/>
        </p:nvSpPr>
        <p:spPr>
          <a:xfrm rot="-5400000">
            <a:off x="5988894" y="3631099"/>
            <a:ext cx="154275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waterafvoer</a:t>
            </a:r>
          </a:p>
        </p:txBody>
      </p:sp>
      <p:sp>
        <p:nvSpPr>
          <p:cNvPr id="31" name="Tekstvak 30"/>
          <p:cNvSpPr txBox="1"/>
          <p:nvPr/>
        </p:nvSpPr>
        <p:spPr>
          <a:xfrm rot="-5400000">
            <a:off x="2009190" y="3531235"/>
            <a:ext cx="153785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50" dirty="0"/>
              <a:t>waterafvoer</a:t>
            </a:r>
          </a:p>
        </p:txBody>
      </p:sp>
    </p:spTree>
    <p:extLst>
      <p:ext uri="{BB962C8B-B14F-4D97-AF65-F5344CB8AC3E}">
        <p14:creationId xmlns:p14="http://schemas.microsoft.com/office/powerpoint/2010/main" val="317111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500" y="1671162"/>
            <a:ext cx="8199900" cy="801900"/>
          </a:xfrm>
        </p:spPr>
        <p:txBody>
          <a:bodyPr>
            <a:normAutofit/>
          </a:bodyPr>
          <a:lstStyle/>
          <a:p>
            <a:r>
              <a:rPr lang="nl-NL" dirty="0" smtClean="0"/>
              <a:t>Hoe vullen we opgave in?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2500" y="2204864"/>
            <a:ext cx="8199900" cy="3744416"/>
          </a:xfrm>
        </p:spPr>
        <p:txBody>
          <a:bodyPr>
            <a:noAutofit/>
          </a:bodyPr>
          <a:lstStyle/>
          <a:p>
            <a:r>
              <a:rPr lang="nl-NL" sz="1600" dirty="0"/>
              <a:t>D</a:t>
            </a:r>
            <a:r>
              <a:rPr lang="en-US" sz="1600" dirty="0" err="1"/>
              <a:t>oor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streven</a:t>
            </a:r>
            <a:r>
              <a:rPr lang="en-US" sz="1600" dirty="0"/>
              <a:t> </a:t>
            </a:r>
            <a:r>
              <a:rPr lang="en-US" sz="1600" dirty="0" err="1"/>
              <a:t>naar</a:t>
            </a:r>
            <a:r>
              <a:rPr lang="en-US" sz="1600" dirty="0"/>
              <a:t> d</a:t>
            </a:r>
            <a:r>
              <a:rPr lang="nl-NL" sz="1600" dirty="0" err="1"/>
              <a:t>uurzame</a:t>
            </a:r>
            <a:r>
              <a:rPr lang="nl-NL" sz="1600" dirty="0"/>
              <a:t> oplossingen die passen in het toonbeeld Afsluitdijk. </a:t>
            </a:r>
          </a:p>
          <a:p>
            <a:r>
              <a:rPr lang="nl-NL" sz="1600" dirty="0"/>
              <a:t>Leidend principe daarbij is </a:t>
            </a:r>
            <a:r>
              <a:rPr lang="nl-NL" sz="1600" b="1" dirty="0"/>
              <a:t>‘voorspelbaar en in een keer </a:t>
            </a:r>
            <a:r>
              <a:rPr lang="nl-NL" sz="1600" b="1" dirty="0" smtClean="0"/>
              <a:t>goed</a:t>
            </a:r>
            <a:r>
              <a:rPr lang="nl-NL" sz="1600" b="1" dirty="0" smtClean="0"/>
              <a:t>’.</a:t>
            </a:r>
            <a:endParaRPr lang="nl-NL" sz="1600" b="1" dirty="0"/>
          </a:p>
          <a:p>
            <a:r>
              <a:rPr lang="en-US" sz="1600" dirty="0" smtClean="0"/>
              <a:t>De </a:t>
            </a:r>
            <a:r>
              <a:rPr lang="en-US" sz="1600" dirty="0" err="1"/>
              <a:t>projecten</a:t>
            </a:r>
            <a:r>
              <a:rPr lang="en-US" sz="1600" dirty="0"/>
              <a:t> </a:t>
            </a:r>
            <a:r>
              <a:rPr lang="en-US" sz="1600" dirty="0" err="1"/>
              <a:t>realiseren</a:t>
            </a:r>
            <a:r>
              <a:rPr lang="en-US" sz="1600" dirty="0"/>
              <a:t>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gerenoveerde</a:t>
            </a:r>
            <a:r>
              <a:rPr lang="en-US" sz="1600" dirty="0"/>
              <a:t>/</a:t>
            </a:r>
            <a:r>
              <a:rPr lang="en-US" sz="1600" dirty="0" err="1"/>
              <a:t>nieuwe</a:t>
            </a:r>
            <a:r>
              <a:rPr lang="en-US" sz="1600" dirty="0"/>
              <a:t> </a:t>
            </a:r>
            <a:r>
              <a:rPr lang="en-US" sz="1600" dirty="0" err="1"/>
              <a:t>Afsluitdijk</a:t>
            </a:r>
            <a:r>
              <a:rPr lang="en-US" sz="1600" dirty="0"/>
              <a:t> die </a:t>
            </a:r>
            <a:r>
              <a:rPr lang="en-US" sz="1600" dirty="0" err="1"/>
              <a:t>weer</a:t>
            </a:r>
            <a:r>
              <a:rPr lang="en-US" sz="1600" dirty="0"/>
              <a:t> </a:t>
            </a:r>
            <a:r>
              <a:rPr lang="en-US" sz="1600" dirty="0" err="1"/>
              <a:t>moet</a:t>
            </a:r>
            <a:r>
              <a:rPr lang="en-US" sz="1600" dirty="0"/>
              <a:t> </a:t>
            </a:r>
            <a:r>
              <a:rPr lang="en-US" sz="1600" dirty="0" err="1"/>
              <a:t>voldoen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 de </a:t>
            </a:r>
            <a:r>
              <a:rPr lang="en-US" sz="1600" dirty="0" err="1"/>
              <a:t>functies</a:t>
            </a:r>
            <a:r>
              <a:rPr lang="en-US" sz="1600" dirty="0"/>
              <a:t>. De </a:t>
            </a:r>
            <a:r>
              <a:rPr lang="en-US" sz="1600" dirty="0" err="1"/>
              <a:t>verantwoordelijkheid</a:t>
            </a:r>
            <a:r>
              <a:rPr lang="en-US" sz="1600" dirty="0"/>
              <a:t> is per project </a:t>
            </a:r>
            <a:r>
              <a:rPr lang="en-US" sz="1600" dirty="0" err="1"/>
              <a:t>vastgelegd</a:t>
            </a:r>
            <a:r>
              <a:rPr lang="en-US" sz="1600" dirty="0"/>
              <a:t> in de diverse scopes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wordt</a:t>
            </a:r>
            <a:r>
              <a:rPr lang="en-US" sz="1600" dirty="0"/>
              <a:t> </a:t>
            </a:r>
            <a:r>
              <a:rPr lang="en-US" sz="1600" dirty="0" err="1"/>
              <a:t>bewaakt</a:t>
            </a:r>
            <a:r>
              <a:rPr lang="en-US" sz="1600" dirty="0"/>
              <a:t> via de </a:t>
            </a:r>
            <a:r>
              <a:rPr lang="en-US" sz="1600" dirty="0" err="1"/>
              <a:t>reguliere</a:t>
            </a:r>
            <a:r>
              <a:rPr lang="en-US" sz="1600" dirty="0"/>
              <a:t> </a:t>
            </a:r>
            <a:r>
              <a:rPr lang="en-US" sz="1600" dirty="0" err="1" smtClean="0"/>
              <a:t>sturing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Het </a:t>
            </a:r>
            <a:r>
              <a:rPr lang="en-US" sz="1600" dirty="0" err="1"/>
              <a:t>opgaveteam</a:t>
            </a:r>
            <a:r>
              <a:rPr lang="en-US" sz="1600" dirty="0"/>
              <a:t> </a:t>
            </a:r>
            <a:r>
              <a:rPr lang="en-US" sz="1600" dirty="0" err="1"/>
              <a:t>treedt</a:t>
            </a:r>
            <a:r>
              <a:rPr lang="en-US" sz="1600" dirty="0"/>
              <a:t> </a:t>
            </a:r>
            <a:r>
              <a:rPr lang="en-US" sz="1600" dirty="0" err="1"/>
              <a:t>niet</a:t>
            </a:r>
            <a:r>
              <a:rPr lang="en-US" sz="1600" dirty="0"/>
              <a:t> in de </a:t>
            </a:r>
            <a:r>
              <a:rPr lang="en-US" sz="1600" dirty="0" err="1"/>
              <a:t>verantwoordelijkheid</a:t>
            </a:r>
            <a:r>
              <a:rPr lang="en-US" sz="1600" dirty="0"/>
              <a:t> van de </a:t>
            </a:r>
            <a:r>
              <a:rPr lang="en-US" sz="1600" dirty="0" err="1"/>
              <a:t>projecten</a:t>
            </a:r>
            <a:r>
              <a:rPr lang="en-US" sz="1600" dirty="0"/>
              <a:t>. </a:t>
            </a:r>
            <a:endParaRPr lang="en-US" sz="1600" dirty="0" smtClean="0"/>
          </a:p>
          <a:p>
            <a:r>
              <a:rPr lang="en-US" sz="1600" dirty="0" smtClean="0"/>
              <a:t>Het </a:t>
            </a:r>
            <a:r>
              <a:rPr lang="en-US" sz="1600" dirty="0" err="1"/>
              <a:t>opgaveteam</a:t>
            </a:r>
            <a:r>
              <a:rPr lang="en-US" sz="1600" dirty="0"/>
              <a:t> </a:t>
            </a:r>
            <a:r>
              <a:rPr lang="en-US" sz="1600" dirty="0" err="1"/>
              <a:t>bewaakt</a:t>
            </a:r>
            <a:r>
              <a:rPr lang="en-US" sz="1600" dirty="0"/>
              <a:t> </a:t>
            </a:r>
            <a:r>
              <a:rPr lang="en-US" sz="1600" dirty="0" err="1"/>
              <a:t>dat</a:t>
            </a:r>
            <a:r>
              <a:rPr lang="en-US" sz="1600" dirty="0"/>
              <a:t> de </a:t>
            </a:r>
            <a:r>
              <a:rPr lang="en-US" sz="1600" dirty="0" err="1"/>
              <a:t>optelsom</a:t>
            </a:r>
            <a:r>
              <a:rPr lang="en-US" sz="1600" dirty="0"/>
              <a:t> van de </a:t>
            </a:r>
            <a:r>
              <a:rPr lang="en-US" sz="1600" dirty="0" err="1"/>
              <a:t>projecten</a:t>
            </a:r>
            <a:r>
              <a:rPr lang="en-US" sz="1600" dirty="0"/>
              <a:t> de </a:t>
            </a:r>
            <a:r>
              <a:rPr lang="en-US" sz="1600" dirty="0" err="1" smtClean="0"/>
              <a:t>gezamenlijke</a:t>
            </a:r>
            <a:r>
              <a:rPr lang="en-US" sz="1600" dirty="0" smtClean="0"/>
              <a:t> </a:t>
            </a:r>
            <a:r>
              <a:rPr lang="en-US" sz="1600" dirty="0" err="1"/>
              <a:t>opgave</a:t>
            </a:r>
            <a:r>
              <a:rPr lang="en-US" sz="1600" dirty="0"/>
              <a:t> </a:t>
            </a:r>
            <a:r>
              <a:rPr lang="en-US" sz="1600" dirty="0" err="1" smtClean="0"/>
              <a:t>realiseert</a:t>
            </a:r>
            <a:r>
              <a:rPr lang="en-US" sz="1600" dirty="0" smtClean="0"/>
              <a:t>, </a:t>
            </a:r>
            <a:r>
              <a:rPr lang="en-US" sz="1600" dirty="0" err="1" smtClean="0"/>
              <a:t>dit</a:t>
            </a:r>
            <a:r>
              <a:rPr lang="en-US" sz="1600" dirty="0" smtClean="0"/>
              <a:t> door </a:t>
            </a:r>
            <a:r>
              <a:rPr lang="en-US" sz="1600" dirty="0"/>
              <a:t>te:</a:t>
            </a:r>
          </a:p>
          <a:p>
            <a:pPr lvl="1"/>
            <a:r>
              <a:rPr lang="nl-NL" sz="1600" dirty="0" smtClean="0"/>
              <a:t>signaleren</a:t>
            </a:r>
          </a:p>
          <a:p>
            <a:pPr lvl="1"/>
            <a:r>
              <a:rPr lang="en-US" sz="1600" dirty="0" err="1" smtClean="0"/>
              <a:t>coördineren</a:t>
            </a:r>
            <a:r>
              <a:rPr lang="en-US" sz="1600" dirty="0" smtClean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regisseren</a:t>
            </a:r>
            <a:endParaRPr lang="en-US" sz="1600" dirty="0"/>
          </a:p>
          <a:p>
            <a:pPr lvl="1"/>
            <a:r>
              <a:rPr lang="en-US" sz="1600" dirty="0" err="1"/>
              <a:t>verbinden</a:t>
            </a:r>
            <a:endParaRPr lang="en-US" sz="1600" dirty="0"/>
          </a:p>
          <a:p>
            <a:pPr lvl="1"/>
            <a:r>
              <a:rPr lang="en-US" sz="1600" dirty="0" err="1"/>
              <a:t>ondersteunen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72947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331" y="2132856"/>
            <a:ext cx="8525636" cy="2861575"/>
          </a:xfrm>
        </p:spPr>
        <p:txBody>
          <a:bodyPr>
            <a:noAutofit/>
          </a:bodyPr>
          <a:lstStyle/>
          <a:p>
            <a:r>
              <a:rPr lang="nl-NL" sz="1600" dirty="0"/>
              <a:t>Vier projecten: </a:t>
            </a:r>
            <a:br>
              <a:rPr lang="nl-NL" sz="1600" dirty="0"/>
            </a:br>
            <a:r>
              <a:rPr lang="nl-NL" sz="1600" dirty="0"/>
              <a:t>Versterking Afsluitdijk (PM Frans de Kock)</a:t>
            </a:r>
            <a:br>
              <a:rPr lang="nl-NL" sz="1600" dirty="0"/>
            </a:br>
            <a:r>
              <a:rPr lang="nl-NL" sz="1600" dirty="0"/>
              <a:t>Regiosluis Kornwerderzand (PM Frans de Kock)</a:t>
            </a:r>
            <a:br>
              <a:rPr lang="nl-NL" sz="1600" dirty="0"/>
            </a:br>
            <a:r>
              <a:rPr lang="nl-NL" sz="1600" dirty="0"/>
              <a:t>Draaibruggen Den Oever (PM Niels van Beurden)</a:t>
            </a:r>
            <a:br>
              <a:rPr lang="nl-NL" sz="1600" dirty="0"/>
            </a:br>
            <a:r>
              <a:rPr lang="nl-NL" sz="1600" dirty="0"/>
              <a:t>Onderhoud (PM Max Huizinga)</a:t>
            </a:r>
          </a:p>
          <a:p>
            <a:pPr>
              <a:buFontTx/>
              <a:buChar char="-"/>
            </a:pPr>
            <a:endParaRPr lang="nl-NL" sz="1600" dirty="0" smtClean="0"/>
          </a:p>
          <a:p>
            <a:r>
              <a:rPr lang="nl-NL" sz="1600" dirty="0" smtClean="0"/>
              <a:t>Twee </a:t>
            </a:r>
            <a:r>
              <a:rPr lang="nl-NL" sz="1600" dirty="0"/>
              <a:t>bijzondere aandachtspunten:</a:t>
            </a:r>
            <a:br>
              <a:rPr lang="nl-NL" sz="1600" dirty="0"/>
            </a:br>
            <a:r>
              <a:rPr lang="nl-NL" sz="1600" dirty="0"/>
              <a:t>Omgevingsmanagement (OM Lucas Meursing)</a:t>
            </a:r>
            <a:br>
              <a:rPr lang="nl-NL" sz="1600" dirty="0"/>
            </a:br>
            <a:r>
              <a:rPr lang="nl-NL" sz="1600" dirty="0"/>
              <a:t>Bediening en besturing/industriële automatisering (IA Mark Zwaan)</a:t>
            </a:r>
          </a:p>
          <a:p>
            <a:pPr marL="0" indent="0">
              <a:buNone/>
            </a:pPr>
            <a:endParaRPr lang="nl-NL" sz="1200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54715" y="1554220"/>
            <a:ext cx="8199900" cy="3146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solidFill>
                  <a:srgbClr val="007BC7"/>
                </a:solidFill>
              </a:rPr>
              <a:t>Het </a:t>
            </a:r>
            <a:r>
              <a:rPr lang="en-US" sz="2600" dirty="0" err="1">
                <a:solidFill>
                  <a:srgbClr val="007BC7"/>
                </a:solidFill>
              </a:rPr>
              <a:t>managen</a:t>
            </a:r>
            <a:r>
              <a:rPr lang="en-US" sz="2600" dirty="0">
                <a:solidFill>
                  <a:srgbClr val="007BC7"/>
                </a:solidFill>
              </a:rPr>
              <a:t> van de </a:t>
            </a:r>
            <a:r>
              <a:rPr lang="en-US" sz="2600" dirty="0" err="1" smtClean="0">
                <a:solidFill>
                  <a:srgbClr val="007BC7"/>
                </a:solidFill>
              </a:rPr>
              <a:t>opgave</a:t>
            </a:r>
            <a:endParaRPr lang="nl-NL" sz="2600" dirty="0">
              <a:solidFill>
                <a:srgbClr val="007B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4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1484784"/>
            <a:ext cx="7776864" cy="918102"/>
          </a:xfrm>
        </p:spPr>
        <p:txBody>
          <a:bodyPr>
            <a:normAutofit/>
          </a:bodyPr>
          <a:lstStyle/>
          <a:p>
            <a:r>
              <a:rPr lang="nl-NL" dirty="0"/>
              <a:t>Bedienvisie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E8B53AE9-BD2B-40BA-812A-8E809EC389F2}"/>
              </a:ext>
            </a:extLst>
          </p:cNvPr>
          <p:cNvSpPr txBox="1">
            <a:spLocks/>
          </p:cNvSpPr>
          <p:nvPr/>
        </p:nvSpPr>
        <p:spPr>
          <a:xfrm>
            <a:off x="576680" y="2058556"/>
            <a:ext cx="7886700" cy="37444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b="1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2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600" dirty="0">
                <a:solidFill>
                  <a:schemeClr val="tx1"/>
                </a:solidFill>
              </a:rPr>
              <a:t>Bedienvisie (2030)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Alle V&amp;R en nieuwe projecten voldoen aan LBS </a:t>
            </a:r>
            <a:r>
              <a:rPr lang="nl-NL" sz="1600" dirty="0" smtClean="0">
                <a:solidFill>
                  <a:schemeClr val="tx1"/>
                </a:solidFill>
              </a:rPr>
              <a:t>kaders.</a:t>
            </a:r>
            <a:endParaRPr lang="nl-NL" sz="16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Standaardisatie bediening door toepassen LBS </a:t>
            </a:r>
            <a:r>
              <a:rPr lang="nl-NL" sz="1600" dirty="0" smtClean="0">
                <a:solidFill>
                  <a:schemeClr val="tx1"/>
                </a:solidFill>
              </a:rPr>
              <a:t>kaders.</a:t>
            </a:r>
            <a:endParaRPr lang="nl-NL" sz="16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Eén bedienpost gebruikt uniforme </a:t>
            </a:r>
            <a:r>
              <a:rPr lang="nl-NL" sz="1600" dirty="0" smtClean="0">
                <a:solidFill>
                  <a:schemeClr val="tx1"/>
                </a:solidFill>
              </a:rPr>
              <a:t>bediendesk(en</a:t>
            </a:r>
            <a:r>
              <a:rPr lang="nl-NL" sz="1600" dirty="0" smtClean="0">
                <a:solidFill>
                  <a:schemeClr val="tx1"/>
                </a:solidFill>
              </a:rPr>
              <a:t>).</a:t>
            </a:r>
            <a:endParaRPr lang="nl-NL" sz="16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Centraliseer de bediening op Afsluitdijk (op termijn) voor alle bruggen, (keer)sluizen, spuisluizen en vistrap (locatie Kornwerderzand</a:t>
            </a:r>
            <a:r>
              <a:rPr lang="nl-NL" sz="1600" dirty="0" smtClean="0">
                <a:solidFill>
                  <a:schemeClr val="tx1"/>
                </a:solidFill>
              </a:rPr>
              <a:t>).</a:t>
            </a:r>
            <a:endParaRPr lang="nl-NL" sz="16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1600" dirty="0">
              <a:solidFill>
                <a:schemeClr val="tx1"/>
              </a:solidFill>
            </a:endParaRPr>
          </a:p>
          <a:p>
            <a:pPr lvl="0" algn="l"/>
            <a:r>
              <a:rPr lang="nl-NL" sz="2600" dirty="0" smtClean="0">
                <a:solidFill>
                  <a:srgbClr val="007BC7"/>
                </a:solidFill>
              </a:rPr>
              <a:t>Machineveiligheid</a:t>
            </a:r>
            <a:r>
              <a:rPr lang="nl-NL" sz="1600" dirty="0">
                <a:solidFill>
                  <a:schemeClr val="tx1"/>
                </a:solidFill>
              </a:rPr>
              <a:t/>
            </a:r>
            <a:br>
              <a:rPr lang="nl-NL" sz="1600" dirty="0">
                <a:solidFill>
                  <a:schemeClr val="tx1"/>
                </a:solidFill>
              </a:rPr>
            </a:br>
            <a:endParaRPr lang="nl-NL" sz="1000" dirty="0" smtClean="0">
              <a:solidFill>
                <a:schemeClr val="tx1"/>
              </a:solidFill>
            </a:endParaRPr>
          </a:p>
          <a:p>
            <a:pPr lvl="0" algn="l"/>
            <a:r>
              <a:rPr lang="nl-NL" sz="1600" dirty="0" smtClean="0">
                <a:solidFill>
                  <a:schemeClr val="tx1"/>
                </a:solidFill>
              </a:rPr>
              <a:t>In </a:t>
            </a:r>
            <a:r>
              <a:rPr lang="nl-NL" sz="1600" dirty="0">
                <a:solidFill>
                  <a:schemeClr val="tx1"/>
                </a:solidFill>
              </a:rPr>
              <a:t>2030 kunnen alle objecten CE-gemarkeerd </a:t>
            </a:r>
            <a:r>
              <a:rPr lang="nl-NL" sz="1600" dirty="0" smtClean="0">
                <a:solidFill>
                  <a:schemeClr val="tx1"/>
                </a:solidFill>
              </a:rPr>
              <a:t>zijn.</a:t>
            </a:r>
            <a:endParaRPr lang="nl-NL" sz="1600" dirty="0">
              <a:solidFill>
                <a:schemeClr val="tx1"/>
              </a:solidFill>
            </a:endParaRPr>
          </a:p>
          <a:p>
            <a:pPr algn="l"/>
            <a:endParaRPr lang="nl-NL" sz="1600" b="1" dirty="0">
              <a:solidFill>
                <a:schemeClr val="tx1"/>
              </a:solidFill>
            </a:endParaRPr>
          </a:p>
          <a:p>
            <a:pPr algn="l"/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nl-NL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806112"/>
      </p:ext>
    </p:extLst>
  </p:cSld>
  <p:clrMapOvr>
    <a:masterClrMapping/>
  </p:clrMapOvr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Urls xmlns="http://schemas.microsoft.com/sharepoint/v3/contenttype/forms/url">
  <Edit>_layouts/15/RWS.SharePoint.Connect/EditForm.aspx</Edit>
</FormUrl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RWS00998-1537585392-3461</_dlc_DocId>
    <_dlc_DocIdUrl xmlns="208e46c2-bbcd-4624-8858-21bd42ce7c86">
      <Url>http://connect.intranet.rijkswaterstaat.nl/project/VRDBA/Markt/_layouts/15/DocIdRedir.aspx?ID=RWS00998-1537585392-3461</Url>
      <Description>RWS00998-1537585392-3461</Description>
    </_dlc_DocIdUrl>
  </documentManagement>
</p:properties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customXml/itemProps4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02B50648-983E-4049-84A7-C711F26E16CC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208e46c2-bbcd-4624-8858-21bd42ce7c86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6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451</Words>
  <Application>Microsoft Office PowerPoint</Application>
  <PresentationFormat>Diavoorstelling (4:3)</PresentationFormat>
  <Paragraphs>57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Rijkswaterstaat</vt:lpstr>
      <vt:lpstr>Aangepast ontwerp</vt:lpstr>
      <vt:lpstr>Opgavegericht werken Afsluitdijk  VenR Draaibruggen Afsluitdijk Den Oever  9 maart 2022 Mark Zwaan  </vt:lpstr>
      <vt:lpstr>Doel opgave gericht werken op Afsluitdijk</vt:lpstr>
      <vt:lpstr>Functies Afsluitdijk </vt:lpstr>
      <vt:lpstr>Hoe vullen we opgave in?</vt:lpstr>
      <vt:lpstr>PowerPoint-presentatie</vt:lpstr>
      <vt:lpstr>Bedienvisie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90</cp:revision>
  <dcterms:modified xsi:type="dcterms:W3CDTF">2022-03-10T20:44:34Z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f8d93f45-7029-4fdc-9c74-8517a66dd407</vt:lpwstr>
  </property>
</Properties>
</file>