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4"/>
  </p:notesMasterIdLst>
  <p:handoutMasterIdLst>
    <p:handoutMasterId r:id="rId15"/>
  </p:handoutMasterIdLst>
  <p:sldIdLst>
    <p:sldId id="259" r:id="rId9"/>
    <p:sldId id="285" r:id="rId10"/>
    <p:sldId id="286" r:id="rId11"/>
    <p:sldId id="287" r:id="rId12"/>
    <p:sldId id="288" r:id="rId13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5036400" y="2880000"/>
            <a:ext cx="3598863" cy="1485104"/>
          </a:xfrm>
        </p:spPr>
        <p:txBody>
          <a:bodyPr/>
          <a:lstStyle/>
          <a:p>
            <a:r>
              <a:rPr lang="nl-NL" dirty="0" smtClean="0"/>
              <a:t>Projectmanagement</a:t>
            </a:r>
            <a:br>
              <a:rPr lang="nl-NL" dirty="0" smtClean="0"/>
            </a:br>
            <a:r>
              <a:rPr lang="nl-NL" sz="1400" dirty="0" smtClean="0">
                <a:solidFill>
                  <a:srgbClr val="007BC7"/>
                </a:solidFill>
              </a:rPr>
              <a:t/>
            </a:r>
            <a:br>
              <a:rPr lang="nl-NL" sz="1400" dirty="0" smtClean="0">
                <a:solidFill>
                  <a:srgbClr val="007BC7"/>
                </a:solidFill>
              </a:rPr>
            </a:br>
            <a:r>
              <a:rPr 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sz="1800" dirty="0" smtClean="0">
                <a:solidFill>
                  <a:srgbClr val="007BC7"/>
                </a:solidFill>
              </a:rPr>
              <a:t> Draaibruggen Afsluitdijk Den </a:t>
            </a:r>
            <a:r>
              <a:rPr lang="nl-NL" sz="1800" dirty="0">
                <a:solidFill>
                  <a:srgbClr val="007BC7"/>
                </a:solidFill>
              </a:rPr>
              <a:t>Oever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5010856" y="4797152"/>
            <a:ext cx="3598863" cy="1080120"/>
          </a:xfrm>
        </p:spPr>
        <p:txBody>
          <a:bodyPr/>
          <a:lstStyle/>
          <a:p>
            <a:r>
              <a:rPr lang="nl-NL" sz="1400" dirty="0" smtClean="0">
                <a:solidFill>
                  <a:schemeClr val="tx1"/>
                </a:solidFill>
              </a:rPr>
              <a:t>Niels van Beurden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9 maart 2022</a:t>
            </a:r>
          </a:p>
        </p:txBody>
      </p:sp>
      <p:pic>
        <p:nvPicPr>
          <p:cNvPr id="1026" name="Afbeelding 9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2144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/>
              <a:t>Het </a:t>
            </a:r>
            <a:r>
              <a:rPr lang="nl-NL" dirty="0" smtClean="0"/>
              <a:t>project – </a:t>
            </a:r>
            <a:r>
              <a:rPr lang="nl-NL" sz="2200" dirty="0" smtClean="0"/>
              <a:t>Onderdeel V&amp;R Impulsprogramma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5414292" cy="4140000"/>
          </a:xfrm>
        </p:spPr>
        <p:txBody>
          <a:bodyPr/>
          <a:lstStyle/>
          <a:p>
            <a:r>
              <a:rPr lang="nl-NL" sz="1600" dirty="0" smtClean="0"/>
              <a:t>Vervanging en Renovatie (V&amp;R)</a:t>
            </a:r>
          </a:p>
          <a:p>
            <a:endParaRPr lang="nl-NL" sz="1600" dirty="0" smtClean="0"/>
          </a:p>
          <a:p>
            <a:r>
              <a:rPr lang="nl-NL" sz="1600" dirty="0" smtClean="0"/>
              <a:t>Impulsprogramma</a:t>
            </a:r>
          </a:p>
          <a:p>
            <a:pPr lvl="1"/>
            <a:r>
              <a:rPr lang="nl-NL" sz="1600" dirty="0"/>
              <a:t>RWS wil in samenwerking met de markt en omgeving komen tot een beheerste en betrouwbare aanpak van de </a:t>
            </a:r>
            <a:r>
              <a:rPr lang="nl-NL" sz="1600" dirty="0" err="1"/>
              <a:t>VenR</a:t>
            </a:r>
            <a:r>
              <a:rPr lang="nl-NL" sz="1600" dirty="0"/>
              <a:t>-opgave (bestuursbesluit 23 oktober 2020</a:t>
            </a:r>
            <a:r>
              <a:rPr lang="nl-NL" sz="1600" dirty="0" smtClean="0"/>
              <a:t>).</a:t>
            </a:r>
            <a:endParaRPr lang="nl-NL" sz="1600" dirty="0"/>
          </a:p>
          <a:p>
            <a:endParaRPr lang="nl-NL" sz="1600" dirty="0" smtClean="0"/>
          </a:p>
          <a:p>
            <a:pPr lvl="1"/>
            <a:r>
              <a:rPr lang="nl-NL" sz="1600" b="1" dirty="0" smtClean="0"/>
              <a:t>Doordacht</a:t>
            </a:r>
          </a:p>
          <a:p>
            <a:pPr lvl="1"/>
            <a:r>
              <a:rPr lang="nl-NL" sz="1600" b="1" dirty="0" smtClean="0"/>
              <a:t>Beheerst</a:t>
            </a:r>
          </a:p>
          <a:p>
            <a:pPr lvl="1"/>
            <a:r>
              <a:rPr lang="nl-NL" sz="1600" b="1" dirty="0" smtClean="0"/>
              <a:t>Voortvarend</a:t>
            </a:r>
          </a:p>
          <a:p>
            <a:endParaRPr lang="nl-NL" sz="1600" dirty="0"/>
          </a:p>
        </p:txBody>
      </p:sp>
      <p:pic>
        <p:nvPicPr>
          <p:cNvPr id="2050" name="Picture 2" descr="http://corporate.intranet.rws.nl/Content/Media/4634d1fa-ac76-4a3f-9437-2898be559979/Impuls_voor_VenR_plaatj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36912"/>
            <a:ext cx="2922892" cy="179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9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1772816"/>
            <a:ext cx="5386804" cy="4365176"/>
          </a:xfrm>
        </p:spPr>
        <p:txBody>
          <a:bodyPr/>
          <a:lstStyle/>
          <a:p>
            <a:r>
              <a:rPr lang="nl-NL" sz="1600" dirty="0"/>
              <a:t>Locatie: A7, Afsluitdijk bij Den Oever</a:t>
            </a:r>
          </a:p>
          <a:p>
            <a:r>
              <a:rPr lang="nl-NL" sz="1600" dirty="0"/>
              <a:t>Objecten: Draaibruggen Den Oever (2x) en </a:t>
            </a:r>
            <a:r>
              <a:rPr lang="nl-NL" sz="1600" dirty="0" smtClean="0"/>
              <a:t>schutsluis</a:t>
            </a:r>
            <a:endParaRPr lang="nl-NL" sz="1600" dirty="0"/>
          </a:p>
          <a:p>
            <a:r>
              <a:rPr lang="nl-NL" sz="1600" dirty="0" smtClean="0"/>
              <a:t>1932: Stevincomplex gebouwd (Afsluitdijk)</a:t>
            </a:r>
          </a:p>
          <a:p>
            <a:r>
              <a:rPr lang="nl-NL" sz="1600" dirty="0" smtClean="0"/>
              <a:t>‘70: rijdekken vernieuwd</a:t>
            </a:r>
          </a:p>
          <a:p>
            <a:r>
              <a:rPr lang="nl-NL" sz="1600" dirty="0"/>
              <a:t>2016/2017: inspecties aan de bruggen</a:t>
            </a:r>
          </a:p>
          <a:p>
            <a:r>
              <a:rPr lang="nl-NL" sz="1600" dirty="0" smtClean="0"/>
              <a:t>Probleemstelling: 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nl-NL" sz="1600" dirty="0" smtClean="0"/>
              <a:t>Verminderde betrouwbaarheid </a:t>
            </a:r>
            <a:r>
              <a:rPr lang="nl-NL" sz="1600" dirty="0"/>
              <a:t>en beschikbaarheid </a:t>
            </a:r>
            <a:r>
              <a:rPr lang="nl-NL" sz="1600" dirty="0" smtClean="0"/>
              <a:t>(storingen, vertraging </a:t>
            </a:r>
            <a:r>
              <a:rPr lang="nl-NL" sz="1600" dirty="0"/>
              <a:t>en files)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nl-NL" sz="1600" dirty="0" smtClean="0">
                <a:sym typeface="Wingdings" panose="05000000000000000000" pitchFamily="2" charset="2"/>
              </a:rPr>
              <a:t>Einde technische levensduur (vermoeiing / overbelasting)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nl-NL" sz="1600" dirty="0" smtClean="0">
                <a:sym typeface="Wingdings" panose="05000000000000000000" pitchFamily="2" charset="2"/>
              </a:rPr>
              <a:t>Gevoeligheid thermische belasting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nl-NL" sz="1600" dirty="0" smtClean="0">
                <a:sym typeface="Wingdings" panose="05000000000000000000" pitchFamily="2" charset="2"/>
              </a:rPr>
              <a:t>Monitoring in RISK</a:t>
            </a:r>
            <a:endParaRPr lang="nl-NL" sz="1600" dirty="0" smtClean="0"/>
          </a:p>
          <a:p>
            <a:r>
              <a:rPr lang="nl-NL" sz="1600" dirty="0" smtClean="0"/>
              <a:t>2018: opdracht VenR tranche 4 (prio-1 project)</a:t>
            </a:r>
          </a:p>
          <a:p>
            <a:r>
              <a:rPr lang="nl-NL" sz="1600" dirty="0" smtClean="0"/>
              <a:t>2025: bruggen zijn uiterlijk vervangen</a:t>
            </a:r>
          </a:p>
          <a:p>
            <a:endParaRPr lang="nl-NL" sz="1600" dirty="0"/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101659" y="1196752"/>
            <a:ext cx="90788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baseline="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r>
              <a:rPr lang="nl-NL" kern="0" dirty="0" smtClean="0"/>
              <a:t>Het project - V&amp;R Draaibruggen Afsluitdijk Den Oever</a:t>
            </a:r>
            <a:endParaRPr lang="nl-NL" kern="0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117" y="1916832"/>
            <a:ext cx="3223736" cy="2993380"/>
          </a:xfrm>
          <a:prstGeom prst="rect">
            <a:avLst/>
          </a:prstGeom>
        </p:spPr>
      </p:pic>
      <p:cxnSp>
        <p:nvCxnSpPr>
          <p:cNvPr id="7" name="Rechte verbindingslijn met pijl 6"/>
          <p:cNvCxnSpPr/>
          <p:nvPr/>
        </p:nvCxnSpPr>
        <p:spPr>
          <a:xfrm>
            <a:off x="7588765" y="2345656"/>
            <a:ext cx="0" cy="8693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met pijl 7"/>
          <p:cNvCxnSpPr/>
          <p:nvPr/>
        </p:nvCxnSpPr>
        <p:spPr>
          <a:xfrm flipH="1">
            <a:off x="8020813" y="3641800"/>
            <a:ext cx="54927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kstvak 2"/>
          <p:cNvSpPr txBox="1">
            <a:spLocks noChangeArrowheads="1"/>
          </p:cNvSpPr>
          <p:nvPr/>
        </p:nvSpPr>
        <p:spPr bwMode="auto">
          <a:xfrm>
            <a:off x="7128390" y="2120231"/>
            <a:ext cx="98679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nl-NL" sz="9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Draaibruggen</a:t>
            </a:r>
          </a:p>
        </p:txBody>
      </p:sp>
      <p:sp>
        <p:nvSpPr>
          <p:cNvPr id="10" name="Tekstvak 2"/>
          <p:cNvSpPr txBox="1">
            <a:spLocks noChangeArrowheads="1"/>
          </p:cNvSpPr>
          <p:nvPr/>
        </p:nvSpPr>
        <p:spPr bwMode="auto">
          <a:xfrm>
            <a:off x="8092821" y="3281760"/>
            <a:ext cx="1084829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nl-NL" sz="9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Sluis &amp; Bediengebouw</a:t>
            </a:r>
            <a:endParaRPr lang="nl-NL" sz="9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569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960" y="1340768"/>
            <a:ext cx="9000544" cy="800219"/>
          </a:xfrm>
        </p:spPr>
        <p:txBody>
          <a:bodyPr/>
          <a:lstStyle/>
          <a:p>
            <a:r>
              <a:rPr lang="nl-NL" dirty="0"/>
              <a:t>Het </a:t>
            </a:r>
            <a:r>
              <a:rPr lang="nl-NL" dirty="0" smtClean="0"/>
              <a:t>project - </a:t>
            </a:r>
            <a:r>
              <a:rPr lang="nl-NL" dirty="0"/>
              <a:t>V&amp;R Draaibruggen Afsluitdijk Den </a:t>
            </a:r>
            <a:r>
              <a:rPr lang="nl-NL" dirty="0" smtClean="0"/>
              <a:t>Oever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1916832"/>
            <a:ext cx="3983741" cy="4293168"/>
          </a:xfrm>
        </p:spPr>
        <p:txBody>
          <a:bodyPr/>
          <a:lstStyle/>
          <a:p>
            <a:r>
              <a:rPr lang="nl-NL" sz="1600" dirty="0" smtClean="0"/>
              <a:t>Scope: </a:t>
            </a:r>
          </a:p>
          <a:p>
            <a:pPr lvl="1"/>
            <a:r>
              <a:rPr lang="nl-NL" sz="1600" dirty="0"/>
              <a:t>Renovatie van de onderbouw en aanbruggen</a:t>
            </a:r>
          </a:p>
          <a:p>
            <a:pPr lvl="1"/>
            <a:r>
              <a:rPr lang="nl-NL" sz="1600" dirty="0" smtClean="0"/>
              <a:t>Vervanging van de bovenbouw van de draaibruggen</a:t>
            </a:r>
          </a:p>
          <a:p>
            <a:pPr lvl="1"/>
            <a:r>
              <a:rPr lang="nl-NL" sz="1600" dirty="0" smtClean="0"/>
              <a:t>Vervanging van de bewegingswerken</a:t>
            </a:r>
          </a:p>
          <a:p>
            <a:pPr lvl="1"/>
            <a:r>
              <a:rPr lang="nl-NL" sz="1600" dirty="0" smtClean="0"/>
              <a:t>Vervanging van de bediening en besturing draaibruggen</a:t>
            </a:r>
          </a:p>
          <a:p>
            <a:pPr lvl="1"/>
            <a:r>
              <a:rPr lang="nl-NL" sz="1600" dirty="0" smtClean="0"/>
              <a:t>Vervanging van de bediening en besturing van de sluis</a:t>
            </a:r>
          </a:p>
          <a:p>
            <a:pPr lvl="1"/>
            <a:endParaRPr lang="nl-NL" sz="1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1600" dirty="0" smtClean="0"/>
              <a:t>Tot 2050 is de beschikbaarheid en betrouwbaarheid geborgd!</a:t>
            </a:r>
          </a:p>
          <a:p>
            <a:pPr lvl="1"/>
            <a:endParaRPr lang="nl-NL" sz="1600" dirty="0" smtClean="0"/>
          </a:p>
          <a:p>
            <a:endParaRPr lang="nl-NL" sz="1600" dirty="0"/>
          </a:p>
        </p:txBody>
      </p:sp>
      <p:pic>
        <p:nvPicPr>
          <p:cNvPr id="9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4499992" cy="273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22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13DC60-9CFF-402A-ACD5-26A0A6C59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552" y="1372850"/>
            <a:ext cx="8402400" cy="400110"/>
          </a:xfrm>
        </p:spPr>
        <p:txBody>
          <a:bodyPr/>
          <a:lstStyle/>
          <a:p>
            <a:r>
              <a:rPr lang="nl-NL" dirty="0" smtClean="0"/>
              <a:t>De opdracht - tijdlijn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0AF7A6F-5C11-4FB8-876F-5AE962B8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 altLang="nl-NL" dirty="0"/>
          </a:p>
          <a:p>
            <a:endParaRPr lang="nl-NL" altLang="nl-NL" dirty="0"/>
          </a:p>
          <a:p>
            <a:endParaRPr lang="nl-NL" altLang="nl-NL" dirty="0"/>
          </a:p>
          <a:p>
            <a:endParaRPr lang="nl-NL" altLang="nl-NL" dirty="0"/>
          </a:p>
          <a:p>
            <a:endParaRPr lang="nl-NL" altLang="nl-NL" dirty="0"/>
          </a:p>
          <a:p>
            <a:endParaRPr lang="nl-NL" altLang="nl-NL" dirty="0"/>
          </a:p>
          <a:p>
            <a:endParaRPr lang="nl-NL" altLang="nl-NL" sz="1600" dirty="0"/>
          </a:p>
          <a:p>
            <a:r>
              <a:rPr lang="nl-NL" altLang="nl-NL" sz="1600" dirty="0" smtClean="0"/>
              <a:t>Zwaartepunt: ombouwfase 3-4 maanden</a:t>
            </a:r>
          </a:p>
          <a:p>
            <a:r>
              <a:rPr lang="nl-NL" altLang="nl-NL" sz="1600" dirty="0" smtClean="0"/>
              <a:t>Werkzaamheden buiten het recreatieseizoen</a:t>
            </a:r>
            <a:endParaRPr lang="nl-NL" altLang="nl-NL" sz="1600" dirty="0"/>
          </a:p>
          <a:p>
            <a:r>
              <a:rPr lang="nl-NL" altLang="nl-NL" sz="1600" dirty="0" err="1" smtClean="0"/>
              <a:t>Slots</a:t>
            </a:r>
            <a:r>
              <a:rPr lang="nl-NL" altLang="nl-NL" sz="1600" dirty="0" smtClean="0"/>
              <a:t> nader te bepalen (’23?, ’24?, ’25?)</a:t>
            </a:r>
          </a:p>
          <a:p>
            <a:r>
              <a:rPr lang="nl-NL" altLang="nl-NL" sz="1600" dirty="0" smtClean="0"/>
              <a:t>De bruggen zijn uiterlijk in 2025 vervangen</a:t>
            </a:r>
          </a:p>
          <a:p>
            <a:r>
              <a:rPr lang="nl-NL" altLang="nl-NL" sz="1600" dirty="0" smtClean="0"/>
              <a:t>Wat is haalbaar?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6BBD69C9-35C3-4054-BF1A-3FDE4C7E29FF}"/>
              </a:ext>
            </a:extLst>
          </p:cNvPr>
          <p:cNvSpPr/>
          <p:nvPr/>
        </p:nvSpPr>
        <p:spPr>
          <a:xfrm>
            <a:off x="625285" y="2412016"/>
            <a:ext cx="3154626" cy="6569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2100" dirty="0" smtClean="0"/>
              <a:t>Planuitwerking &amp; contractvoorbereiding</a:t>
            </a:r>
            <a:endParaRPr lang="nl-NL" sz="2100" dirty="0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F3F23AF8-BBBC-40A9-9E4A-68240CCF3375}"/>
              </a:ext>
            </a:extLst>
          </p:cNvPr>
          <p:cNvSpPr/>
          <p:nvPr/>
        </p:nvSpPr>
        <p:spPr>
          <a:xfrm>
            <a:off x="3779912" y="2846515"/>
            <a:ext cx="2584182" cy="431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dirty="0"/>
              <a:t>Aanbesteding</a:t>
            </a: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9BA1272E-1D69-482F-9CE3-8C19E4388753}"/>
              </a:ext>
            </a:extLst>
          </p:cNvPr>
          <p:cNvSpPr/>
          <p:nvPr/>
        </p:nvSpPr>
        <p:spPr>
          <a:xfrm>
            <a:off x="6364093" y="3278315"/>
            <a:ext cx="1570414" cy="431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dirty="0"/>
              <a:t>Realisatie</a:t>
            </a:r>
          </a:p>
        </p:txBody>
      </p: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4313BE66-07CD-4747-AD18-81512A5143EB}"/>
              </a:ext>
            </a:extLst>
          </p:cNvPr>
          <p:cNvCxnSpPr/>
          <p:nvPr/>
        </p:nvCxnSpPr>
        <p:spPr>
          <a:xfrm>
            <a:off x="625284" y="2412015"/>
            <a:ext cx="0" cy="1296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kstvak 4">
            <a:extLst>
              <a:ext uri="{FF2B5EF4-FFF2-40B4-BE49-F238E27FC236}">
                <a16:creationId xmlns:a16="http://schemas.microsoft.com/office/drawing/2014/main" id="{05952A69-638B-4620-99D7-2AD6FB50B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067547"/>
            <a:ext cx="863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nl-NL" altLang="nl-NL" sz="1600" dirty="0" smtClean="0"/>
              <a:t>12/21</a:t>
            </a:r>
            <a:endParaRPr lang="nl-NL" altLang="nl-NL" sz="1600" dirty="0"/>
          </a:p>
        </p:txBody>
      </p:sp>
      <p:sp>
        <p:nvSpPr>
          <p:cNvPr id="44" name="Tekstvak 13">
            <a:extLst>
              <a:ext uri="{FF2B5EF4-FFF2-40B4-BE49-F238E27FC236}">
                <a16:creationId xmlns:a16="http://schemas.microsoft.com/office/drawing/2014/main" id="{3A703BB4-FE4C-4E6A-883C-7C5392052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360" y="2073461"/>
            <a:ext cx="863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nl-NL" altLang="nl-NL" sz="1600" dirty="0" smtClean="0"/>
              <a:t>07/22</a:t>
            </a:r>
            <a:endParaRPr lang="nl-NL" altLang="nl-NL" sz="1600" dirty="0"/>
          </a:p>
        </p:txBody>
      </p:sp>
      <p:cxnSp>
        <p:nvCxnSpPr>
          <p:cNvPr id="45" name="Rechte verbindingslijn 44">
            <a:extLst>
              <a:ext uri="{FF2B5EF4-FFF2-40B4-BE49-F238E27FC236}">
                <a16:creationId xmlns:a16="http://schemas.microsoft.com/office/drawing/2014/main" id="{CC115CD3-491A-463B-839E-726036F368C9}"/>
              </a:ext>
            </a:extLst>
          </p:cNvPr>
          <p:cNvCxnSpPr/>
          <p:nvPr/>
        </p:nvCxnSpPr>
        <p:spPr>
          <a:xfrm>
            <a:off x="6364093" y="2427264"/>
            <a:ext cx="0" cy="1296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kstvak 15">
            <a:extLst>
              <a:ext uri="{FF2B5EF4-FFF2-40B4-BE49-F238E27FC236}">
                <a16:creationId xmlns:a16="http://schemas.microsoft.com/office/drawing/2014/main" id="{3A7C7436-AC0D-4F84-B824-C3C380323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648" y="2067546"/>
            <a:ext cx="863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nl-NL" altLang="nl-NL" sz="1600" dirty="0" smtClean="0"/>
              <a:t>03/23</a:t>
            </a:r>
            <a:endParaRPr lang="nl-NL" altLang="nl-NL" sz="1600" dirty="0"/>
          </a:p>
        </p:txBody>
      </p: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68EFE3B2-E397-473D-BB04-8374A2CBF707}"/>
              </a:ext>
            </a:extLst>
          </p:cNvPr>
          <p:cNvCxnSpPr/>
          <p:nvPr/>
        </p:nvCxnSpPr>
        <p:spPr>
          <a:xfrm>
            <a:off x="8703720" y="2442695"/>
            <a:ext cx="0" cy="1296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kstvak 17">
            <a:extLst>
              <a:ext uri="{FF2B5EF4-FFF2-40B4-BE49-F238E27FC236}">
                <a16:creationId xmlns:a16="http://schemas.microsoft.com/office/drawing/2014/main" id="{E4D44412-0F5E-4F82-9C68-A604836D9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4408" y="2092957"/>
            <a:ext cx="863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nl-NL" altLang="nl-NL" sz="1600" dirty="0" smtClean="0"/>
              <a:t>01/26</a:t>
            </a:r>
            <a:endParaRPr lang="nl-NL" altLang="nl-NL" sz="1600" dirty="0"/>
          </a:p>
        </p:txBody>
      </p:sp>
      <p:sp>
        <p:nvSpPr>
          <p:cNvPr id="49" name="Rechthoek 48">
            <a:extLst>
              <a:ext uri="{FF2B5EF4-FFF2-40B4-BE49-F238E27FC236}">
                <a16:creationId xmlns:a16="http://schemas.microsoft.com/office/drawing/2014/main" id="{9D5D8581-5545-4389-948C-34E0212DEC64}"/>
              </a:ext>
            </a:extLst>
          </p:cNvPr>
          <p:cNvSpPr/>
          <p:nvPr/>
        </p:nvSpPr>
        <p:spPr>
          <a:xfrm>
            <a:off x="8020277" y="3278315"/>
            <a:ext cx="179388" cy="431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/>
          </a:p>
        </p:txBody>
      </p:sp>
      <p:sp>
        <p:nvSpPr>
          <p:cNvPr id="50" name="Rechthoek 49">
            <a:extLst>
              <a:ext uri="{FF2B5EF4-FFF2-40B4-BE49-F238E27FC236}">
                <a16:creationId xmlns:a16="http://schemas.microsoft.com/office/drawing/2014/main" id="{AF465DFB-9BBC-40B3-86B7-1E1A64365CAB}"/>
              </a:ext>
            </a:extLst>
          </p:cNvPr>
          <p:cNvSpPr/>
          <p:nvPr/>
        </p:nvSpPr>
        <p:spPr>
          <a:xfrm>
            <a:off x="8272938" y="3278315"/>
            <a:ext cx="179387" cy="431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/>
          </a:p>
        </p:txBody>
      </p:sp>
      <p:sp>
        <p:nvSpPr>
          <p:cNvPr id="51" name="Rechthoek 50">
            <a:extLst>
              <a:ext uri="{FF2B5EF4-FFF2-40B4-BE49-F238E27FC236}">
                <a16:creationId xmlns:a16="http://schemas.microsoft.com/office/drawing/2014/main" id="{72889EF5-0CFB-40E6-9869-4F46E9FD412D}"/>
              </a:ext>
            </a:extLst>
          </p:cNvPr>
          <p:cNvSpPr/>
          <p:nvPr/>
        </p:nvSpPr>
        <p:spPr>
          <a:xfrm>
            <a:off x="8524333" y="3275140"/>
            <a:ext cx="179387" cy="431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/>
          </a:p>
        </p:txBody>
      </p: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86EEFB42-5EAF-4813-9EC2-32407305D903}"/>
              </a:ext>
            </a:extLst>
          </p:cNvPr>
          <p:cNvCxnSpPr>
            <a:cxnSpLocks/>
          </p:cNvCxnSpPr>
          <p:nvPr/>
        </p:nvCxnSpPr>
        <p:spPr>
          <a:xfrm>
            <a:off x="3779912" y="2412016"/>
            <a:ext cx="0" cy="129492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36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RWS00998-1537585392-3459</_dlc_DocId>
    <_dlc_DocIdUrl xmlns="208e46c2-bbcd-4624-8858-21bd42ce7c86">
      <Url>http://connect.intranet.rijkswaterstaat.nl/project/VRDBA/Markt/_layouts/15/DocIdRedir.aspx?ID=RWS00998-1537585392-3459</Url>
      <Description>RWS00998-1537585392-3459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FormUrls xmlns="http://schemas.microsoft.com/sharepoint/v3/contenttype/forms/url">
  <Edit>_layouts/15/RWS.SharePoint.Connect/EditForm.aspx</Edit>
</FormUrls>
</file>

<file path=customXml/item6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B50648-983E-4049-84A7-C711F26E16CC}">
  <ds:schemaRefs>
    <ds:schemaRef ds:uri="http://schemas.microsoft.com/office/2006/documentManagement/types"/>
    <ds:schemaRef ds:uri="http://schemas.microsoft.com/office/infopath/2007/PartnerControls"/>
    <ds:schemaRef ds:uri="208e46c2-bbcd-4624-8858-21bd42ce7c8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customXml/itemProps6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976</TotalTime>
  <Words>242</Words>
  <Application>Microsoft Office PowerPoint</Application>
  <PresentationFormat>Diavoorstelling (4:3)</PresentationFormat>
  <Paragraphs>56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Verdana</vt:lpstr>
      <vt:lpstr>Wingdings</vt:lpstr>
      <vt:lpstr>Rijkswaterstaat</vt:lpstr>
      <vt:lpstr>Aangepast ontwerp</vt:lpstr>
      <vt:lpstr>Projectmanagement  VenR Draaibruggen Afsluitdijk Den Oever</vt:lpstr>
      <vt:lpstr>Het project – Onderdeel V&amp;R Impulsprogramma</vt:lpstr>
      <vt:lpstr>PowerPoint-presentatie</vt:lpstr>
      <vt:lpstr>Het project - V&amp;R Draaibruggen Afsluitdijk Den Oever</vt:lpstr>
      <vt:lpstr>De opdracht - tijdlijn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87</cp:revision>
  <dcterms:modified xsi:type="dcterms:W3CDTF">2022-03-10T20:41:22Z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899c1ea6-8be8-4ff5-9ba3-b9f0bebdb2e7</vt:lpwstr>
  </property>
</Properties>
</file>