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4000" r:id="rId3"/>
    <p:sldMasterId id="2147484012" r:id="rId4"/>
    <p:sldMasterId id="2147484036" r:id="rId5"/>
  </p:sldMasterIdLst>
  <p:notesMasterIdLst>
    <p:notesMasterId r:id="rId34"/>
  </p:notesMasterIdLst>
  <p:handoutMasterIdLst>
    <p:handoutMasterId r:id="rId35"/>
  </p:handoutMasterIdLst>
  <p:sldIdLst>
    <p:sldId id="433" r:id="rId6"/>
    <p:sldId id="434" r:id="rId7"/>
    <p:sldId id="439" r:id="rId8"/>
    <p:sldId id="287" r:id="rId9"/>
    <p:sldId id="275" r:id="rId10"/>
    <p:sldId id="288" r:id="rId11"/>
    <p:sldId id="431" r:id="rId12"/>
    <p:sldId id="387" r:id="rId13"/>
    <p:sldId id="388" r:id="rId14"/>
    <p:sldId id="432" r:id="rId15"/>
    <p:sldId id="428" r:id="rId16"/>
    <p:sldId id="427" r:id="rId17"/>
    <p:sldId id="440" r:id="rId18"/>
    <p:sldId id="265" r:id="rId19"/>
    <p:sldId id="258" r:id="rId20"/>
    <p:sldId id="259" r:id="rId21"/>
    <p:sldId id="257" r:id="rId22"/>
    <p:sldId id="261" r:id="rId23"/>
    <p:sldId id="269" r:id="rId24"/>
    <p:sldId id="278" r:id="rId25"/>
    <p:sldId id="280" r:id="rId26"/>
    <p:sldId id="281" r:id="rId27"/>
    <p:sldId id="279" r:id="rId28"/>
    <p:sldId id="435" r:id="rId29"/>
    <p:sldId id="436" r:id="rId30"/>
    <p:sldId id="437" r:id="rId31"/>
    <p:sldId id="438" r:id="rId32"/>
    <p:sldId id="441" r:id="rId33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68E18-9D99-4C4D-AE75-63C6079D83A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552E543-7BCD-4F71-8C7C-9C2DE19046BA}">
      <dgm:prSet/>
      <dgm:spPr/>
      <dgm:t>
        <a:bodyPr/>
        <a:lstStyle/>
        <a:p>
          <a:r>
            <a:rPr lang="nl-NL"/>
            <a:t>Instrument om complexe vraagstukken in gezamenlijkheid op te pakken</a:t>
          </a:r>
          <a:endParaRPr lang="en-US"/>
        </a:p>
      </dgm:t>
    </dgm:pt>
    <dgm:pt modelId="{EBCC4034-1544-4095-817A-60BC8F2B0635}" type="parTrans" cxnId="{1144A153-CEB6-4D98-A8DE-5C5C13780732}">
      <dgm:prSet/>
      <dgm:spPr/>
      <dgm:t>
        <a:bodyPr/>
        <a:lstStyle/>
        <a:p>
          <a:endParaRPr lang="en-US"/>
        </a:p>
      </dgm:t>
    </dgm:pt>
    <dgm:pt modelId="{AAC895B3-EB08-4122-AEDC-8AF33D9FBD2D}" type="sibTrans" cxnId="{1144A153-CEB6-4D98-A8DE-5C5C13780732}">
      <dgm:prSet/>
      <dgm:spPr/>
      <dgm:t>
        <a:bodyPr/>
        <a:lstStyle/>
        <a:p>
          <a:endParaRPr lang="en-US"/>
        </a:p>
      </dgm:t>
    </dgm:pt>
    <dgm:pt modelId="{5A12CB01-DA3F-406C-B085-A181BAFDE686}">
      <dgm:prSet/>
      <dgm:spPr/>
      <dgm:t>
        <a:bodyPr/>
        <a:lstStyle/>
        <a:p>
          <a:r>
            <a:rPr lang="nl-NL"/>
            <a:t>Structureert en ordent het gezamenlijk denkproces</a:t>
          </a:r>
          <a:endParaRPr lang="en-US"/>
        </a:p>
      </dgm:t>
    </dgm:pt>
    <dgm:pt modelId="{98799A4E-DA99-4610-B8A7-745C5E0490B9}" type="parTrans" cxnId="{A4B6A898-195D-4E2B-9FC0-6188B545D73B}">
      <dgm:prSet/>
      <dgm:spPr/>
      <dgm:t>
        <a:bodyPr/>
        <a:lstStyle/>
        <a:p>
          <a:endParaRPr lang="en-US"/>
        </a:p>
      </dgm:t>
    </dgm:pt>
    <dgm:pt modelId="{A1C92BD3-BE78-413C-A00A-476BA3F1EDC0}" type="sibTrans" cxnId="{A4B6A898-195D-4E2B-9FC0-6188B545D73B}">
      <dgm:prSet/>
      <dgm:spPr/>
      <dgm:t>
        <a:bodyPr/>
        <a:lstStyle/>
        <a:p>
          <a:endParaRPr lang="en-US"/>
        </a:p>
      </dgm:t>
    </dgm:pt>
    <dgm:pt modelId="{AD8ADC56-73B7-4EDD-9926-1193E31BBAFF}">
      <dgm:prSet/>
      <dgm:spPr/>
      <dgm:t>
        <a:bodyPr/>
        <a:lstStyle/>
        <a:p>
          <a:r>
            <a:rPr lang="nl-NL"/>
            <a:t>Creëert gemeenschappelijke taal</a:t>
          </a:r>
          <a:endParaRPr lang="en-US"/>
        </a:p>
      </dgm:t>
    </dgm:pt>
    <dgm:pt modelId="{DE644B9F-58DE-4045-BC94-6380061A5F39}" type="parTrans" cxnId="{B5642548-2398-4F87-8AAF-6B07653D8DBA}">
      <dgm:prSet/>
      <dgm:spPr/>
      <dgm:t>
        <a:bodyPr/>
        <a:lstStyle/>
        <a:p>
          <a:endParaRPr lang="en-US"/>
        </a:p>
      </dgm:t>
    </dgm:pt>
    <dgm:pt modelId="{A2905DF6-D561-482A-AAE9-28D61073617A}" type="sibTrans" cxnId="{B5642548-2398-4F87-8AAF-6B07653D8DBA}">
      <dgm:prSet/>
      <dgm:spPr/>
      <dgm:t>
        <a:bodyPr/>
        <a:lstStyle/>
        <a:p>
          <a:endParaRPr lang="en-US"/>
        </a:p>
      </dgm:t>
    </dgm:pt>
    <dgm:pt modelId="{F7D205EE-8C28-4A56-B6A3-EC61B179DC50}">
      <dgm:prSet/>
      <dgm:spPr/>
      <dgm:t>
        <a:bodyPr/>
        <a:lstStyle/>
        <a:p>
          <a:r>
            <a:rPr lang="nl-NL"/>
            <a:t>Stuurt op realiseren van maatschappelijke effecten en kwaliteit</a:t>
          </a:r>
          <a:endParaRPr lang="en-US"/>
        </a:p>
      </dgm:t>
    </dgm:pt>
    <dgm:pt modelId="{067F84C4-C78B-46A5-8E34-2785230C7A70}" type="parTrans" cxnId="{47703961-6739-4B1B-AEF1-E80BBAAA70D7}">
      <dgm:prSet/>
      <dgm:spPr/>
      <dgm:t>
        <a:bodyPr/>
        <a:lstStyle/>
        <a:p>
          <a:endParaRPr lang="en-US"/>
        </a:p>
      </dgm:t>
    </dgm:pt>
    <dgm:pt modelId="{026086C1-5EB4-42CF-B73C-86A3639F2074}" type="sibTrans" cxnId="{47703961-6739-4B1B-AEF1-E80BBAAA70D7}">
      <dgm:prSet/>
      <dgm:spPr/>
      <dgm:t>
        <a:bodyPr/>
        <a:lstStyle/>
        <a:p>
          <a:endParaRPr lang="en-US"/>
        </a:p>
      </dgm:t>
    </dgm:pt>
    <dgm:pt modelId="{652BB159-D04C-CF49-9A64-2D40D4C481C7}" type="pres">
      <dgm:prSet presAssocID="{CAC68E18-9D99-4C4D-AE75-63C6079D83AB}" presName="linear" presStyleCnt="0">
        <dgm:presLayoutVars>
          <dgm:animLvl val="lvl"/>
          <dgm:resizeHandles val="exact"/>
        </dgm:presLayoutVars>
      </dgm:prSet>
      <dgm:spPr/>
    </dgm:pt>
    <dgm:pt modelId="{FD8451A6-8B4D-D949-98BF-469DD1F51B90}" type="pres">
      <dgm:prSet presAssocID="{7552E543-7BCD-4F71-8C7C-9C2DE19046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73D48B-1B99-9841-B529-3631654AD69A}" type="pres">
      <dgm:prSet presAssocID="{AAC895B3-EB08-4122-AEDC-8AF33D9FBD2D}" presName="spacer" presStyleCnt="0"/>
      <dgm:spPr/>
    </dgm:pt>
    <dgm:pt modelId="{9A3925D7-3464-DC49-AC84-7A447E3105B3}" type="pres">
      <dgm:prSet presAssocID="{5A12CB01-DA3F-406C-B085-A181BAFDE6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F5B6AD-E079-2E41-BC52-F36AF60C78A1}" type="pres">
      <dgm:prSet presAssocID="{A1C92BD3-BE78-413C-A00A-476BA3F1EDC0}" presName="spacer" presStyleCnt="0"/>
      <dgm:spPr/>
    </dgm:pt>
    <dgm:pt modelId="{50602044-2A96-604B-8E19-F93662B45560}" type="pres">
      <dgm:prSet presAssocID="{AD8ADC56-73B7-4EDD-9926-1193E31BBA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570062-4003-DA4A-97B9-FD1C1DECB771}" type="pres">
      <dgm:prSet presAssocID="{A2905DF6-D561-482A-AAE9-28D61073617A}" presName="spacer" presStyleCnt="0"/>
      <dgm:spPr/>
    </dgm:pt>
    <dgm:pt modelId="{5A30D868-525A-B446-9C00-087759D705D0}" type="pres">
      <dgm:prSet presAssocID="{F7D205EE-8C28-4A56-B6A3-EC61B179DC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4CD705-FDEC-6A42-8A09-A00952EED7D7}" type="presOf" srcId="{F7D205EE-8C28-4A56-B6A3-EC61B179DC50}" destId="{5A30D868-525A-B446-9C00-087759D705D0}" srcOrd="0" destOrd="0" presId="urn:microsoft.com/office/officeart/2005/8/layout/vList2"/>
    <dgm:cxn modelId="{2CAB9A15-2B7C-B041-A9C6-D4BCEA4AC112}" type="presOf" srcId="{7552E543-7BCD-4F71-8C7C-9C2DE19046BA}" destId="{FD8451A6-8B4D-D949-98BF-469DD1F51B90}" srcOrd="0" destOrd="0" presId="urn:microsoft.com/office/officeart/2005/8/layout/vList2"/>
    <dgm:cxn modelId="{47703961-6739-4B1B-AEF1-E80BBAAA70D7}" srcId="{CAC68E18-9D99-4C4D-AE75-63C6079D83AB}" destId="{F7D205EE-8C28-4A56-B6A3-EC61B179DC50}" srcOrd="3" destOrd="0" parTransId="{067F84C4-C78B-46A5-8E34-2785230C7A70}" sibTransId="{026086C1-5EB4-42CF-B73C-86A3639F2074}"/>
    <dgm:cxn modelId="{B5642548-2398-4F87-8AAF-6B07653D8DBA}" srcId="{CAC68E18-9D99-4C4D-AE75-63C6079D83AB}" destId="{AD8ADC56-73B7-4EDD-9926-1193E31BBAFF}" srcOrd="2" destOrd="0" parTransId="{DE644B9F-58DE-4045-BC94-6380061A5F39}" sibTransId="{A2905DF6-D561-482A-AAE9-28D61073617A}"/>
    <dgm:cxn modelId="{1144A153-CEB6-4D98-A8DE-5C5C13780732}" srcId="{CAC68E18-9D99-4C4D-AE75-63C6079D83AB}" destId="{7552E543-7BCD-4F71-8C7C-9C2DE19046BA}" srcOrd="0" destOrd="0" parTransId="{EBCC4034-1544-4095-817A-60BC8F2B0635}" sibTransId="{AAC895B3-EB08-4122-AEDC-8AF33D9FBD2D}"/>
    <dgm:cxn modelId="{A4B6A898-195D-4E2B-9FC0-6188B545D73B}" srcId="{CAC68E18-9D99-4C4D-AE75-63C6079D83AB}" destId="{5A12CB01-DA3F-406C-B085-A181BAFDE686}" srcOrd="1" destOrd="0" parTransId="{98799A4E-DA99-4610-B8A7-745C5E0490B9}" sibTransId="{A1C92BD3-BE78-413C-A00A-476BA3F1EDC0}"/>
    <dgm:cxn modelId="{BF39FA99-EE4B-A146-92F8-1FFAFED7294F}" type="presOf" srcId="{CAC68E18-9D99-4C4D-AE75-63C6079D83AB}" destId="{652BB159-D04C-CF49-9A64-2D40D4C481C7}" srcOrd="0" destOrd="0" presId="urn:microsoft.com/office/officeart/2005/8/layout/vList2"/>
    <dgm:cxn modelId="{A41432A4-F4C8-EE49-9104-38CB29EE46E5}" type="presOf" srcId="{AD8ADC56-73B7-4EDD-9926-1193E31BBAFF}" destId="{50602044-2A96-604B-8E19-F93662B45560}" srcOrd="0" destOrd="0" presId="urn:microsoft.com/office/officeart/2005/8/layout/vList2"/>
    <dgm:cxn modelId="{1A8139FF-4FE4-8E41-A68D-B910778817FF}" type="presOf" srcId="{5A12CB01-DA3F-406C-B085-A181BAFDE686}" destId="{9A3925D7-3464-DC49-AC84-7A447E3105B3}" srcOrd="0" destOrd="0" presId="urn:microsoft.com/office/officeart/2005/8/layout/vList2"/>
    <dgm:cxn modelId="{9A81A213-6859-4548-A4D1-5B16F35C1377}" type="presParOf" srcId="{652BB159-D04C-CF49-9A64-2D40D4C481C7}" destId="{FD8451A6-8B4D-D949-98BF-469DD1F51B90}" srcOrd="0" destOrd="0" presId="urn:microsoft.com/office/officeart/2005/8/layout/vList2"/>
    <dgm:cxn modelId="{3F65784D-2DEC-4B40-AED9-6A355B864C0C}" type="presParOf" srcId="{652BB159-D04C-CF49-9A64-2D40D4C481C7}" destId="{2973D48B-1B99-9841-B529-3631654AD69A}" srcOrd="1" destOrd="0" presId="urn:microsoft.com/office/officeart/2005/8/layout/vList2"/>
    <dgm:cxn modelId="{E991D7B3-257B-6842-AEF4-7E40DA5E7F20}" type="presParOf" srcId="{652BB159-D04C-CF49-9A64-2D40D4C481C7}" destId="{9A3925D7-3464-DC49-AC84-7A447E3105B3}" srcOrd="2" destOrd="0" presId="urn:microsoft.com/office/officeart/2005/8/layout/vList2"/>
    <dgm:cxn modelId="{0D50FDBB-91F3-D647-9AD2-1013D0C610AF}" type="presParOf" srcId="{652BB159-D04C-CF49-9A64-2D40D4C481C7}" destId="{7FF5B6AD-E079-2E41-BC52-F36AF60C78A1}" srcOrd="3" destOrd="0" presId="urn:microsoft.com/office/officeart/2005/8/layout/vList2"/>
    <dgm:cxn modelId="{38C1CCED-3CBF-7240-8355-D44C316A3B92}" type="presParOf" srcId="{652BB159-D04C-CF49-9A64-2D40D4C481C7}" destId="{50602044-2A96-604B-8E19-F93662B45560}" srcOrd="4" destOrd="0" presId="urn:microsoft.com/office/officeart/2005/8/layout/vList2"/>
    <dgm:cxn modelId="{028ECB8A-A0E5-6849-AAE3-06C96A6F0355}" type="presParOf" srcId="{652BB159-D04C-CF49-9A64-2D40D4C481C7}" destId="{56570062-4003-DA4A-97B9-FD1C1DECB771}" srcOrd="5" destOrd="0" presId="urn:microsoft.com/office/officeart/2005/8/layout/vList2"/>
    <dgm:cxn modelId="{1EA027CA-A891-DF40-AB0E-2FCA0D64E580}" type="presParOf" srcId="{652BB159-D04C-CF49-9A64-2D40D4C481C7}" destId="{5A30D868-525A-B446-9C00-087759D705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pPr algn="ctr" defTabSz="914400"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Contact</a:t>
          </a: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pPr algn="ctr"/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pPr algn="ctr"/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pPr algn="ctr" defTabSz="914400"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Fysiek, telefonisch, E-mail, </a:t>
          </a:r>
          <a:r>
            <a:rPr lang="nl-NL" sz="1800" b="0" i="0" noProof="0" dirty="0" err="1">
              <a:latin typeface="Corbel"/>
              <a:ea typeface="+mn-ea"/>
              <a:cs typeface="+mn-cs"/>
            </a:rPr>
            <a:t>Whats</a:t>
          </a:r>
          <a:r>
            <a:rPr lang="nl-NL" sz="1800" b="0" i="0" noProof="0" dirty="0">
              <a:latin typeface="Corbel"/>
              <a:ea typeface="+mn-ea"/>
              <a:cs typeface="+mn-cs"/>
            </a:rPr>
            <a:t> </a:t>
          </a:r>
          <a:r>
            <a:rPr lang="nl-NL" sz="1800" b="0" i="0" noProof="0" dirty="0" err="1">
              <a:latin typeface="Corbel"/>
              <a:ea typeface="+mn-ea"/>
              <a:cs typeface="+mn-cs"/>
            </a:rPr>
            <a:t>App</a:t>
          </a:r>
          <a:r>
            <a:rPr lang="nl-NL" sz="1800" b="0" i="0" noProof="0" dirty="0">
              <a:latin typeface="Corbel"/>
              <a:ea typeface="+mn-ea"/>
              <a:cs typeface="+mn-cs"/>
            </a:rPr>
            <a:t>, post</a:t>
          </a: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pPr algn="ctr"/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pPr algn="ctr"/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pPr algn="ctr" defTabSz="914400"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Vraag/ signaal</a:t>
          </a: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pPr algn="ctr"/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pPr algn="ctr"/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pPr algn="ctr"/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pPr algn="ctr"/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pPr algn="ctr" defTabSz="914400"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Vervolg</a:t>
          </a: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pPr algn="ctr"/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pPr algn="ctr"/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pPr algn="ctr" defTabSz="914400"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pPr algn="ctr"/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pPr algn="ctr"/>
          <a:endParaRPr lang="en-US"/>
        </a:p>
      </dgm:t>
    </dgm:pt>
    <dgm:pt modelId="{12A28CF0-4E84-404B-BD05-C93E11DD70AF}">
      <dgm:prSet phldrT="[Text]"/>
      <dgm:spPr/>
      <dgm:t>
        <a:bodyPr/>
        <a:lstStyle/>
        <a:p>
          <a:pPr algn="ctr" defTabSz="914400"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Regie</a:t>
          </a:r>
        </a:p>
      </dgm:t>
    </dgm:pt>
    <dgm:pt modelId="{A8D02A92-D95A-43FA-89EC-C2659BCB74B4}" type="parTrans" cxnId="{297128EE-1E8D-4F19-99A9-24D20B8B8DEE}">
      <dgm:prSet/>
      <dgm:spPr/>
      <dgm:t>
        <a:bodyPr/>
        <a:lstStyle/>
        <a:p>
          <a:pPr algn="ctr"/>
          <a:endParaRPr lang="en-US"/>
        </a:p>
      </dgm:t>
    </dgm:pt>
    <dgm:pt modelId="{8CF69FEC-4148-4199-8D68-EFD55841612F}" type="sibTrans" cxnId="{297128EE-1E8D-4F19-99A9-24D20B8B8DEE}">
      <dgm:prSet/>
      <dgm:spPr/>
      <dgm:t>
        <a:bodyPr/>
        <a:lstStyle/>
        <a:p>
          <a:pPr algn="ctr"/>
          <a:endParaRPr lang="en-US"/>
        </a:p>
      </dgm:t>
    </dgm:pt>
    <dgm:pt modelId="{DCD7149E-1CB1-4C3A-A9A2-5DD6974789C1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B65867FE-2734-4482-B786-4766E8EFA18D}" type="parTrans" cxnId="{08BE5D81-580B-4153-8587-2122427730FC}">
      <dgm:prSet/>
      <dgm:spPr/>
      <dgm:t>
        <a:bodyPr/>
        <a:lstStyle/>
        <a:p>
          <a:endParaRPr lang="nl-NL"/>
        </a:p>
      </dgm:t>
    </dgm:pt>
    <dgm:pt modelId="{7CC0F52A-A4F7-41A4-95C9-45DCD7A3BED2}" type="sibTrans" cxnId="{08BE5D81-580B-4153-8587-2122427730FC}">
      <dgm:prSet/>
      <dgm:spPr/>
      <dgm:t>
        <a:bodyPr/>
        <a:lstStyle/>
        <a:p>
          <a:endParaRPr lang="nl-NL"/>
        </a:p>
      </dgm:t>
    </dgm:pt>
    <dgm:pt modelId="{B036968A-3494-464A-97CF-04A928B7D190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1 . Acute situatie, direct actie vereist</a:t>
          </a:r>
        </a:p>
      </dgm:t>
    </dgm:pt>
    <dgm:pt modelId="{B67BF5E9-90C0-4076-BDC4-BC35294D8413}" type="parTrans" cxnId="{BD7E9609-010F-4A32-85A4-BB2B975E7A4B}">
      <dgm:prSet/>
      <dgm:spPr/>
      <dgm:t>
        <a:bodyPr/>
        <a:lstStyle/>
        <a:p>
          <a:endParaRPr lang="nl-NL"/>
        </a:p>
      </dgm:t>
    </dgm:pt>
    <dgm:pt modelId="{F835C7F3-3F4A-4B85-A145-C29081FFE636}" type="sibTrans" cxnId="{BD7E9609-010F-4A32-85A4-BB2B975E7A4B}">
      <dgm:prSet/>
      <dgm:spPr/>
      <dgm:t>
        <a:bodyPr/>
        <a:lstStyle/>
        <a:p>
          <a:endParaRPr lang="nl-NL"/>
        </a:p>
      </dgm:t>
    </dgm:pt>
    <dgm:pt modelId="{1D4F6BC7-288D-42F1-9377-554BE69E8D3E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DDAFBEFA-8EE1-48C0-879A-A862E5F9EE87}" type="parTrans" cxnId="{2365FE59-D2DB-4FDE-81B2-E477F68695D7}">
      <dgm:prSet/>
      <dgm:spPr/>
      <dgm:t>
        <a:bodyPr/>
        <a:lstStyle/>
        <a:p>
          <a:endParaRPr lang="nl-NL"/>
        </a:p>
      </dgm:t>
    </dgm:pt>
    <dgm:pt modelId="{65AF6D58-B39C-4543-B023-493D7F7EC762}" type="sibTrans" cxnId="{2365FE59-D2DB-4FDE-81B2-E477F68695D7}">
      <dgm:prSet/>
      <dgm:spPr/>
      <dgm:t>
        <a:bodyPr/>
        <a:lstStyle/>
        <a:p>
          <a:endParaRPr lang="nl-NL"/>
        </a:p>
      </dgm:t>
    </dgm:pt>
    <dgm:pt modelId="{902D4CDC-90C5-401C-9E4C-E63470F274FC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47229014-C153-4F7E-8067-087789DA9039}" type="parTrans" cxnId="{A649D081-EC52-4B0A-8672-7FE98A3AF3F6}">
      <dgm:prSet/>
      <dgm:spPr/>
      <dgm:t>
        <a:bodyPr/>
        <a:lstStyle/>
        <a:p>
          <a:endParaRPr lang="nl-NL"/>
        </a:p>
      </dgm:t>
    </dgm:pt>
    <dgm:pt modelId="{F21612F1-778B-4B31-A021-3C34128CF2E5}" type="sibTrans" cxnId="{A649D081-EC52-4B0A-8672-7FE98A3AF3F6}">
      <dgm:prSet/>
      <dgm:spPr/>
      <dgm:t>
        <a:bodyPr/>
        <a:lstStyle/>
        <a:p>
          <a:endParaRPr lang="nl-NL"/>
        </a:p>
      </dgm:t>
    </dgm:pt>
    <dgm:pt modelId="{87496EB2-74F4-4FF2-B2AA-89EDC121939B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6BC617F0-2229-4C39-BDDC-6CC4FB022194}" type="parTrans" cxnId="{A28EE2DC-79FD-428E-9133-96B47B9D6A8D}">
      <dgm:prSet/>
      <dgm:spPr/>
      <dgm:t>
        <a:bodyPr/>
        <a:lstStyle/>
        <a:p>
          <a:endParaRPr lang="nl-NL"/>
        </a:p>
      </dgm:t>
    </dgm:pt>
    <dgm:pt modelId="{360D7A20-62A0-4C92-AFC6-4866D94CC572}" type="sibTrans" cxnId="{A28EE2DC-79FD-428E-9133-96B47B9D6A8D}">
      <dgm:prSet/>
      <dgm:spPr/>
      <dgm:t>
        <a:bodyPr/>
        <a:lstStyle/>
        <a:p>
          <a:endParaRPr lang="nl-NL"/>
        </a:p>
      </dgm:t>
    </dgm:pt>
    <dgm:pt modelId="{BF175BFE-44C5-478D-B154-F223245C4761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FA32CC55-6E0C-4778-B6DF-74479DC80658}" type="parTrans" cxnId="{D0DAD5CC-6C13-4CFC-B55B-14792B519D3C}">
      <dgm:prSet/>
      <dgm:spPr/>
      <dgm:t>
        <a:bodyPr/>
        <a:lstStyle/>
        <a:p>
          <a:endParaRPr lang="nl-NL"/>
        </a:p>
      </dgm:t>
    </dgm:pt>
    <dgm:pt modelId="{9369436B-F40B-49AA-A29D-DA6FE5FC66C5}" type="sibTrans" cxnId="{D0DAD5CC-6C13-4CFC-B55B-14792B519D3C}">
      <dgm:prSet/>
      <dgm:spPr/>
      <dgm:t>
        <a:bodyPr/>
        <a:lstStyle/>
        <a:p>
          <a:endParaRPr lang="nl-NL"/>
        </a:p>
      </dgm:t>
    </dgm:pt>
    <dgm:pt modelId="{3DD82557-EB53-4832-A275-1C4FC728F877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7B9C017A-E740-4B29-8014-BC59DDC3C842}" type="parTrans" cxnId="{06B403B0-0FA5-4CD7-96EE-15F56764EDA3}">
      <dgm:prSet/>
      <dgm:spPr/>
      <dgm:t>
        <a:bodyPr/>
        <a:lstStyle/>
        <a:p>
          <a:endParaRPr lang="nl-NL"/>
        </a:p>
      </dgm:t>
    </dgm:pt>
    <dgm:pt modelId="{1DC939BA-4E74-4558-AB6B-8578E8D7FE72}" type="sibTrans" cxnId="{06B403B0-0FA5-4CD7-96EE-15F56764EDA3}">
      <dgm:prSet/>
      <dgm:spPr/>
      <dgm:t>
        <a:bodyPr/>
        <a:lstStyle/>
        <a:p>
          <a:endParaRPr lang="nl-NL"/>
        </a:p>
      </dgm:t>
    </dgm:pt>
    <dgm:pt modelId="{FCE32F4C-8F56-41D8-AD60-17DE9C6E9E06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1861DEB2-1A5C-4522-BFA5-7025D7626819}" type="parTrans" cxnId="{CCA1CCA1-EF2E-4AAA-9805-79E2262FE864}">
      <dgm:prSet/>
      <dgm:spPr/>
      <dgm:t>
        <a:bodyPr/>
        <a:lstStyle/>
        <a:p>
          <a:endParaRPr lang="nl-NL"/>
        </a:p>
      </dgm:t>
    </dgm:pt>
    <dgm:pt modelId="{5C85CEAA-FF37-4AE4-8602-9B5EE511E738}" type="sibTrans" cxnId="{CCA1CCA1-EF2E-4AAA-9805-79E2262FE864}">
      <dgm:prSet/>
      <dgm:spPr/>
      <dgm:t>
        <a:bodyPr/>
        <a:lstStyle/>
        <a:p>
          <a:endParaRPr lang="nl-NL"/>
        </a:p>
      </dgm:t>
    </dgm:pt>
    <dgm:pt modelId="{157C287F-375B-4A9D-B75F-15E71AD53019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b="0" i="0" u="none" noProof="0" dirty="0">
              <a:latin typeface="Corbel"/>
              <a:ea typeface="+mn-ea"/>
              <a:cs typeface="+mn-cs"/>
            </a:rPr>
            <a:t>3. Brede vraagverheldering (BVV)</a:t>
          </a: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1" i="0" u="sng" noProof="0" dirty="0">
            <a:latin typeface="Corbel"/>
            <a:ea typeface="+mn-ea"/>
            <a:cs typeface="+mn-cs"/>
          </a:endParaRPr>
        </a:p>
      </dgm:t>
    </dgm:pt>
    <dgm:pt modelId="{C114AE60-CEDB-4CB7-8B90-2D3E418A95B4}" type="parTrans" cxnId="{76C4878B-E44B-46AD-950F-D8424467E8A7}">
      <dgm:prSet/>
      <dgm:spPr/>
      <dgm:t>
        <a:bodyPr/>
        <a:lstStyle/>
        <a:p>
          <a:endParaRPr lang="nl-NL"/>
        </a:p>
      </dgm:t>
    </dgm:pt>
    <dgm:pt modelId="{9E65679D-15DC-453F-821E-38D2A51E2B88}" type="sibTrans" cxnId="{76C4878B-E44B-46AD-950F-D8424467E8A7}">
      <dgm:prSet/>
      <dgm:spPr/>
      <dgm:t>
        <a:bodyPr/>
        <a:lstStyle/>
        <a:p>
          <a:endParaRPr lang="nl-NL"/>
        </a:p>
      </dgm:t>
    </dgm:pt>
    <dgm:pt modelId="{AE48CFE1-833E-4E84-A3A0-21C0277A6EA8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0" i="0" noProof="0" dirty="0">
              <a:latin typeface="Corbel"/>
              <a:ea typeface="+mn-ea"/>
              <a:cs typeface="+mn-cs"/>
            </a:rPr>
            <a:t>2. Info- en adviesgesprek</a:t>
          </a:r>
        </a:p>
      </dgm:t>
    </dgm:pt>
    <dgm:pt modelId="{CD0C95BD-868C-42E7-85B9-018BE92CBB2B}" type="parTrans" cxnId="{93F3757A-FB45-4788-8E52-86CA0C89BE33}">
      <dgm:prSet/>
      <dgm:spPr/>
      <dgm:t>
        <a:bodyPr/>
        <a:lstStyle/>
        <a:p>
          <a:endParaRPr lang="nl-NL"/>
        </a:p>
      </dgm:t>
    </dgm:pt>
    <dgm:pt modelId="{77F848BF-E0F5-4C1F-9357-0D13FB8CD0D3}" type="sibTrans" cxnId="{93F3757A-FB45-4788-8E52-86CA0C89BE33}">
      <dgm:prSet/>
      <dgm:spPr/>
      <dgm:t>
        <a:bodyPr/>
        <a:lstStyle/>
        <a:p>
          <a:endParaRPr lang="nl-NL"/>
        </a:p>
      </dgm:t>
    </dgm:pt>
    <dgm:pt modelId="{84B03C7A-1D44-42FD-815E-88278E624766}">
      <dgm:prSet phldrT="[Text]" custT="1"/>
      <dgm:spPr/>
      <dgm:t>
        <a:bodyPr/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noProof="0" dirty="0">
            <a:latin typeface="Corbel"/>
            <a:ea typeface="+mn-ea"/>
            <a:cs typeface="+mn-cs"/>
          </a:endParaRPr>
        </a:p>
      </dgm:t>
    </dgm:pt>
    <dgm:pt modelId="{897A72F2-3F7C-4AAA-ABEE-A6AAEB7EE898}" type="parTrans" cxnId="{C899C2F1-39C6-44E3-B276-131A53E5752D}">
      <dgm:prSet/>
      <dgm:spPr/>
      <dgm:t>
        <a:bodyPr/>
        <a:lstStyle/>
        <a:p>
          <a:endParaRPr lang="nl-NL"/>
        </a:p>
      </dgm:t>
    </dgm:pt>
    <dgm:pt modelId="{EDFCC92B-4E2B-44C7-A0EC-867C33443570}" type="sibTrans" cxnId="{C899C2F1-39C6-44E3-B276-131A53E5752D}">
      <dgm:prSet/>
      <dgm:spPr/>
      <dgm:t>
        <a:bodyPr/>
        <a:lstStyle/>
        <a:p>
          <a:endParaRPr lang="nl-NL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4"/>
      <dgm:spPr/>
    </dgm:pt>
    <dgm:pt modelId="{82171282-A646-4576-AB4C-5C8A06136ED3}" type="pres">
      <dgm:prSet presAssocID="{70FEEDF0-9ED0-4D7F-AB97-F24DEA096723}" presName="Child1" presStyleLbl="revTx" presStyleIdx="0" presStyleCnt="7" custScaleX="384632" custScaleY="70056" custLinFactX="47656" custLinFactNeighborX="100000" custLinFactNeighborY="-19948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4"/>
      <dgm:spPr/>
    </dgm:pt>
    <dgm:pt modelId="{47FC99C1-6CDC-4E5F-82DC-8138B26E8725}" type="pres">
      <dgm:prSet presAssocID="{902514D4-9367-48BD-AB98-415C361E8095}" presName="Child2" presStyleLbl="revTx" presStyleIdx="2" presStyleCnt="7" custScaleX="250420" custScaleY="250956" custLinFactX="84728" custLinFactNeighborX="100000" custLinFactNeighborY="58239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4"/>
      <dgm:spPr/>
    </dgm:pt>
    <dgm:pt modelId="{4708EA16-D5C5-4EE2-8A83-5B988D03B274}" type="pres">
      <dgm:prSet presAssocID="{42DDB17B-32B6-4380-AEA0-A9CDCE0F4C58}" presName="Child3" presStyleLbl="revTx" presStyleIdx="4" presStyleCnt="7" custScaleX="338795" custScaleY="186760" custLinFactX="42489" custLinFactNeighborX="100000" custLinFactNeighborY="-7158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00F0DEEF-AEB2-4153-9EE3-AE9DC139168B}" type="pres">
      <dgm:prSet presAssocID="{12A28CF0-4E84-404B-BD05-C93E11DD70AF}" presName="Accent4" presStyleCnt="0"/>
      <dgm:spPr/>
    </dgm:pt>
    <dgm:pt modelId="{602D56E9-127E-4073-84CA-41CB78049428}" type="pres">
      <dgm:prSet presAssocID="{12A28CF0-4E84-404B-BD05-C93E11DD70AF}" presName="Accent" presStyleLbl="node1" presStyleIdx="3" presStyleCnt="4"/>
      <dgm:spPr/>
    </dgm:pt>
    <dgm:pt modelId="{7AEA389A-5F7C-45D0-A8C0-2E1BD9180065}" type="pres">
      <dgm:prSet presAssocID="{12A28CF0-4E84-404B-BD05-C93E11DD70AF}" presName="Parent4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3064ED05-7C34-49F7-BF9D-60BA36B6C51D}" type="presOf" srcId="{9EFDE1E0-36B2-42FD-8BC1-DEC0FAC5CDC6}" destId="{0746AFD6-81AF-4A03-965B-E5FD2AC99902}" srcOrd="0" destOrd="0" presId="urn:microsoft.com/office/officeart/2009/layout/CircleArrowProcess"/>
    <dgm:cxn modelId="{BD7E9609-010F-4A32-85A4-BB2B975E7A4B}" srcId="{902514D4-9367-48BD-AB98-415C361E8095}" destId="{B036968A-3494-464A-97CF-04A928B7D190}" srcOrd="6" destOrd="0" parTransId="{B67BF5E9-90C0-4076-BDC4-BC35294D8413}" sibTransId="{F835C7F3-3F4A-4B85-A145-C29081FFE636}"/>
    <dgm:cxn modelId="{EDEED912-F1C2-4337-9668-5313F07BB0E6}" type="presOf" srcId="{84B03C7A-1D44-42FD-815E-88278E624766}" destId="{47FC99C1-6CDC-4E5F-82DC-8138B26E8725}" srcOrd="0" destOrd="7" presId="urn:microsoft.com/office/officeart/2009/layout/CircleArrowProcess"/>
    <dgm:cxn modelId="{90459413-0EE5-4C35-9688-413E2151A18D}" type="presOf" srcId="{1D4F6BC7-288D-42F1-9377-554BE69E8D3E}" destId="{47FC99C1-6CDC-4E5F-82DC-8138B26E8725}" srcOrd="0" destOrd="9" presId="urn:microsoft.com/office/officeart/2009/layout/CircleArrowProcess"/>
    <dgm:cxn modelId="{87EC2A1B-1D37-4962-9F02-9F89DE35A40B}" type="presOf" srcId="{BF175BFE-44C5-478D-B154-F223245C4761}" destId="{47FC99C1-6CDC-4E5F-82DC-8138B26E8725}" srcOrd="0" destOrd="3" presId="urn:microsoft.com/office/officeart/2009/layout/CircleArrowProcess"/>
    <dgm:cxn modelId="{8F1DBE1E-AB3A-4832-9B94-D8C60D8A988A}" type="presOf" srcId="{DCD7149E-1CB1-4C3A-A9A2-5DD6974789C1}" destId="{47FC99C1-6CDC-4E5F-82DC-8138B26E8725}" srcOrd="0" destOrd="11" presId="urn:microsoft.com/office/officeart/2009/layout/CircleArrowProcess"/>
    <dgm:cxn modelId="{C9004133-AF49-44B6-88B8-57CEDE8D6FE3}" type="presOf" srcId="{902514D4-9367-48BD-AB98-415C361E8095}" destId="{4E0AE086-AABF-4A0E-98D0-5626D79C154F}" srcOrd="0" destOrd="0" presId="urn:microsoft.com/office/officeart/2009/layout/CircleArrowProcess"/>
    <dgm:cxn modelId="{9C8B3235-05E0-4F88-BD4A-EBFD97EF0FA1}" type="presOf" srcId="{157C287F-375B-4A9D-B75F-15E71AD53019}" destId="{47FC99C1-6CDC-4E5F-82DC-8138B26E8725}" srcOrd="0" destOrd="10" presId="urn:microsoft.com/office/officeart/2009/layout/CircleArrowProcess"/>
    <dgm:cxn modelId="{21EFD43D-4327-44DA-9B9E-C6C681F1369C}" type="presOf" srcId="{3983B1D4-E9F3-40E6-BD23-7E703B845062}" destId="{82171282-A646-4576-AB4C-5C8A06136ED3}" srcOrd="0" destOrd="0" presId="urn:microsoft.com/office/officeart/2009/layout/CircleArrowProcess"/>
    <dgm:cxn modelId="{581AAE45-EAFE-4492-B927-7D0601D3617F}" type="presOf" srcId="{FCE32F4C-8F56-41D8-AD60-17DE9C6E9E06}" destId="{47FC99C1-6CDC-4E5F-82DC-8138B26E8725}" srcOrd="0" destOrd="5" presId="urn:microsoft.com/office/officeart/2009/layout/CircleArrowProcess"/>
    <dgm:cxn modelId="{FDCE664A-32A0-474C-9A81-4DB4BC7F2C40}" type="presOf" srcId="{12A28CF0-4E84-404B-BD05-C93E11DD70AF}" destId="{7AEA389A-5F7C-45D0-A8C0-2E1BD9180065}" srcOrd="0" destOrd="0" presId="urn:microsoft.com/office/officeart/2009/layout/CircleArrowProcess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7A2FC851-BF40-4A96-B6FE-DED8472D8AE8}" type="presOf" srcId="{B036968A-3494-464A-97CF-04A928B7D190}" destId="{47FC99C1-6CDC-4E5F-82DC-8138B26E8725}" srcOrd="0" destOrd="6" presId="urn:microsoft.com/office/officeart/2009/layout/CircleArrowProcess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84A39D74-ACD5-4AD1-8DF9-A4C64E2726E0}" type="presOf" srcId="{42DDB17B-32B6-4380-AEA0-A9CDCE0F4C58}" destId="{6AED50E6-1C35-4B77-9E90-501897F8F6D8}" srcOrd="0" destOrd="0" presId="urn:microsoft.com/office/officeart/2009/layout/CircleArrowProcess"/>
    <dgm:cxn modelId="{2365FE59-D2DB-4FDE-81B2-E477F68695D7}" srcId="{902514D4-9367-48BD-AB98-415C361E8095}" destId="{1D4F6BC7-288D-42F1-9377-554BE69E8D3E}" srcOrd="9" destOrd="0" parTransId="{DDAFBEFA-8EE1-48C0-879A-A862E5F9EE87}" sibTransId="{65AF6D58-B39C-4543-B023-493D7F7EC762}"/>
    <dgm:cxn modelId="{93F3757A-FB45-4788-8E52-86CA0C89BE33}" srcId="{902514D4-9367-48BD-AB98-415C361E8095}" destId="{AE48CFE1-833E-4E84-A3A0-21C0277A6EA8}" srcOrd="8" destOrd="0" parTransId="{CD0C95BD-868C-42E7-85B9-018BE92CBB2B}" sibTransId="{77F848BF-E0F5-4C1F-9357-0D13FB8CD0D3}"/>
    <dgm:cxn modelId="{08BE5D81-580B-4153-8587-2122427730FC}" srcId="{902514D4-9367-48BD-AB98-415C361E8095}" destId="{DCD7149E-1CB1-4C3A-A9A2-5DD6974789C1}" srcOrd="11" destOrd="0" parTransId="{B65867FE-2734-4482-B786-4766E8EFA18D}" sibTransId="{7CC0F52A-A4F7-41A4-95C9-45DCD7A3BED2}"/>
    <dgm:cxn modelId="{A649D081-EC52-4B0A-8672-7FE98A3AF3F6}" srcId="{902514D4-9367-48BD-AB98-415C361E8095}" destId="{902D4CDC-90C5-401C-9E4C-E63470F274FC}" srcOrd="1" destOrd="0" parTransId="{47229014-C153-4F7E-8067-087789DA9039}" sibTransId="{F21612F1-778B-4B31-A021-3C34128CF2E5}"/>
    <dgm:cxn modelId="{F969638A-0933-4BFD-8FCE-DEA059A8218A}" type="presOf" srcId="{AE48CFE1-833E-4E84-A3A0-21C0277A6EA8}" destId="{47FC99C1-6CDC-4E5F-82DC-8138B26E8725}" srcOrd="0" destOrd="8" presId="urn:microsoft.com/office/officeart/2009/layout/CircleArrowProcess"/>
    <dgm:cxn modelId="{76C4878B-E44B-46AD-950F-D8424467E8A7}" srcId="{902514D4-9367-48BD-AB98-415C361E8095}" destId="{157C287F-375B-4A9D-B75F-15E71AD53019}" srcOrd="10" destOrd="0" parTransId="{C114AE60-CEDB-4CB7-8B90-2D3E418A95B4}" sibTransId="{9E65679D-15DC-453F-821E-38D2A51E2B88}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32D92D9F-5724-4175-B131-FD301C6F3967}" type="presOf" srcId="{902D4CDC-90C5-401C-9E4C-E63470F274FC}" destId="{47FC99C1-6CDC-4E5F-82DC-8138B26E8725}" srcOrd="0" destOrd="1" presId="urn:microsoft.com/office/officeart/2009/layout/CircleArrowProcess"/>
    <dgm:cxn modelId="{CCA1CCA1-EF2E-4AAA-9805-79E2262FE864}" srcId="{902514D4-9367-48BD-AB98-415C361E8095}" destId="{FCE32F4C-8F56-41D8-AD60-17DE9C6E9E06}" srcOrd="5" destOrd="0" parTransId="{1861DEB2-1A5C-4522-BFA5-7025D7626819}" sibTransId="{5C85CEAA-FF37-4AE4-8602-9B5EE511E738}"/>
    <dgm:cxn modelId="{B01C33A7-8A0C-4A88-A482-547561053F08}" type="presOf" srcId="{70FEEDF0-9ED0-4D7F-AB97-F24DEA096723}" destId="{2B9101F4-B5D1-4AB7-BC83-753D06A88415}" srcOrd="0" destOrd="0" presId="urn:microsoft.com/office/officeart/2009/layout/CircleArrowProcess"/>
    <dgm:cxn modelId="{06B403B0-0FA5-4CD7-96EE-15F56764EDA3}" srcId="{902514D4-9367-48BD-AB98-415C361E8095}" destId="{3DD82557-EB53-4832-A275-1C4FC728F877}" srcOrd="4" destOrd="0" parTransId="{7B9C017A-E740-4B29-8014-BC59DDC3C842}" sibTransId="{1DC939BA-4E74-4558-AB6B-8578E8D7FE72}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0BDA48B8-F9E4-4FFC-B5D8-FBBF36EF7526}" type="presOf" srcId="{87496EB2-74F4-4FF2-B2AA-89EDC121939B}" destId="{47FC99C1-6CDC-4E5F-82DC-8138B26E8725}" srcOrd="0" destOrd="2" presId="urn:microsoft.com/office/officeart/2009/layout/CircleArrowProcess"/>
    <dgm:cxn modelId="{716BD3C1-0FA4-44F0-91E6-F8B446A67E49}" type="presOf" srcId="{BCC44E0D-2E84-42AD-BFBC-B1DB0B59B688}" destId="{47FC99C1-6CDC-4E5F-82DC-8138B26E8725}" srcOrd="0" destOrd="0" presId="urn:microsoft.com/office/officeart/2009/layout/CircleArrowProcess"/>
    <dgm:cxn modelId="{D0DAD5CC-6C13-4CFC-B55B-14792B519D3C}" srcId="{902514D4-9367-48BD-AB98-415C361E8095}" destId="{BF175BFE-44C5-478D-B154-F223245C4761}" srcOrd="3" destOrd="0" parTransId="{FA32CC55-6E0C-4778-B6DF-74479DC80658}" sibTransId="{9369436B-F40B-49AA-A29D-DA6FE5FC66C5}"/>
    <dgm:cxn modelId="{FB3E5FD8-BB97-479A-AB2C-2B09E7E94B72}" type="presOf" srcId="{3DD82557-EB53-4832-A275-1C4FC728F877}" destId="{47FC99C1-6CDC-4E5F-82DC-8138B26E8725}" srcOrd="0" destOrd="4" presId="urn:microsoft.com/office/officeart/2009/layout/CircleArrowProcess"/>
    <dgm:cxn modelId="{A28EE2DC-79FD-428E-9133-96B47B9D6A8D}" srcId="{902514D4-9367-48BD-AB98-415C361E8095}" destId="{87496EB2-74F4-4FF2-B2AA-89EDC121939B}" srcOrd="2" destOrd="0" parTransId="{6BC617F0-2229-4C39-BDDC-6CC4FB022194}" sibTransId="{360D7A20-62A0-4C92-AFC6-4866D94CC572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297128EE-1E8D-4F19-99A9-24D20B8B8DEE}" srcId="{9EFDE1E0-36B2-42FD-8BC1-DEC0FAC5CDC6}" destId="{12A28CF0-4E84-404B-BD05-C93E11DD70AF}" srcOrd="3" destOrd="0" parTransId="{A8D02A92-D95A-43FA-89EC-C2659BCB74B4}" sibTransId="{8CF69FEC-4148-4199-8D68-EFD55841612F}"/>
    <dgm:cxn modelId="{C899C2F1-39C6-44E3-B276-131A53E5752D}" srcId="{902514D4-9367-48BD-AB98-415C361E8095}" destId="{84B03C7A-1D44-42FD-815E-88278E624766}" srcOrd="7" destOrd="0" parTransId="{897A72F2-3F7C-4AAA-ABEE-A6AAEB7EE898}" sibTransId="{EDFCC92B-4E2B-44C7-A0EC-867C33443570}"/>
    <dgm:cxn modelId="{1B293EFC-EB57-4EFF-B746-5E727D2F34A8}" type="presOf" srcId="{8DC3B0AC-5266-485C-BEE0-5EA316ED6351}" destId="{4708EA16-D5C5-4EE2-8A83-5B988D03B274}" srcOrd="0" destOrd="0" presId="urn:microsoft.com/office/officeart/2009/layout/CircleArrowProcess"/>
    <dgm:cxn modelId="{F80B6E4E-8530-407B-B095-0491343B2370}" type="presParOf" srcId="{0746AFD6-81AF-4A03-965B-E5FD2AC99902}" destId="{B8A5ADE6-C095-47F2-9BD8-3724EF926095}" srcOrd="0" destOrd="0" presId="urn:microsoft.com/office/officeart/2009/layout/CircleArrowProcess"/>
    <dgm:cxn modelId="{F4038CEC-1F82-4468-9968-6BDEB5BCB1D6}" type="presParOf" srcId="{B8A5ADE6-C095-47F2-9BD8-3724EF926095}" destId="{8BB83C97-51F0-45C6-863A-E48679F22BC5}" srcOrd="0" destOrd="0" presId="urn:microsoft.com/office/officeart/2009/layout/CircleArrowProcess"/>
    <dgm:cxn modelId="{55DC85B6-6B38-4AB7-9B24-C2B37206D323}" type="presParOf" srcId="{0746AFD6-81AF-4A03-965B-E5FD2AC99902}" destId="{82171282-A646-4576-AB4C-5C8A06136ED3}" srcOrd="1" destOrd="0" presId="urn:microsoft.com/office/officeart/2009/layout/CircleArrowProcess"/>
    <dgm:cxn modelId="{0845DD23-B2D5-47E4-8AF6-83BE4803B21A}" type="presParOf" srcId="{0746AFD6-81AF-4A03-965B-E5FD2AC99902}" destId="{2B9101F4-B5D1-4AB7-BC83-753D06A88415}" srcOrd="2" destOrd="0" presId="urn:microsoft.com/office/officeart/2009/layout/CircleArrowProcess"/>
    <dgm:cxn modelId="{66DC735F-DB28-4FEE-93F9-5048A090D69D}" type="presParOf" srcId="{0746AFD6-81AF-4A03-965B-E5FD2AC99902}" destId="{49C4C8C0-A665-47B8-AD0B-A80BD66447C9}" srcOrd="3" destOrd="0" presId="urn:microsoft.com/office/officeart/2009/layout/CircleArrowProcess"/>
    <dgm:cxn modelId="{ADACEFE1-C8DE-4AB6-BA9A-19D8325C4383}" type="presParOf" srcId="{49C4C8C0-A665-47B8-AD0B-A80BD66447C9}" destId="{12D2183B-C8C1-4ADD-8BFA-63A0024D79DB}" srcOrd="0" destOrd="0" presId="urn:microsoft.com/office/officeart/2009/layout/CircleArrowProcess"/>
    <dgm:cxn modelId="{838A538F-2E84-46BF-872C-80FD5A39DBA8}" type="presParOf" srcId="{0746AFD6-81AF-4A03-965B-E5FD2AC99902}" destId="{47FC99C1-6CDC-4E5F-82DC-8138B26E8725}" srcOrd="4" destOrd="0" presId="urn:microsoft.com/office/officeart/2009/layout/CircleArrowProcess"/>
    <dgm:cxn modelId="{303E99D1-4CC8-46C8-A33D-6B8C0A7640B1}" type="presParOf" srcId="{0746AFD6-81AF-4A03-965B-E5FD2AC99902}" destId="{4E0AE086-AABF-4A0E-98D0-5626D79C154F}" srcOrd="5" destOrd="0" presId="urn:microsoft.com/office/officeart/2009/layout/CircleArrowProcess"/>
    <dgm:cxn modelId="{66C1CF45-28B5-44CB-9914-F31D55E6D8F7}" type="presParOf" srcId="{0746AFD6-81AF-4A03-965B-E5FD2AC99902}" destId="{C57F095C-D392-4DF1-8FBB-9D795D0570B7}" srcOrd="6" destOrd="0" presId="urn:microsoft.com/office/officeart/2009/layout/CircleArrowProcess"/>
    <dgm:cxn modelId="{34B40DFA-A669-4C4C-A55C-62901B802886}" type="presParOf" srcId="{C57F095C-D392-4DF1-8FBB-9D795D0570B7}" destId="{339FCDE6-ACB1-4FC6-B770-034DE4C59DA1}" srcOrd="0" destOrd="0" presId="urn:microsoft.com/office/officeart/2009/layout/CircleArrowProcess"/>
    <dgm:cxn modelId="{959CB7DB-2576-45B4-B9B4-C093197DB65B}" type="presParOf" srcId="{0746AFD6-81AF-4A03-965B-E5FD2AC99902}" destId="{4708EA16-D5C5-4EE2-8A83-5B988D03B274}" srcOrd="7" destOrd="0" presId="urn:microsoft.com/office/officeart/2009/layout/CircleArrowProcess"/>
    <dgm:cxn modelId="{95C9BE3F-FA1A-4075-9B50-A143EF2A8060}" type="presParOf" srcId="{0746AFD6-81AF-4A03-965B-E5FD2AC99902}" destId="{6AED50E6-1C35-4B77-9E90-501897F8F6D8}" srcOrd="8" destOrd="0" presId="urn:microsoft.com/office/officeart/2009/layout/CircleArrowProcess"/>
    <dgm:cxn modelId="{6BD9FAA2-E209-4861-8A9B-D203F3AD47B5}" type="presParOf" srcId="{0746AFD6-81AF-4A03-965B-E5FD2AC99902}" destId="{00F0DEEF-AEB2-4153-9EE3-AE9DC139168B}" srcOrd="9" destOrd="0" presId="urn:microsoft.com/office/officeart/2009/layout/CircleArrowProcess"/>
    <dgm:cxn modelId="{476ABB25-3176-41DA-B932-FE5E4F6AABE6}" type="presParOf" srcId="{00F0DEEF-AEB2-4153-9EE3-AE9DC139168B}" destId="{602D56E9-127E-4073-84CA-41CB78049428}" srcOrd="0" destOrd="0" presId="urn:microsoft.com/office/officeart/2009/layout/CircleArrowProcess"/>
    <dgm:cxn modelId="{2D7D71C3-35B8-445B-B6DE-69130CB920DE}" type="presParOf" srcId="{0746AFD6-81AF-4A03-965B-E5FD2AC99902}" destId="{7AEA389A-5F7C-45D0-A8C0-2E1BD9180065}" srcOrd="1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451A6-8B4D-D949-98BF-469DD1F51B90}">
      <dsp:nvSpPr>
        <dsp:cNvPr id="0" name=""/>
        <dsp:cNvSpPr/>
      </dsp:nvSpPr>
      <dsp:spPr>
        <a:xfrm>
          <a:off x="0" y="66613"/>
          <a:ext cx="4243589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Instrument om complexe vraagstukken in gezamenlijkheid op te pakken</a:t>
          </a:r>
          <a:endParaRPr lang="en-US" sz="1900" kern="1200"/>
        </a:p>
      </dsp:txBody>
      <dsp:txXfrm>
        <a:off x="36896" y="103509"/>
        <a:ext cx="4169797" cy="682028"/>
      </dsp:txXfrm>
    </dsp:sp>
    <dsp:sp modelId="{9A3925D7-3464-DC49-AC84-7A447E3105B3}">
      <dsp:nvSpPr>
        <dsp:cNvPr id="0" name=""/>
        <dsp:cNvSpPr/>
      </dsp:nvSpPr>
      <dsp:spPr>
        <a:xfrm>
          <a:off x="0" y="877154"/>
          <a:ext cx="4243589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Structureert en ordent het gezamenlijk denkproces</a:t>
          </a:r>
          <a:endParaRPr lang="en-US" sz="1900" kern="1200"/>
        </a:p>
      </dsp:txBody>
      <dsp:txXfrm>
        <a:off x="36896" y="914050"/>
        <a:ext cx="4169797" cy="682028"/>
      </dsp:txXfrm>
    </dsp:sp>
    <dsp:sp modelId="{50602044-2A96-604B-8E19-F93662B45560}">
      <dsp:nvSpPr>
        <dsp:cNvPr id="0" name=""/>
        <dsp:cNvSpPr/>
      </dsp:nvSpPr>
      <dsp:spPr>
        <a:xfrm>
          <a:off x="0" y="1687694"/>
          <a:ext cx="4243589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Creëert gemeenschappelijke taal</a:t>
          </a:r>
          <a:endParaRPr lang="en-US" sz="1900" kern="1200"/>
        </a:p>
      </dsp:txBody>
      <dsp:txXfrm>
        <a:off x="36896" y="1724590"/>
        <a:ext cx="4169797" cy="682028"/>
      </dsp:txXfrm>
    </dsp:sp>
    <dsp:sp modelId="{5A30D868-525A-B446-9C00-087759D705D0}">
      <dsp:nvSpPr>
        <dsp:cNvPr id="0" name=""/>
        <dsp:cNvSpPr/>
      </dsp:nvSpPr>
      <dsp:spPr>
        <a:xfrm>
          <a:off x="0" y="2498234"/>
          <a:ext cx="4243589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Stuurt op realiseren van maatschappelijke effecten en kwaliteit</a:t>
          </a:r>
          <a:endParaRPr lang="en-US" sz="1900" kern="1200"/>
        </a:p>
      </dsp:txBody>
      <dsp:txXfrm>
        <a:off x="36896" y="2535130"/>
        <a:ext cx="4169797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3011290" y="0"/>
          <a:ext cx="2189385" cy="21896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5267481" y="606401"/>
          <a:ext cx="5048539" cy="610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0" i="0" kern="1200" noProof="0" dirty="0">
              <a:latin typeface="Corbel"/>
              <a:ea typeface="+mn-ea"/>
              <a:cs typeface="+mn-cs"/>
            </a:rPr>
            <a:t>Fysiek, telefonisch, E-mail, </a:t>
          </a:r>
          <a:r>
            <a:rPr lang="nl-NL" sz="1800" b="0" i="0" kern="1200" noProof="0" dirty="0" err="1">
              <a:latin typeface="Corbel"/>
              <a:ea typeface="+mn-ea"/>
              <a:cs typeface="+mn-cs"/>
            </a:rPr>
            <a:t>Whats</a:t>
          </a:r>
          <a:r>
            <a:rPr lang="nl-NL" sz="1800" b="0" i="0" kern="1200" noProof="0" dirty="0">
              <a:latin typeface="Corbel"/>
              <a:ea typeface="+mn-ea"/>
              <a:cs typeface="+mn-cs"/>
            </a:rPr>
            <a:t> </a:t>
          </a:r>
          <a:r>
            <a:rPr lang="nl-NL" sz="1800" b="0" i="0" kern="1200" noProof="0" dirty="0" err="1">
              <a:latin typeface="Corbel"/>
              <a:ea typeface="+mn-ea"/>
              <a:cs typeface="+mn-cs"/>
            </a:rPr>
            <a:t>App</a:t>
          </a:r>
          <a:r>
            <a:rPr lang="nl-NL" sz="1800" b="0" i="0" kern="1200" noProof="0" dirty="0">
              <a:latin typeface="Corbel"/>
              <a:ea typeface="+mn-ea"/>
              <a:cs typeface="+mn-cs"/>
            </a:rPr>
            <a:t>, post</a:t>
          </a:r>
        </a:p>
      </dsp:txBody>
      <dsp:txXfrm>
        <a:off x="5267481" y="606401"/>
        <a:ext cx="5048539" cy="610163"/>
      </dsp:txXfrm>
    </dsp:sp>
    <dsp:sp modelId="{2B9101F4-B5D1-4AB7-BC83-753D06A88415}">
      <dsp:nvSpPr>
        <dsp:cNvPr id="0" name=""/>
        <dsp:cNvSpPr/>
      </dsp:nvSpPr>
      <dsp:spPr>
        <a:xfrm>
          <a:off x="3494671" y="792579"/>
          <a:ext cx="1221801" cy="61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 noProof="0" dirty="0">
              <a:latin typeface="Corbel"/>
              <a:ea typeface="+mn-ea"/>
              <a:cs typeface="+mn-cs"/>
            </a:rPr>
            <a:t>Contact</a:t>
          </a:r>
        </a:p>
      </dsp:txBody>
      <dsp:txXfrm>
        <a:off x="3494671" y="792579"/>
        <a:ext cx="1221801" cy="610837"/>
      </dsp:txXfrm>
    </dsp:sp>
    <dsp:sp modelId="{12D2183B-C8C1-4ADD-8BFA-63A0024D79DB}">
      <dsp:nvSpPr>
        <dsp:cNvPr id="0" name=""/>
        <dsp:cNvSpPr/>
      </dsp:nvSpPr>
      <dsp:spPr>
        <a:xfrm>
          <a:off x="2403058" y="1258255"/>
          <a:ext cx="2189385" cy="21896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6036919" y="1772947"/>
          <a:ext cx="3286921" cy="2185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0" i="0" kern="1200" noProof="0" dirty="0">
              <a:latin typeface="Corbel"/>
              <a:ea typeface="+mn-ea"/>
              <a:cs typeface="+mn-cs"/>
            </a:rPr>
            <a:t>1 . Acute situatie, direct actie vereist</a:t>
          </a: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0" i="0" kern="1200" noProof="0" dirty="0">
              <a:latin typeface="Corbel"/>
              <a:ea typeface="+mn-ea"/>
              <a:cs typeface="+mn-cs"/>
            </a:rPr>
            <a:t>2. Info- en adviesgesprek</a:t>
          </a: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b="0" i="0" u="none" kern="1200" noProof="0" dirty="0">
              <a:latin typeface="Corbel"/>
              <a:ea typeface="+mn-ea"/>
              <a:cs typeface="+mn-cs"/>
            </a:rPr>
            <a:t>3. Brede vraagverheldering (BVV)</a:t>
          </a: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1" i="0" u="sng" kern="1200" noProof="0" dirty="0">
            <a:latin typeface="Corbel"/>
            <a:ea typeface="+mn-ea"/>
            <a:cs typeface="+mn-cs"/>
          </a:endParaRPr>
        </a:p>
        <a:p>
          <a:pPr marL="171450" lvl="1" indent="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</dsp:txBody>
      <dsp:txXfrm>
        <a:off x="6036919" y="1772947"/>
        <a:ext cx="3286921" cy="2185741"/>
      </dsp:txXfrm>
    </dsp:sp>
    <dsp:sp modelId="{4E0AE086-AABF-4A0E-98D0-5626D79C154F}">
      <dsp:nvSpPr>
        <dsp:cNvPr id="0" name=""/>
        <dsp:cNvSpPr/>
      </dsp:nvSpPr>
      <dsp:spPr>
        <a:xfrm>
          <a:off x="2883976" y="2053157"/>
          <a:ext cx="1221801" cy="61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 noProof="0" dirty="0">
              <a:latin typeface="Corbel"/>
              <a:ea typeface="+mn-ea"/>
              <a:cs typeface="+mn-cs"/>
            </a:rPr>
            <a:t>Vraag/ signaal</a:t>
          </a:r>
        </a:p>
      </dsp:txBody>
      <dsp:txXfrm>
        <a:off x="2883976" y="2053157"/>
        <a:ext cx="1221801" cy="610837"/>
      </dsp:txXfrm>
    </dsp:sp>
    <dsp:sp modelId="{339FCDE6-ACB1-4FC6-B770-034DE4C59DA1}">
      <dsp:nvSpPr>
        <dsp:cNvPr id="0" name=""/>
        <dsp:cNvSpPr/>
      </dsp:nvSpPr>
      <dsp:spPr>
        <a:xfrm>
          <a:off x="3011290" y="2521156"/>
          <a:ext cx="2189385" cy="218960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5500480" y="2730728"/>
          <a:ext cx="4446900" cy="162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800" b="0" i="0" kern="1200" noProof="0" dirty="0">
            <a:latin typeface="Corbel"/>
            <a:ea typeface="+mn-ea"/>
            <a:cs typeface="+mn-cs"/>
          </a:endParaRPr>
        </a:p>
      </dsp:txBody>
      <dsp:txXfrm>
        <a:off x="5500480" y="2730728"/>
        <a:ext cx="4446900" cy="1626616"/>
      </dsp:txXfrm>
    </dsp:sp>
    <dsp:sp modelId="{6AED50E6-1C35-4B77-9E90-501897F8F6D8}">
      <dsp:nvSpPr>
        <dsp:cNvPr id="0" name=""/>
        <dsp:cNvSpPr/>
      </dsp:nvSpPr>
      <dsp:spPr>
        <a:xfrm>
          <a:off x="3494671" y="3313735"/>
          <a:ext cx="1221801" cy="61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 noProof="0" dirty="0">
              <a:latin typeface="Corbel"/>
              <a:ea typeface="+mn-ea"/>
              <a:cs typeface="+mn-cs"/>
            </a:rPr>
            <a:t>Vervolg</a:t>
          </a:r>
        </a:p>
      </dsp:txBody>
      <dsp:txXfrm>
        <a:off x="3494671" y="3313735"/>
        <a:ext cx="1221801" cy="610837"/>
      </dsp:txXfrm>
    </dsp:sp>
    <dsp:sp modelId="{602D56E9-127E-4073-84CA-41CB78049428}">
      <dsp:nvSpPr>
        <dsp:cNvPr id="0" name=""/>
        <dsp:cNvSpPr/>
      </dsp:nvSpPr>
      <dsp:spPr>
        <a:xfrm>
          <a:off x="2559120" y="3924572"/>
          <a:ext cx="1880957" cy="18818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A389A-5F7C-45D0-A8C0-2E1BD9180065}">
      <dsp:nvSpPr>
        <dsp:cNvPr id="0" name=""/>
        <dsp:cNvSpPr/>
      </dsp:nvSpPr>
      <dsp:spPr>
        <a:xfrm>
          <a:off x="2883976" y="4574313"/>
          <a:ext cx="1221801" cy="61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 noProof="0" dirty="0">
              <a:latin typeface="Corbel"/>
              <a:ea typeface="+mn-ea"/>
              <a:cs typeface="+mn-cs"/>
            </a:rPr>
            <a:t>Regie</a:t>
          </a:r>
        </a:p>
      </dsp:txBody>
      <dsp:txXfrm>
        <a:off x="2883976" y="4574313"/>
        <a:ext cx="1221801" cy="61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BFCC-0E31-48A0-A880-072F6899D1D6}" type="datetimeFigureOut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13EE-9412-42AB-AD24-C3CFF95C4A2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5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6D1E-3C8D-4917-BE0E-512A8CBFBE38}" type="datetimeFigureOut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5C6B-3CDA-41FA-BD55-5A736EEBCF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23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Je hebt directe effecten van je werk, dat zit in stap 5 van het kompas en ligt binnen de </a:t>
            </a:r>
            <a:r>
              <a:rPr lang="nl-NL" dirty="0" err="1"/>
              <a:t>beinvloedingssfeer</a:t>
            </a:r>
            <a:r>
              <a:rPr lang="nl-NL" dirty="0"/>
              <a:t> van een organisatie, je hebt hogere effecten van je werk, dat zit in stap 2 van het kompas en dat ligt niet binnen de </a:t>
            </a:r>
            <a:r>
              <a:rPr lang="nl-NL" dirty="0" err="1"/>
              <a:t>beinvloedingssfeer</a:t>
            </a:r>
            <a:r>
              <a:rPr lang="nl-NL" dirty="0"/>
              <a:t> van een organisatie, maar is ook afhankelijk van de prestaties en bijdragen van andere organisaties en macro ontwikkelingen.  Ambitie is iets waar je naar streeft.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A5EE8-531F-0A47-8A82-A2F0DCD966D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2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Je hebt directe effecten van je werk, dat zit in stap 5 van het kompas en ligt binnen de </a:t>
            </a:r>
            <a:r>
              <a:rPr lang="nl-NL" dirty="0" err="1"/>
              <a:t>beinvloedingssfeer</a:t>
            </a:r>
            <a:r>
              <a:rPr lang="nl-NL" dirty="0"/>
              <a:t> van een organisatie, je hebt hogere effecten van je werk, dat zit in stap 2 van het kompas en dat ligt niet binnen de </a:t>
            </a:r>
            <a:r>
              <a:rPr lang="nl-NL" dirty="0" err="1"/>
              <a:t>beinvloedingssfeer</a:t>
            </a:r>
            <a:r>
              <a:rPr lang="nl-NL" dirty="0"/>
              <a:t> van een organisatie, maar is ook afhankelijk van de prestaties en bijdragen van andere organisaties en macro ontwikkelingen.  Ambitie is iets waar je naar streeft.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A5EE8-531F-0A47-8A82-A2F0DCD966D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1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Leerproces stappen herkennen, verklaren, waarderen en dan verbeteren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A5EE8-531F-0A47-8A82-A2F0DCD966D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5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Leerproces stappen herkennen, verklaren, waarderen en dan verbeteren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A5EE8-531F-0A47-8A82-A2F0DCD966D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04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A92E4-4E88-497B-BF41-CCE21A4FFA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1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A92E4-4E88-497B-BF41-CCE21A4FFA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6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689C8-EB62-4C5D-A8FF-7A1031C60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F45215-CC72-4C93-9B3B-5CC3409A7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99DD6D-5AAB-44E4-ACFB-830E6B88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EE4803-7EA6-4546-9202-39A87C3E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2C3CC-2B95-4645-8118-9B6D8767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1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99DB4-CAD3-45FE-AD08-6EE0C5E0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AB557-71D0-4E8C-9E87-3837688D9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A0C2E9-88B2-4EAB-A6C2-CAE9B6CA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A720A6-54BC-47AE-9698-65A6D384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644A3C-9449-497A-B32D-9B1279ED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369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9B129-0A68-4413-80EE-C8707322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319E6-1C80-45EC-A751-1027DAB0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27506-C8E4-4E54-B42E-EA748626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3F7F41-5AE1-4D3E-A48A-7375453E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F18DB2-2743-40B6-AE18-A7538E2D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14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E46C9-FDEE-418E-81C6-850D872B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256858-10E1-462C-933F-D71AC630F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6F45B0-28A7-4240-8F65-CDF5F6CD1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BBD892-4F49-420C-87FD-C9496C51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DA065F-1B7F-47A6-8F25-142D7603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6559A7-890B-4DDD-A103-2A59428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91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068D6-3A62-4A3D-889D-A772D3B7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0E9F53-FEA9-4C8C-92F4-5280FED5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464980-51B3-40F3-95E4-D4C06718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8CD938-0D42-46FE-95E2-D82E87916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6DCC26-E253-444B-A46A-F586B1B4B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D3A702C-4AB7-4ED5-BD58-85D4310E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760B8E-F81F-4367-A6A5-64A671C2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7E2D44-2C8C-466C-A57A-3D21F73C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243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F982E-7148-4552-A7CF-2C94AA51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B98845-E5F7-400C-94D9-A7816257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3FA35D-30E5-4661-BD08-40A29960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025539-ED09-4CDF-B4CE-0E4947FA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597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9FD6F2-D356-426F-BA34-714B633E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793A27-3DF3-4CDB-AE68-E5752AC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76273D-FA9A-411B-9FB5-1330555B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3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077C4-388F-412A-9FB2-A0720069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C6C78-0DDA-47C2-BB2A-43912C25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0EE0DF-AA90-4080-8A65-FA9E08ED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0F31ED-C1BE-4791-BB2E-CF3F5ED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D8B3EB-F1AA-4874-98C0-53879F96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1FD132-B2C4-406A-B604-FCFF5F1D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41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0EACC-A138-4845-9EE9-2F3841C2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68DF95-1A52-435C-9869-60F40A70A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F89E13-8506-4C8F-9163-E31A371FF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BD2096-1601-483D-96B8-CCC45666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2FDFBB-01EA-4EED-B165-10BF8D2B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0B629C-F2C6-4DE8-A488-82191296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14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1401E-B67D-40EA-8DF4-3C2AFAA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822C9C-035D-4184-9C93-57110B197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7BA917-287E-4ADF-833F-738BE8FA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7D1ABF-4D54-4141-BA39-23AED09C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02B8F-B890-4B99-BF34-3EC65A57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829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A16A85-D4C7-44B2-BFFC-C65AA0F7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BD21CE-2E31-4CDC-87C0-AB4629AF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EEEF4-799B-4265-B78E-7814270F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5B1F41-C4C3-40AE-A306-0593DB67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CE584-26F4-4072-9D99-7A0EE23F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74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6150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3980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38143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826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51600" y="1981200"/>
            <a:ext cx="4826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46357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9669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716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83196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45884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7178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3800" y="990600"/>
            <a:ext cx="2463800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22400" y="990600"/>
            <a:ext cx="7188200" cy="51054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2778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A6249-B307-1445-9E83-726CC181D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E34F2-8873-3440-9144-15B15C8B4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07DAB-F563-7941-8048-F8ACEC01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D54C-7AF8-114E-A26E-7F8ECAE12675}" type="datetime1">
              <a:rPr lang="nl-NL" smtClean="0"/>
              <a:t>22-3-2022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3F1806-E29A-EF43-A558-A14744F9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D7E51-9217-1447-9243-DAABA5F6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178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ACF6D-122F-7049-905C-50C25945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61675-409B-5C4B-8046-220F3D0C2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38B7E4-B140-B84E-ADBE-9D89D592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3955-5DF7-4A47-98CB-B83B2DB36ECF}" type="datetime1">
              <a:rPr lang="nl-NL" smtClean="0"/>
              <a:t>22-3-2022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8D6D97-22FB-1B4A-81E3-59D6AF5F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52603A-DE27-824E-95A0-7C38F1D0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818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6E8D7-A1DB-D840-82C9-9434F62C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8DC4C7-C8E6-D245-98D5-46C72E59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2BAD50-5E21-0C4A-B48E-45CCF565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18D-E10F-CB43-9E38-A57D92A2AA45}" type="datetime1">
              <a:rPr lang="nl-NL" smtClean="0"/>
              <a:t>22-3-2022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B637B2-2350-9944-A60D-5B8B278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6F5238-55FC-C34F-9BC5-45FF492F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65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BB8BC-DA08-8E48-909D-BAF1F34E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C982F0-CCBC-F548-815D-ED73EAD0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2DA5E6-B063-1446-8F57-50B0D2374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A97AE0-D73B-3245-8001-65B23109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BFB9-CD03-804F-B875-2B17EEFD4977}" type="datetime1">
              <a:rPr lang="nl-NL" smtClean="0"/>
              <a:t>22-3-2022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5D7853-DF58-EA43-9EB5-BD36AE84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D8BF32-3368-CC45-A041-521AE6A5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06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1246D-6895-DE4A-9085-8C1059DF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8738AC-B8F9-C048-A47B-052DE592D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B8232E-F0EC-1E45-9460-F340530D5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BBB0D2-D064-7945-9010-D3D9F536A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E2504C-CECA-AE43-8530-9BEFBA560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F2AF94-CB3C-9048-9957-D2B2E8D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E1DC-0572-294D-B4AD-007B453E1257}" type="datetime1">
              <a:rPr lang="nl-NL" smtClean="0"/>
              <a:t>22-3-2022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68973E-FA22-E34E-9F7E-07A28EA7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71BD89-9A89-6A4A-A913-9E6F9B11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140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94704-37E0-8947-AAEB-545FBD8C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FBA7B7-6C9F-6649-9269-2DFB3EC5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1565-24B4-E847-B769-413DDEF0AC71}" type="datetime1">
              <a:rPr lang="nl-NL" smtClean="0"/>
              <a:t>22-3-2022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F6DE6D-C931-5C4E-9947-B2702950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56F959-F6B1-B04E-B258-8636DE5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65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E07812-D71E-D44C-8F24-F65EAE48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3F29-94D6-BB47-A7DA-6637F3E6DF05}" type="datetime1">
              <a:rPr lang="nl-NL" smtClean="0"/>
              <a:t>22-3-2022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97293D-51F0-1445-98B5-A79D7D57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7D19C2-B2C6-F845-AE55-07D88168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689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6350C-35B0-2C4A-9D7B-9EB7C39C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2A0592-55F0-4940-86D0-FB182C1E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A68ABC-E091-B641-8CE7-BC831681B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B27FCC-A636-4C4B-81CF-25F341A0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5069-F333-2643-AC09-3E3D800F90E9}" type="datetime1">
              <a:rPr lang="nl-NL" smtClean="0"/>
              <a:t>22-3-2022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3EBAD2-1510-E342-A854-B7D367BB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5BDF50-F778-244E-844D-3FCFE8EA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71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E9D41-015B-DC4C-B8D9-5F66750C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25B170-6F0B-9348-AA10-13F1F1210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F32F6-B6AC-A542-83B0-2E061A2D2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A1DC96-F108-D149-9D8B-157E4706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04DA-CDE3-944D-A736-56B385A456F8}" type="datetime1">
              <a:rPr lang="nl-NL" smtClean="0"/>
              <a:t>22-3-2022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978254-4340-C24F-B030-C10376A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2E6420-35A4-ED4E-9EF7-E2483A7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50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417D8-E344-5A40-B1E8-C3B308D1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480C87-EF88-BF46-9E71-E98EF1806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2CE45C-DBDB-264E-AC90-F8849073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A21-C69D-974A-B1F5-85F7315BEE6A}" type="datetime1">
              <a:rPr lang="nl-NL" smtClean="0"/>
              <a:t>22-3-2022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879B9C-71CB-554B-BC5F-10DB8A50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F45E68-64C1-3D4F-BA83-34DCEE8E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514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F6B412-B5FE-2440-8BE5-019E09F97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A0BF31-FA9E-0F49-9E51-69990D2D9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16689-5E21-274D-9750-103C7FE7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3BBA-12AC-8246-A1CE-5A8C9E52B56F}" type="datetime1">
              <a:rPr lang="nl-NL" smtClean="0"/>
              <a:t>22-3-2022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352BF3-29E1-7446-B0C8-0822995C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Dekkers training en advies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233FA-E75A-DA48-80A4-75DD8583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145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212728"/>
            <a:ext cx="9645651" cy="3603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19669" y="1196978"/>
            <a:ext cx="10987617" cy="25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19669" y="3873503"/>
            <a:ext cx="10987617" cy="25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719667" y="6638928"/>
            <a:ext cx="9408584" cy="144463"/>
          </a:xfrm>
        </p:spPr>
        <p:txBody>
          <a:bodyPr/>
          <a:lstStyle>
            <a:lvl1pPr>
              <a:defRPr/>
            </a:lvl1pPr>
          </a:lstStyle>
          <a:p>
            <a:fld id="{E55C442E-9D3C-4227-8B37-18E462FB8B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10267952" y="6638928"/>
            <a:ext cx="1439333" cy="144463"/>
          </a:xfrm>
        </p:spPr>
        <p:txBody>
          <a:bodyPr/>
          <a:lstStyle>
            <a:lvl1pPr>
              <a:defRPr/>
            </a:lvl1pPr>
          </a:lstStyle>
          <a:p>
            <a:fld id="{E8CA61CC-5718-4097-9C3F-839297980D2F}" type="datetimeFigureOut">
              <a:rPr lang="en-US" altLang="nl-NL"/>
              <a:pPr/>
              <a:t>3/22/2022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4623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5A2D32-A7FD-47FB-AAAF-61F0FC4F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F10A14-904E-4EB0-A0B2-861E79D1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372D37-C63C-42BC-921A-68099B6ED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5505ED-53D7-463A-9C18-FEF401FCD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6EA7D-5AD5-48C0-95A5-2CAC93F1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8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990600"/>
            <a:ext cx="9855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9855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3200" y="304800"/>
            <a:ext cx="357293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Afbeelding 5" descr="woordbWag_RG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285728"/>
            <a:ext cx="3809984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CD484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b="1">
          <a:solidFill>
            <a:srgbClr val="2D34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b="1">
          <a:solidFill>
            <a:srgbClr val="2D34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rgbClr val="2D34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b="1">
          <a:solidFill>
            <a:srgbClr val="2D347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1">
          <a:solidFill>
            <a:srgbClr val="2D347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1">
          <a:solidFill>
            <a:srgbClr val="2D347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1">
          <a:solidFill>
            <a:srgbClr val="2D347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1">
          <a:solidFill>
            <a:srgbClr val="2D347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1">
          <a:solidFill>
            <a:srgbClr val="2D347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E9EAAE-F272-644E-96E6-4916EBE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5FB7FA-CDF9-2A47-A1C5-C1241767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81164-DCFB-C340-A2FF-A49F8943A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B8B6-C8C8-714B-B072-00D987270CA7}" type="datetime1">
              <a:rPr lang="nl-NL" smtClean="0"/>
              <a:t>22-3-2022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4BE771-2DB2-1441-AFC9-45E29FBBB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Dekkers training en advies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87AFA-7C23-474E-9321-419569279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4F70-F539-1B45-90A1-1E2F9C5D9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21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1074" y="1479163"/>
            <a:ext cx="3649851" cy="1025912"/>
          </a:xfrm>
        </p:spPr>
        <p:txBody>
          <a:bodyPr/>
          <a:lstStyle/>
          <a:p>
            <a:pPr algn="ctr"/>
            <a:r>
              <a:rPr lang="en-US" sz="3600" dirty="0"/>
              <a:t>WELKOM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2505075"/>
            <a:ext cx="9855200" cy="3717494"/>
          </a:xfrm>
        </p:spPr>
        <p:txBody>
          <a:bodyPr/>
          <a:lstStyle/>
          <a:p>
            <a:endParaRPr lang="en-US" sz="2000" dirty="0"/>
          </a:p>
          <a:p>
            <a:pPr marL="0" indent="0" algn="ctr">
              <a:buNone/>
            </a:pPr>
            <a:r>
              <a:rPr lang="en-US" dirty="0" err="1"/>
              <a:t>Informatiebijeenkomst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/>
              <a:t>aanbesteding</a:t>
            </a:r>
            <a:r>
              <a:rPr lang="en-US" dirty="0"/>
              <a:t> </a:t>
            </a:r>
            <a:r>
              <a:rPr lang="en-US" dirty="0" err="1"/>
              <a:t>preventieve</a:t>
            </a:r>
            <a:r>
              <a:rPr lang="en-US" dirty="0"/>
              <a:t> </a:t>
            </a:r>
            <a:r>
              <a:rPr lang="en-US" dirty="0" err="1"/>
              <a:t>hulp</a:t>
            </a:r>
            <a:r>
              <a:rPr lang="en-US" dirty="0"/>
              <a:t> en </a:t>
            </a:r>
            <a:r>
              <a:rPr lang="en-US" dirty="0" err="1"/>
              <a:t>ondersteuning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Wageningen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4" name="Afbeelding 3" descr="woordbWag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5728"/>
            <a:ext cx="2857488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09B1D17-C664-954D-AE74-95D4C572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Bepalen outcome/</a:t>
            </a:r>
            <a:br>
              <a:rPr lang="nl-NL" sz="5400"/>
            </a:br>
            <a:r>
              <a:rPr lang="nl-NL" sz="5400"/>
              <a:t>indicatoren</a:t>
            </a:r>
            <a:br>
              <a:rPr lang="nl-NL" sz="5400"/>
            </a:br>
            <a:r>
              <a:rPr lang="nl-NL" sz="5400"/>
              <a:t>(stap 5)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41FD64B9-4164-BE46-844C-42A1A097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Omschrijf indicatoren bv op basis van de volgende </a:t>
            </a:r>
            <a:r>
              <a:rPr lang="nl-NL" altLang="nl-NL" sz="2200" dirty="0" err="1"/>
              <a:t>outcome</a:t>
            </a:r>
            <a:r>
              <a:rPr lang="nl-NL" altLang="nl-NL" sz="2200" dirty="0"/>
              <a:t> criteria (wat)</a:t>
            </a:r>
          </a:p>
          <a:p>
            <a:pPr marL="920750" lvl="2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nl-NL" altLang="nl-NL" sz="2200" dirty="0"/>
              <a:t>Bereik van inwoners</a:t>
            </a:r>
          </a:p>
          <a:p>
            <a:pPr marL="920750" lvl="2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nl-NL" altLang="nl-NL" sz="2200" dirty="0"/>
              <a:t>Tevredenheid van deelnemers/cliënten</a:t>
            </a:r>
          </a:p>
          <a:p>
            <a:pPr marL="920750" lvl="2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nl-NL" altLang="nl-NL" sz="2200" dirty="0"/>
              <a:t>Doelrealisatie van de activiteit of ondersteuning</a:t>
            </a:r>
          </a:p>
          <a:p>
            <a:pPr marL="920750" lvl="2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nl-NL" altLang="nl-NL" sz="2200" dirty="0"/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Tellen en vertellen (hoe)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nl-NL" altLang="nl-NL" sz="2200" dirty="0"/>
            </a:br>
            <a:r>
              <a:rPr lang="nl-NL" altLang="nl-NL" sz="2200" dirty="0"/>
              <a:t>En hoe/met welke meetinstrumenten kun je deze indicatoren het beste zichtbaar maken,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passend bij wat je wilt weten en passend bij de doelgroep? </a:t>
            </a:r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9447A311-71F5-9846-B266-A4A175C9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Dekkers training en advies</a:t>
            </a:r>
          </a:p>
        </p:txBody>
      </p:sp>
    </p:spTree>
    <p:extLst>
      <p:ext uri="{BB962C8B-B14F-4D97-AF65-F5344CB8AC3E}">
        <p14:creationId xmlns:p14="http://schemas.microsoft.com/office/powerpoint/2010/main" val="170381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6805A0-B87D-459E-AD0A-2491C019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Voorbeeld</a:t>
            </a:r>
            <a:r>
              <a:rPr lang="en-US" sz="2600" u="sng" dirty="0"/>
              <a:t>:</a:t>
            </a:r>
            <a:br>
              <a:rPr lang="en-US" sz="26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D42C9D-33F9-4C0D-994A-5F9903F73D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br>
              <a:rPr lang="en-US" sz="1700" dirty="0"/>
            </a:br>
            <a:r>
              <a:rPr lang="en-US" sz="1700" b="1" dirty="0"/>
              <a:t>1. </a:t>
            </a:r>
            <a:r>
              <a:rPr lang="en-US" sz="1700" b="1" dirty="0" err="1"/>
              <a:t>Bereik</a:t>
            </a:r>
            <a:r>
              <a:rPr lang="en-US" sz="1700" b="1" dirty="0"/>
              <a:t> van </a:t>
            </a:r>
            <a:r>
              <a:rPr lang="en-US" sz="1700" b="1" dirty="0" err="1"/>
              <a:t>inwoners</a:t>
            </a:r>
            <a:r>
              <a:rPr lang="en-US" sz="1700" b="1" dirty="0"/>
              <a:t> met </a:t>
            </a:r>
            <a:r>
              <a:rPr lang="en-US" sz="1700" b="1" dirty="0" err="1"/>
              <a:t>activiteiten</a:t>
            </a:r>
            <a:r>
              <a:rPr lang="en-US" sz="1700" b="1" dirty="0"/>
              <a:t> </a:t>
            </a:r>
            <a:r>
              <a:rPr lang="en-US" sz="1700" b="1" dirty="0" err="1"/>
              <a:t>en</a:t>
            </a:r>
            <a:r>
              <a:rPr lang="en-US" sz="1700" b="1" dirty="0"/>
              <a:t> </a:t>
            </a:r>
            <a:r>
              <a:rPr lang="en-US" sz="1700" b="1" dirty="0" err="1"/>
              <a:t>ondersteuning</a:t>
            </a:r>
            <a:r>
              <a:rPr lang="en-US" sz="1700" b="1" dirty="0"/>
              <a:t> </a:t>
            </a:r>
          </a:p>
          <a:p>
            <a:pPr marL="342900">
              <a:buClr>
                <a:srgbClr val="000000"/>
              </a:buClr>
            </a:pPr>
            <a:r>
              <a:rPr lang="en-US" sz="1700" i="1" dirty="0" err="1"/>
              <a:t>aantal</a:t>
            </a:r>
            <a:r>
              <a:rPr lang="en-US" sz="1700" i="1" dirty="0"/>
              <a:t> </a:t>
            </a:r>
            <a:r>
              <a:rPr lang="en-US" sz="1700" i="1" dirty="0" err="1"/>
              <a:t>deelnemers</a:t>
            </a:r>
            <a:r>
              <a:rPr lang="en-US" sz="1700" i="1" dirty="0"/>
              <a:t> </a:t>
            </a:r>
            <a:r>
              <a:rPr lang="en-US" sz="1700" i="1" dirty="0" err="1"/>
              <a:t>aan</a:t>
            </a:r>
            <a:r>
              <a:rPr lang="en-US" sz="1700" i="1" dirty="0"/>
              <a:t> </a:t>
            </a:r>
            <a:r>
              <a:rPr lang="en-US" sz="1700" i="1" dirty="0" err="1"/>
              <a:t>activiteiten</a:t>
            </a:r>
            <a:br>
              <a:rPr lang="en-US" sz="1700" dirty="0"/>
            </a:br>
            <a:r>
              <a:rPr lang="en-US" sz="1700" dirty="0"/>
              <a:t>data is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vinden</a:t>
            </a:r>
            <a:r>
              <a:rPr lang="en-US" sz="1700" dirty="0"/>
              <a:t> in de </a:t>
            </a:r>
            <a:r>
              <a:rPr lang="en-US" sz="1700" dirty="0" err="1"/>
              <a:t>deelnemersregistratie</a:t>
            </a:r>
            <a:r>
              <a:rPr lang="en-US" sz="1700" dirty="0"/>
              <a:t> + m/v + </a:t>
            </a:r>
            <a:r>
              <a:rPr lang="en-US" sz="1700" dirty="0" err="1"/>
              <a:t>leeftijd</a:t>
            </a:r>
            <a:endParaRPr lang="en-US" sz="1700" dirty="0"/>
          </a:p>
          <a:p>
            <a:pPr marL="342900">
              <a:spcAft>
                <a:spcPts val="800"/>
              </a:spcAft>
              <a:buClr>
                <a:srgbClr val="000000"/>
              </a:buClr>
            </a:pPr>
            <a:r>
              <a:rPr lang="en-US" sz="1700" i="1" dirty="0"/>
              <a:t>mate van </a:t>
            </a:r>
            <a:r>
              <a:rPr lang="en-US" sz="1700" i="1" dirty="0" err="1"/>
              <a:t>spreiding</a:t>
            </a:r>
            <a:r>
              <a:rPr lang="en-US" sz="1700" i="1" dirty="0"/>
              <a:t> over </a:t>
            </a:r>
            <a:r>
              <a:rPr lang="en-US" sz="1700" i="1" dirty="0" err="1"/>
              <a:t>doelgroepen</a:t>
            </a:r>
            <a:r>
              <a:rPr lang="en-US" sz="1700" dirty="0"/>
              <a:t>: is er </a:t>
            </a:r>
            <a:r>
              <a:rPr lang="en-US" sz="1700" dirty="0" err="1"/>
              <a:t>voldoende</a:t>
            </a:r>
            <a:r>
              <a:rPr lang="en-US" sz="1700" dirty="0"/>
              <a:t> </a:t>
            </a:r>
            <a:r>
              <a:rPr lang="en-US" sz="1700" dirty="0" err="1"/>
              <a:t>diversiteit</a:t>
            </a:r>
            <a:r>
              <a:rPr lang="en-US" sz="1700" dirty="0"/>
              <a:t> in de </a:t>
            </a:r>
            <a:r>
              <a:rPr lang="en-US" sz="1700" dirty="0" err="1"/>
              <a:t>deelnemers</a:t>
            </a:r>
            <a:r>
              <a:rPr lang="en-US" sz="1700" dirty="0"/>
              <a:t>, </a:t>
            </a:r>
            <a:r>
              <a:rPr lang="en-US" sz="1700" dirty="0" err="1"/>
              <a:t>uit</a:t>
            </a:r>
            <a:r>
              <a:rPr lang="en-US" sz="1700" dirty="0"/>
              <a:t> </a:t>
            </a:r>
            <a:r>
              <a:rPr lang="en-US" sz="1700" dirty="0" err="1"/>
              <a:t>verschillende</a:t>
            </a:r>
            <a:r>
              <a:rPr lang="en-US" sz="1700" dirty="0"/>
              <a:t> </a:t>
            </a:r>
            <a:r>
              <a:rPr lang="en-US" sz="1700" dirty="0" err="1"/>
              <a:t>buurten</a:t>
            </a:r>
            <a:r>
              <a:rPr lang="en-US" sz="1700" dirty="0"/>
              <a:t>, </a:t>
            </a:r>
            <a:r>
              <a:rPr lang="en-US" sz="1700" dirty="0" err="1"/>
              <a:t>afspiegeling</a:t>
            </a:r>
            <a:r>
              <a:rPr lang="en-US" sz="1700" dirty="0"/>
              <a:t> van de </a:t>
            </a:r>
            <a:r>
              <a:rPr lang="en-US" sz="1700" dirty="0" err="1"/>
              <a:t>buurt</a:t>
            </a:r>
            <a:r>
              <a:rPr lang="en-US" sz="1700" dirty="0"/>
              <a:t>,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mensen</a:t>
            </a:r>
            <a:r>
              <a:rPr lang="en-US" sz="1700" dirty="0"/>
              <a:t> met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beperking</a:t>
            </a:r>
            <a:r>
              <a:rPr lang="en-US" sz="1700" dirty="0"/>
              <a:t>, </a:t>
            </a:r>
            <a:r>
              <a:rPr lang="en-US" sz="1700" dirty="0" err="1"/>
              <a:t>beperkte</a:t>
            </a:r>
            <a:r>
              <a:rPr lang="en-US" sz="1700" dirty="0"/>
              <a:t> budget of </a:t>
            </a:r>
            <a:r>
              <a:rPr lang="en-US" sz="1700" dirty="0" err="1"/>
              <a:t>taalbeheersing</a:t>
            </a:r>
            <a:r>
              <a:rPr lang="en-US" sz="1700" dirty="0"/>
              <a:t>?</a:t>
            </a:r>
          </a:p>
          <a:p>
            <a:pPr marL="342900">
              <a:spcAft>
                <a:spcPts val="800"/>
              </a:spcAft>
              <a:buClr>
                <a:srgbClr val="000000"/>
              </a:buClr>
            </a:pPr>
            <a:r>
              <a:rPr lang="en-US" sz="1700" i="1" dirty="0" err="1"/>
              <a:t>aantal</a:t>
            </a:r>
            <a:r>
              <a:rPr lang="en-US" sz="1700" i="1" dirty="0"/>
              <a:t> </a:t>
            </a:r>
            <a:r>
              <a:rPr lang="en-US" sz="1700" i="1" dirty="0" err="1"/>
              <a:t>inwoners</a:t>
            </a:r>
            <a:r>
              <a:rPr lang="en-US" sz="1700" i="1" dirty="0"/>
              <a:t> met </a:t>
            </a:r>
            <a:r>
              <a:rPr lang="en-US" sz="1700" i="1" dirty="0" err="1"/>
              <a:t>wie</a:t>
            </a:r>
            <a:r>
              <a:rPr lang="en-US" sz="1700" i="1" dirty="0"/>
              <a:t> je in contact bent </a:t>
            </a:r>
            <a:r>
              <a:rPr lang="en-US" sz="1700" dirty="0"/>
              <a:t>over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bepaalde</a:t>
            </a:r>
            <a:r>
              <a:rPr lang="en-US" sz="1700" dirty="0"/>
              <a:t> </a:t>
            </a:r>
            <a:r>
              <a:rPr lang="en-US" sz="1700" dirty="0" err="1"/>
              <a:t>vraag</a:t>
            </a:r>
            <a:r>
              <a:rPr lang="en-US" sz="1700" dirty="0"/>
              <a:t>, maar die </a:t>
            </a:r>
            <a:r>
              <a:rPr lang="en-US" sz="1700" dirty="0" err="1"/>
              <a:t>niet</a:t>
            </a:r>
            <a:r>
              <a:rPr lang="en-US" sz="1700" dirty="0"/>
              <a:t> </a:t>
            </a:r>
            <a:r>
              <a:rPr lang="en-US" sz="1700" dirty="0" err="1"/>
              <a:t>deelnemen</a:t>
            </a:r>
            <a:r>
              <a:rPr lang="en-US" sz="1700" dirty="0"/>
              <a:t> </a:t>
            </a:r>
            <a:r>
              <a:rPr lang="en-US" sz="1700" dirty="0" err="1"/>
              <a:t>aan</a:t>
            </a:r>
            <a:r>
              <a:rPr lang="en-US" sz="1700" dirty="0"/>
              <a:t> </a:t>
            </a:r>
            <a:r>
              <a:rPr lang="en-US" sz="1700" dirty="0" err="1"/>
              <a:t>specifieke</a:t>
            </a:r>
            <a:r>
              <a:rPr lang="en-US" sz="1700" dirty="0"/>
              <a:t> </a:t>
            </a:r>
            <a:r>
              <a:rPr lang="en-US" sz="1700" dirty="0" err="1"/>
              <a:t>activiteiten</a:t>
            </a:r>
            <a:r>
              <a:rPr lang="en-US" sz="1700" dirty="0"/>
              <a:t> die </a:t>
            </a:r>
            <a:r>
              <a:rPr lang="en-US" sz="1700" dirty="0" err="1"/>
              <a:t>hierover</a:t>
            </a:r>
            <a:endParaRPr lang="en-US" sz="1700" dirty="0"/>
          </a:p>
          <a:p>
            <a:pPr marL="342900">
              <a:spcAft>
                <a:spcPts val="800"/>
              </a:spcAft>
              <a:buClr>
                <a:srgbClr val="000000"/>
              </a:buClr>
            </a:pPr>
            <a:r>
              <a:rPr lang="en-US" sz="1700" i="1" dirty="0" err="1"/>
              <a:t>aantal</a:t>
            </a:r>
            <a:r>
              <a:rPr lang="en-US" sz="1700" i="1" dirty="0"/>
              <a:t> </a:t>
            </a:r>
            <a:r>
              <a:rPr lang="en-US" sz="1700" i="1" dirty="0" err="1"/>
              <a:t>kwetsbare</a:t>
            </a:r>
            <a:r>
              <a:rPr lang="en-US" sz="1700" i="1" dirty="0"/>
              <a:t> </a:t>
            </a:r>
            <a:r>
              <a:rPr lang="en-US" sz="1700" i="1" dirty="0" err="1"/>
              <a:t>inwoners</a:t>
            </a:r>
            <a:r>
              <a:rPr lang="en-US" sz="1700" i="1" dirty="0"/>
              <a:t> </a:t>
            </a:r>
            <a:r>
              <a:rPr lang="en-US" sz="1700" i="1" dirty="0" err="1"/>
              <a:t>dat</a:t>
            </a:r>
            <a:r>
              <a:rPr lang="en-US" sz="1700" i="1" dirty="0"/>
              <a:t> het </a:t>
            </a:r>
            <a:r>
              <a:rPr lang="en-US" sz="1700" i="1" dirty="0" err="1"/>
              <a:t>aanbod</a:t>
            </a:r>
            <a:r>
              <a:rPr lang="en-US" sz="1700" i="1" dirty="0"/>
              <a:t> </a:t>
            </a:r>
            <a:r>
              <a:rPr lang="en-US" sz="1700" i="1" dirty="0" err="1"/>
              <a:t>kent</a:t>
            </a:r>
            <a:r>
              <a:rPr lang="en-US" sz="1700" i="1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of </a:t>
            </a:r>
            <a:r>
              <a:rPr lang="en-US" sz="1700" dirty="0" err="1"/>
              <a:t>ze</a:t>
            </a:r>
            <a:r>
              <a:rPr lang="en-US" sz="1700" dirty="0"/>
              <a:t> </a:t>
            </a:r>
            <a:r>
              <a:rPr lang="en-US" sz="1700" dirty="0" err="1"/>
              <a:t>kunnen</a:t>
            </a:r>
            <a:r>
              <a:rPr lang="en-US" sz="1700" dirty="0"/>
              <a:t>/</a:t>
            </a:r>
            <a:r>
              <a:rPr lang="en-US" sz="1700" dirty="0" err="1"/>
              <a:t>willen</a:t>
            </a:r>
            <a:r>
              <a:rPr lang="en-US" sz="1700" dirty="0"/>
              <a:t> </a:t>
            </a:r>
            <a:r>
              <a:rPr lang="en-US" sz="1700" dirty="0" err="1"/>
              <a:t>deelnemen</a:t>
            </a:r>
            <a:br>
              <a:rPr lang="en-US" sz="1700" dirty="0"/>
            </a:br>
            <a:r>
              <a:rPr lang="en-US" sz="1700" dirty="0" err="1"/>
              <a:t>bijv</a:t>
            </a:r>
            <a:r>
              <a:rPr lang="en-US" sz="1700" dirty="0"/>
              <a:t> 1x per twee </a:t>
            </a:r>
            <a:r>
              <a:rPr lang="en-US" sz="1700" dirty="0" err="1"/>
              <a:t>jaar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peiling</a:t>
            </a:r>
            <a:r>
              <a:rPr lang="en-US" sz="1700" dirty="0"/>
              <a:t> </a:t>
            </a:r>
            <a:r>
              <a:rPr lang="en-US" sz="1700" dirty="0" err="1"/>
              <a:t>onder</a:t>
            </a:r>
            <a:r>
              <a:rPr lang="en-US" sz="1700" dirty="0"/>
              <a:t> </a:t>
            </a:r>
            <a:r>
              <a:rPr lang="en-US" sz="1700" dirty="0" err="1"/>
              <a:t>deze</a:t>
            </a:r>
            <a:r>
              <a:rPr lang="en-US" sz="1700" dirty="0"/>
              <a:t> </a:t>
            </a:r>
            <a:r>
              <a:rPr lang="en-US" sz="1700" dirty="0" err="1"/>
              <a:t>groepen</a:t>
            </a:r>
            <a:r>
              <a:rPr lang="en-US" sz="1700" dirty="0"/>
              <a:t> in </a:t>
            </a:r>
            <a:r>
              <a:rPr lang="en-US" sz="1700" dirty="0" err="1"/>
              <a:t>wijken</a:t>
            </a:r>
            <a:r>
              <a:rPr lang="en-US" sz="1700" dirty="0"/>
              <a:t> </a:t>
            </a:r>
            <a:r>
              <a:rPr lang="en-US" sz="1700" dirty="0" err="1"/>
              <a:t>buurten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9348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6805A0-B87D-459E-AD0A-2491C019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6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D42C9D-33F9-4C0D-994A-5F9903F73D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b="1" dirty="0"/>
              <a:t>2. </a:t>
            </a:r>
            <a:r>
              <a:rPr lang="en-US" sz="1700" b="1" dirty="0" err="1"/>
              <a:t>Tevredenheid</a:t>
            </a:r>
            <a:r>
              <a:rPr lang="en-US" sz="1700" b="1" dirty="0"/>
              <a:t> van </a:t>
            </a:r>
            <a:r>
              <a:rPr lang="en-US" sz="1700" b="1" dirty="0" err="1"/>
              <a:t>cliënten</a:t>
            </a:r>
            <a:r>
              <a:rPr lang="en-US" sz="1700" b="1" dirty="0"/>
              <a:t> over het nut van de </a:t>
            </a:r>
            <a:r>
              <a:rPr lang="en-US" sz="1700" b="1" dirty="0" err="1"/>
              <a:t>activiteit</a:t>
            </a:r>
            <a:r>
              <a:rPr lang="en-US" sz="1700" b="1" dirty="0"/>
              <a:t>, </a:t>
            </a:r>
            <a:r>
              <a:rPr lang="en-US" sz="1700" b="1" dirty="0" err="1"/>
              <a:t>informatie</a:t>
            </a:r>
            <a:r>
              <a:rPr lang="en-US" sz="1700" b="1" dirty="0"/>
              <a:t>, </a:t>
            </a:r>
            <a:r>
              <a:rPr lang="en-US" sz="1700" b="1" dirty="0" err="1"/>
              <a:t>hulp</a:t>
            </a:r>
            <a:r>
              <a:rPr lang="en-US" sz="1700" b="1" dirty="0"/>
              <a:t> of </a:t>
            </a:r>
            <a:r>
              <a:rPr lang="en-US" sz="1700" b="1" dirty="0" err="1"/>
              <a:t>ondersteuning</a:t>
            </a:r>
            <a:endParaRPr lang="en-US" sz="1700" b="1" dirty="0"/>
          </a:p>
          <a:p>
            <a:pPr marL="342900">
              <a:spcAft>
                <a:spcPts val="800"/>
              </a:spcAft>
              <a:buClr>
                <a:srgbClr val="000000"/>
              </a:buClr>
            </a:pPr>
            <a:r>
              <a:rPr lang="en-US" sz="1700" dirty="0"/>
              <a:t>De mate </a:t>
            </a:r>
            <a:r>
              <a:rPr lang="en-US" sz="1700" dirty="0" err="1"/>
              <a:t>waarin</a:t>
            </a:r>
            <a:r>
              <a:rPr lang="en-US" sz="1700" dirty="0"/>
              <a:t> </a:t>
            </a:r>
            <a:r>
              <a:rPr lang="en-US" sz="1700" dirty="0" err="1"/>
              <a:t>deelnemers</a:t>
            </a:r>
            <a:r>
              <a:rPr lang="en-US" sz="1700" dirty="0"/>
              <a:t> </a:t>
            </a:r>
            <a:r>
              <a:rPr lang="en-US" sz="1700" dirty="0" err="1"/>
              <a:t>aangeven</a:t>
            </a:r>
            <a:r>
              <a:rPr lang="en-US" sz="1700" dirty="0"/>
              <a:t> </a:t>
            </a:r>
            <a:r>
              <a:rPr lang="en-US" sz="1700" dirty="0" err="1"/>
              <a:t>dat</a:t>
            </a:r>
            <a:r>
              <a:rPr lang="en-US" sz="1700" dirty="0"/>
              <a:t> </a:t>
            </a:r>
            <a:r>
              <a:rPr lang="en-US" sz="1700" dirty="0" err="1"/>
              <a:t>ze</a:t>
            </a:r>
            <a:r>
              <a:rPr lang="en-US" sz="1700" dirty="0"/>
              <a:t> de </a:t>
            </a:r>
            <a:r>
              <a:rPr lang="en-US" sz="1700" dirty="0" err="1"/>
              <a:t>activiteit</a:t>
            </a:r>
            <a:r>
              <a:rPr lang="en-US" sz="1700" dirty="0"/>
              <a:t> </a:t>
            </a:r>
            <a:r>
              <a:rPr lang="en-US" sz="1700" dirty="0" err="1"/>
              <a:t>nuttig</a:t>
            </a:r>
            <a:r>
              <a:rPr lang="en-US" sz="1700" dirty="0"/>
              <a:t>, </a:t>
            </a:r>
            <a:r>
              <a:rPr lang="en-US" sz="1700" dirty="0" err="1"/>
              <a:t>zinvol</a:t>
            </a:r>
            <a:r>
              <a:rPr lang="en-US" sz="1700" dirty="0"/>
              <a:t> of </a:t>
            </a:r>
            <a:r>
              <a:rPr lang="en-US" sz="1700" dirty="0" err="1"/>
              <a:t>passend</a:t>
            </a:r>
            <a:r>
              <a:rPr lang="en-US" sz="1700" dirty="0"/>
              <a:t> </a:t>
            </a:r>
            <a:r>
              <a:rPr lang="en-US" sz="1700" dirty="0" err="1"/>
              <a:t>vonden</a:t>
            </a:r>
            <a:r>
              <a:rPr lang="en-US" sz="1700" dirty="0"/>
              <a:t>, </a:t>
            </a:r>
            <a:r>
              <a:rPr lang="en-US" sz="1700" dirty="0" err="1"/>
              <a:t>waarom</a:t>
            </a:r>
            <a:r>
              <a:rPr lang="en-US" sz="1700" dirty="0"/>
              <a:t> </a:t>
            </a:r>
            <a:r>
              <a:rPr lang="en-US" sz="1700" dirty="0" err="1"/>
              <a:t>wel</a:t>
            </a:r>
            <a:r>
              <a:rPr lang="en-US" sz="1700" dirty="0"/>
              <a:t>/</a:t>
            </a:r>
            <a:r>
              <a:rPr lang="en-US" sz="1700" dirty="0" err="1"/>
              <a:t>niet</a:t>
            </a:r>
            <a:r>
              <a:rPr lang="en-US" sz="1700" dirty="0"/>
              <a:t> of wat </a:t>
            </a:r>
            <a:r>
              <a:rPr lang="en-US" sz="1700" dirty="0" err="1"/>
              <a:t>kan</a:t>
            </a:r>
            <a:r>
              <a:rPr lang="en-US" sz="1700" dirty="0"/>
              <a:t> </a:t>
            </a:r>
            <a:r>
              <a:rPr lang="en-US" sz="1700" dirty="0" err="1"/>
              <a:t>beter</a:t>
            </a:r>
            <a:r>
              <a:rPr lang="en-US" sz="1700" dirty="0"/>
              <a:t>?</a:t>
            </a:r>
            <a:br>
              <a:rPr lang="en-US" sz="1700" dirty="0"/>
            </a:br>
            <a:br>
              <a:rPr lang="en-US" sz="1700" dirty="0"/>
            </a:b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 </a:t>
            </a:r>
            <a:r>
              <a:rPr lang="en-US" sz="1700" b="1" dirty="0"/>
              <a:t>3. </a:t>
            </a:r>
            <a:r>
              <a:rPr lang="en-US" sz="1700" b="1" dirty="0" err="1"/>
              <a:t>Doelrealisatie</a:t>
            </a:r>
            <a:r>
              <a:rPr lang="en-US" sz="1700" b="1" dirty="0"/>
              <a:t> van de </a:t>
            </a:r>
            <a:r>
              <a:rPr lang="en-US" sz="1700" b="1" dirty="0" err="1"/>
              <a:t>activiteit</a:t>
            </a:r>
            <a:r>
              <a:rPr lang="en-US" sz="1700" b="1" dirty="0"/>
              <a:t> of </a:t>
            </a:r>
            <a:r>
              <a:rPr lang="en-US" sz="1700" b="1" dirty="0" err="1"/>
              <a:t>ondersteuning</a:t>
            </a:r>
            <a:r>
              <a:rPr lang="en-US" sz="1700" b="1" dirty="0"/>
              <a:t> </a:t>
            </a:r>
          </a:p>
          <a:p>
            <a:pPr marL="342900">
              <a:buClr>
                <a:srgbClr val="000000"/>
              </a:buClr>
            </a:pPr>
            <a:r>
              <a:rPr lang="en-US" sz="1700" dirty="0"/>
              <a:t>De mate </a:t>
            </a:r>
            <a:r>
              <a:rPr lang="en-US" sz="1700" dirty="0" err="1"/>
              <a:t>waarin</a:t>
            </a:r>
            <a:r>
              <a:rPr lang="en-US" sz="1700" dirty="0"/>
              <a:t> </a:t>
            </a:r>
            <a:r>
              <a:rPr lang="en-US" sz="1700" dirty="0" err="1"/>
              <a:t>activiteiten</a:t>
            </a:r>
            <a:r>
              <a:rPr lang="en-US" sz="1700" dirty="0"/>
              <a:t> </a:t>
            </a:r>
            <a:r>
              <a:rPr lang="en-US" sz="1700" dirty="0" err="1"/>
              <a:t>aansluiten</a:t>
            </a:r>
            <a:r>
              <a:rPr lang="en-US" sz="1700" dirty="0"/>
              <a:t> </a:t>
            </a:r>
            <a:r>
              <a:rPr lang="en-US" sz="1700" dirty="0" err="1"/>
              <a:t>bij</a:t>
            </a:r>
            <a:r>
              <a:rPr lang="en-US" sz="1700" dirty="0"/>
              <a:t>…..</a:t>
            </a:r>
          </a:p>
          <a:p>
            <a:pPr marL="342900">
              <a:buClr>
                <a:srgbClr val="000000"/>
              </a:buClr>
            </a:pPr>
            <a:r>
              <a:rPr lang="en-US" sz="1700" dirty="0"/>
              <a:t>De mate </a:t>
            </a:r>
            <a:r>
              <a:rPr lang="en-US" sz="1700" dirty="0" err="1"/>
              <a:t>waarin</a:t>
            </a:r>
            <a:r>
              <a:rPr lang="en-US" sz="1700" dirty="0"/>
              <a:t> </a:t>
            </a:r>
            <a:r>
              <a:rPr lang="en-US" sz="1700" dirty="0" err="1"/>
              <a:t>inwoners</a:t>
            </a:r>
            <a:r>
              <a:rPr lang="en-US" sz="1700" dirty="0"/>
              <a:t> door </a:t>
            </a:r>
            <a:r>
              <a:rPr lang="en-US" sz="1700" dirty="0" err="1"/>
              <a:t>deze</a:t>
            </a:r>
            <a:r>
              <a:rPr lang="en-US" sz="1700" dirty="0"/>
              <a:t> </a:t>
            </a:r>
            <a:r>
              <a:rPr lang="en-US" sz="1700" dirty="0" err="1"/>
              <a:t>activiteit</a:t>
            </a:r>
            <a:r>
              <a:rPr lang="en-US" sz="1700" dirty="0"/>
              <a:t>(en) </a:t>
            </a:r>
            <a:r>
              <a:rPr lang="en-US" sz="1700" dirty="0" err="1"/>
              <a:t>meer</a:t>
            </a:r>
            <a:r>
              <a:rPr lang="en-US" sz="1700" dirty="0"/>
              <a:t> of minder ……</a:t>
            </a:r>
          </a:p>
          <a:p>
            <a:pPr marL="342900">
              <a:buClr>
                <a:srgbClr val="000000"/>
              </a:buClr>
            </a:pPr>
            <a:r>
              <a:rPr lang="en-US" sz="1700" dirty="0"/>
              <a:t>De mate </a:t>
            </a:r>
            <a:r>
              <a:rPr lang="en-US" sz="1700" dirty="0" err="1"/>
              <a:t>waarin</a:t>
            </a:r>
            <a:r>
              <a:rPr lang="en-US" sz="1700" dirty="0"/>
              <a:t> </a:t>
            </a:r>
            <a:r>
              <a:rPr lang="en-US" sz="1700" dirty="0" err="1"/>
              <a:t>inwoners</a:t>
            </a:r>
            <a:r>
              <a:rPr lang="en-US" sz="1700" dirty="0"/>
              <a:t> door </a:t>
            </a:r>
            <a:r>
              <a:rPr lang="en-US" sz="1700" dirty="0" err="1"/>
              <a:t>deze</a:t>
            </a:r>
            <a:r>
              <a:rPr lang="en-US" sz="1700" dirty="0"/>
              <a:t> </a:t>
            </a:r>
            <a:r>
              <a:rPr lang="en-US" sz="1700" dirty="0" err="1"/>
              <a:t>activiteit</a:t>
            </a:r>
            <a:r>
              <a:rPr lang="en-US" sz="1700" dirty="0"/>
              <a:t>(en)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bepaalde</a:t>
            </a:r>
            <a:r>
              <a:rPr lang="en-US" sz="1700" dirty="0"/>
              <a:t> </a:t>
            </a:r>
            <a:r>
              <a:rPr lang="en-US" sz="1700" dirty="0" err="1"/>
              <a:t>stap</a:t>
            </a:r>
            <a:r>
              <a:rPr lang="en-US" sz="1700" dirty="0"/>
              <a:t> </a:t>
            </a:r>
            <a:r>
              <a:rPr lang="en-US" sz="1700" dirty="0" err="1"/>
              <a:t>hebben</a:t>
            </a:r>
            <a:r>
              <a:rPr lang="en-US" sz="1700" dirty="0"/>
              <a:t> </a:t>
            </a:r>
            <a:r>
              <a:rPr lang="en-US" sz="1700" dirty="0" err="1"/>
              <a:t>gezet</a:t>
            </a:r>
            <a:endParaRPr lang="en-US" sz="1700" dirty="0"/>
          </a:p>
          <a:p>
            <a:pPr marL="342900">
              <a:buClr>
                <a:srgbClr val="000000"/>
              </a:buClr>
            </a:pPr>
            <a:r>
              <a:rPr lang="en-US" sz="1700" dirty="0"/>
              <a:t>De mate </a:t>
            </a:r>
            <a:r>
              <a:rPr lang="en-US" sz="1700" dirty="0" err="1"/>
              <a:t>waarin</a:t>
            </a:r>
            <a:r>
              <a:rPr lang="en-US" sz="1700" dirty="0"/>
              <a:t> </a:t>
            </a:r>
            <a:r>
              <a:rPr lang="en-US" sz="1700" dirty="0" err="1"/>
              <a:t>inwoners</a:t>
            </a:r>
            <a:r>
              <a:rPr lang="en-US" sz="1700" dirty="0"/>
              <a:t> door de </a:t>
            </a:r>
            <a:r>
              <a:rPr lang="en-US" sz="1700" dirty="0" err="1"/>
              <a:t>activiteit</a:t>
            </a:r>
            <a:r>
              <a:rPr lang="en-US" sz="1700" dirty="0"/>
              <a:t>/</a:t>
            </a:r>
            <a:r>
              <a:rPr lang="en-US" sz="1700" dirty="0" err="1"/>
              <a:t>ondersteuning</a:t>
            </a:r>
            <a:r>
              <a:rPr lang="en-US" sz="1700" dirty="0"/>
              <a:t> </a:t>
            </a:r>
            <a:r>
              <a:rPr lang="en-US" sz="1700" dirty="0" err="1"/>
              <a:t>initiatieven</a:t>
            </a:r>
            <a:r>
              <a:rPr lang="en-US" sz="1700" dirty="0"/>
              <a:t> </a:t>
            </a:r>
            <a:r>
              <a:rPr lang="en-US" sz="1700" dirty="0" err="1"/>
              <a:t>zijn</a:t>
            </a:r>
            <a:r>
              <a:rPr lang="en-US" sz="1700" dirty="0"/>
              <a:t> </a:t>
            </a:r>
            <a:r>
              <a:rPr lang="en-US" sz="1700" dirty="0" err="1"/>
              <a:t>gestart</a:t>
            </a:r>
            <a:r>
              <a:rPr lang="en-US" sz="1700" dirty="0"/>
              <a:t> en </a:t>
            </a:r>
            <a:r>
              <a:rPr lang="en-US" sz="1700" dirty="0" err="1"/>
              <a:t>zelfstandig</a:t>
            </a:r>
            <a:r>
              <a:rPr lang="en-US" sz="1700" dirty="0"/>
              <a:t> </a:t>
            </a:r>
            <a:r>
              <a:rPr lang="en-US" sz="1700" dirty="0" err="1"/>
              <a:t>verder</a:t>
            </a:r>
            <a:r>
              <a:rPr lang="en-US" sz="1700" dirty="0"/>
              <a:t> </a:t>
            </a:r>
            <a:r>
              <a:rPr lang="en-US" sz="1700" dirty="0" err="1"/>
              <a:t>kunnen</a:t>
            </a:r>
            <a:endParaRPr lang="en-US" sz="1700" dirty="0"/>
          </a:p>
          <a:p>
            <a:pPr marL="0" indent="0">
              <a:buNone/>
            </a:pP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4943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659C1-1D20-4FCD-8496-3E853DF8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F9F2E-A2F1-4901-A310-A39A64A798E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8800" dirty="0">
                <a:solidFill>
                  <a:schemeClr val="accent1">
                    <a:lumMod val="75000"/>
                  </a:schemeClr>
                </a:solidFill>
              </a:rPr>
              <a:t>Pauze?</a:t>
            </a:r>
            <a:r>
              <a:rPr lang="nl-NL" sz="6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DD96CC-4376-47C8-81EB-1F984A0E3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3680" y="3897745"/>
            <a:ext cx="4305723" cy="16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Startpunt </a:t>
            </a:r>
          </a:p>
          <a:p>
            <a:endParaRPr lang="nl-NL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Sinds 2015 de centrale toegang voor inwoners met vragen over?</a:t>
            </a:r>
          </a:p>
          <a:p>
            <a:r>
              <a:rPr lang="nl-NL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Opvoeden en opgroeien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Inkomen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Huisvesting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Zorg en welzijn</a:t>
            </a:r>
          </a:p>
          <a:p>
            <a:endParaRPr lang="nl-NL" dirty="0"/>
          </a:p>
        </p:txBody>
      </p:sp>
      <p:pic>
        <p:nvPicPr>
          <p:cNvPr id="2050" name="Picture 2" descr="Startpunt Wageningen | Zorg &amp;amp;amp; Welzijn | G!DS Wageningen">
            <a:extLst>
              <a:ext uri="{FF2B5EF4-FFF2-40B4-BE49-F238E27FC236}">
                <a16:creationId xmlns:a16="http://schemas.microsoft.com/office/drawing/2014/main" id="{DD808B68-0C60-4F0C-B53A-AA797B70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1745015"/>
            <a:ext cx="4231746" cy="41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7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2945" y="-43277"/>
            <a:ext cx="5189944" cy="1463040"/>
          </a:xfrm>
        </p:spPr>
        <p:txBody>
          <a:bodyPr>
            <a:normAutofit/>
          </a:bodyPr>
          <a:lstStyle/>
          <a:p>
            <a:r>
              <a:rPr lang="nl-NL" dirty="0"/>
              <a:t>De praktijk</a:t>
            </a:r>
          </a:p>
        </p:txBody>
      </p:sp>
      <p:sp>
        <p:nvSpPr>
          <p:cNvPr id="4" name="Tekstvak 3"/>
          <p:cNvSpPr txBox="1"/>
          <p:nvPr/>
        </p:nvSpPr>
        <p:spPr>
          <a:xfrm rot="21215022">
            <a:off x="2528648" y="3698997"/>
            <a:ext cx="866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Mijn buurvrouw is </a:t>
            </a:r>
            <a:r>
              <a:rPr lang="nl-NL" b="1" dirty="0">
                <a:solidFill>
                  <a:srgbClr val="FF0000"/>
                </a:solidFill>
              </a:rPr>
              <a:t>beginnend dementerend </a:t>
            </a:r>
            <a:r>
              <a:rPr lang="nl-NL" b="1" dirty="0"/>
              <a:t>maar laat geen hulp toe, wat kan ik doen?</a:t>
            </a:r>
          </a:p>
        </p:txBody>
      </p:sp>
      <p:sp>
        <p:nvSpPr>
          <p:cNvPr id="5" name="Tekstvak 4"/>
          <p:cNvSpPr txBox="1"/>
          <p:nvPr/>
        </p:nvSpPr>
        <p:spPr>
          <a:xfrm rot="640576">
            <a:off x="86775" y="2267457"/>
            <a:ext cx="559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POH: Mw. Jansen lijkt </a:t>
            </a:r>
            <a:r>
              <a:rPr lang="nl-NL" b="1" dirty="0">
                <a:solidFill>
                  <a:srgbClr val="FF0000"/>
                </a:solidFill>
              </a:rPr>
              <a:t>overbelast</a:t>
            </a:r>
            <a:r>
              <a:rPr lang="nl-NL" b="1" dirty="0"/>
              <a:t> maar erkent dit niet, </a:t>
            </a:r>
          </a:p>
          <a:p>
            <a:r>
              <a:rPr lang="nl-NL" b="1" dirty="0"/>
              <a:t>wil een van jullie eens langs gaan?</a:t>
            </a:r>
          </a:p>
        </p:txBody>
      </p:sp>
      <p:sp>
        <p:nvSpPr>
          <p:cNvPr id="6" name="Tekstvak 5"/>
          <p:cNvSpPr txBox="1"/>
          <p:nvPr/>
        </p:nvSpPr>
        <p:spPr>
          <a:xfrm rot="629140">
            <a:off x="6481752" y="5639481"/>
            <a:ext cx="524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Moeder: De communicatie met mijn tiener loopt niet. </a:t>
            </a:r>
          </a:p>
          <a:p>
            <a:r>
              <a:rPr lang="nl-NL" b="1" dirty="0"/>
              <a:t>Hoe kan ik beter afstemmen en hem begrijpen?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37065" y="5639482"/>
            <a:ext cx="5208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GGD: Er is een melding van stankoverlast, wil </a:t>
            </a:r>
          </a:p>
          <a:p>
            <a:r>
              <a:rPr lang="nl-NL" b="1" dirty="0"/>
              <a:t>een van jullie eens laagdrempelig op bezoek gaan? </a:t>
            </a:r>
          </a:p>
        </p:txBody>
      </p:sp>
      <p:sp>
        <p:nvSpPr>
          <p:cNvPr id="9" name="Tekstvak 8"/>
          <p:cNvSpPr txBox="1"/>
          <p:nvPr/>
        </p:nvSpPr>
        <p:spPr>
          <a:xfrm rot="21438368">
            <a:off x="6049988" y="2499373"/>
            <a:ext cx="508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Politie: Meerdere klachten over </a:t>
            </a:r>
            <a:r>
              <a:rPr lang="nl-NL" b="1" dirty="0">
                <a:solidFill>
                  <a:srgbClr val="FF0000"/>
                </a:solidFill>
              </a:rPr>
              <a:t>verwaarlozing</a:t>
            </a:r>
            <a:r>
              <a:rPr lang="nl-NL" b="1" dirty="0"/>
              <a:t> en </a:t>
            </a:r>
          </a:p>
          <a:p>
            <a:r>
              <a:rPr lang="nl-NL" b="1" dirty="0">
                <a:solidFill>
                  <a:srgbClr val="FF0000"/>
                </a:solidFill>
              </a:rPr>
              <a:t>verwardheid</a:t>
            </a:r>
            <a:r>
              <a:rPr lang="nl-NL" b="1" dirty="0"/>
              <a:t> bij deze inwoner, bij jullie bekend?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17006" y="1581904"/>
            <a:ext cx="555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Ik ben zwanger en heb geen passende woonomgeving, </a:t>
            </a:r>
          </a:p>
          <a:p>
            <a:r>
              <a:rPr lang="nl-NL" b="1" dirty="0"/>
              <a:t>bovendien, wat zijn mijn rechten?</a:t>
            </a:r>
          </a:p>
        </p:txBody>
      </p:sp>
      <p:sp>
        <p:nvSpPr>
          <p:cNvPr id="11" name="Tekstvak 10"/>
          <p:cNvSpPr txBox="1"/>
          <p:nvPr/>
        </p:nvSpPr>
        <p:spPr>
          <a:xfrm rot="21087097">
            <a:off x="21722" y="3431570"/>
            <a:ext cx="473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Inwoner: Ik overzie mijn administratie niet en </a:t>
            </a:r>
          </a:p>
          <a:p>
            <a:r>
              <a:rPr lang="nl-NL" b="1" dirty="0"/>
              <a:t>ben bang voor schulden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389021" y="4336883"/>
            <a:ext cx="4549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Ik moet nu met de bus naar mijn hulpverlener</a:t>
            </a:r>
          </a:p>
          <a:p>
            <a:r>
              <a:rPr lang="nl-NL" b="1" dirty="0"/>
              <a:t>maar heb geen geld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8323" y="4644929"/>
            <a:ext cx="6992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Woningstichting: Ik vraag me af of het wel goed gaat met deze mw. </a:t>
            </a:r>
          </a:p>
          <a:p>
            <a:r>
              <a:rPr lang="nl-NL" b="1" dirty="0"/>
              <a:t>Willen jullie eens bij haar op bezoek? Ze </a:t>
            </a:r>
            <a:r>
              <a:rPr lang="nl-NL" b="1" dirty="0">
                <a:solidFill>
                  <a:srgbClr val="FF0000"/>
                </a:solidFill>
              </a:rPr>
              <a:t>oogt niet fit </a:t>
            </a:r>
            <a:r>
              <a:rPr lang="nl-NL" b="1" dirty="0"/>
              <a:t>en het is stoffig.</a:t>
            </a:r>
          </a:p>
        </p:txBody>
      </p:sp>
      <p:pic>
        <p:nvPicPr>
          <p:cNvPr id="14" name="Afbeelding 2" descr="Startpunt logo handteke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7" y="378837"/>
            <a:ext cx="1221914" cy="12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8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218" y="4568788"/>
            <a:ext cx="11743765" cy="2938999"/>
          </a:xfrm>
        </p:spPr>
        <p:txBody>
          <a:bodyPr>
            <a:normAutofit fontScale="90000"/>
          </a:bodyPr>
          <a:lstStyle/>
          <a:p>
            <a:pPr algn="l"/>
            <a:br>
              <a:rPr lang="nl-NL" sz="2000" dirty="0">
                <a:cs typeface="AngsanaUPC" panose="02020603050405020304" pitchFamily="18" charset="-34"/>
              </a:rPr>
            </a:br>
            <a:br>
              <a:rPr lang="nl-NL" sz="2000" dirty="0">
                <a:cs typeface="AngsanaUPC" panose="02020603050405020304" pitchFamily="18" charset="-34"/>
              </a:rPr>
            </a:br>
            <a:br>
              <a:rPr lang="nl-NL" sz="2000" dirty="0">
                <a:cs typeface="AngsanaUPC" panose="02020603050405020304" pitchFamily="18" charset="-34"/>
              </a:rPr>
            </a:b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Jeugd maatschappelijk werk, 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Algemeen maatschappelijk werk,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Inkomensconsulent, 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Ambulant begeleider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Schulddienstverlener,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</a:t>
            </a:r>
            <a:r>
              <a:rPr lang="nl-NL" sz="2000" dirty="0" err="1">
                <a:cs typeface="AngsanaUPC" panose="02020603050405020304" pitchFamily="18" charset="-34"/>
              </a:rPr>
              <a:t>Wmo</a:t>
            </a:r>
            <a:r>
              <a:rPr lang="nl-NL" sz="2000" dirty="0">
                <a:cs typeface="AngsanaUPC" panose="02020603050405020304" pitchFamily="18" charset="-34"/>
              </a:rPr>
              <a:t> consulent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- Jeugdconsulent</a:t>
            </a:r>
            <a:br>
              <a:rPr lang="nl-NL" sz="2000" dirty="0">
                <a:cs typeface="AngsanaUPC" panose="02020603050405020304" pitchFamily="18" charset="-34"/>
              </a:rPr>
            </a:b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afkomstig van gemeente, maar ook van partners als RIBW, </a:t>
            </a:r>
            <a:r>
              <a:rPr lang="nl-NL" sz="2000" dirty="0" err="1">
                <a:cs typeface="AngsanaUPC" panose="02020603050405020304" pitchFamily="18" charset="-34"/>
              </a:rPr>
              <a:t>Zideris</a:t>
            </a:r>
            <a:r>
              <a:rPr lang="nl-NL" sz="2000" dirty="0">
                <a:cs typeface="AngsanaUPC" panose="02020603050405020304" pitchFamily="18" charset="-34"/>
              </a:rPr>
              <a:t>, </a:t>
            </a:r>
            <a:r>
              <a:rPr lang="nl-NL" sz="2000" dirty="0" err="1">
                <a:cs typeface="AngsanaUPC" panose="02020603050405020304" pitchFamily="18" charset="-34"/>
              </a:rPr>
              <a:t>Opella</a:t>
            </a:r>
            <a:r>
              <a:rPr lang="nl-NL" sz="2000" dirty="0">
                <a:cs typeface="AngsanaUPC" panose="02020603050405020304" pitchFamily="18" charset="-34"/>
              </a:rPr>
              <a:t>, MEE</a:t>
            </a:r>
            <a:br>
              <a:rPr lang="nl-NL" sz="2000" dirty="0">
                <a:cs typeface="AngsanaUPC" panose="02020603050405020304" pitchFamily="18" charset="-34"/>
              </a:rPr>
            </a:b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en op dit moment één medewerker van het samenwerkingsverband preventieve </a:t>
            </a: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hulpverlening</a:t>
            </a:r>
            <a:br>
              <a:rPr lang="nl-NL" sz="2000" dirty="0">
                <a:highlight>
                  <a:srgbClr val="FFFF00"/>
                </a:highlight>
                <a:cs typeface="AngsanaUPC" panose="02020603050405020304" pitchFamily="18" charset="-34"/>
              </a:rPr>
            </a:br>
            <a:br>
              <a:rPr lang="nl-NL" sz="2000" dirty="0">
                <a:cs typeface="AngsanaUPC" panose="02020603050405020304" pitchFamily="18" charset="-34"/>
              </a:rPr>
            </a:br>
            <a:r>
              <a:rPr lang="nl-NL" sz="2000" dirty="0">
                <a:cs typeface="AngsanaUPC" panose="02020603050405020304" pitchFamily="18" charset="-34"/>
              </a:rPr>
              <a:t>En zijn er 3 Vrijwillig Ouderen Adviseurs werkzaam in het Startpunt</a:t>
            </a:r>
            <a:br>
              <a:rPr lang="nl-NL" sz="2000" dirty="0">
                <a:cs typeface="AngsanaUPC" panose="02020603050405020304" pitchFamily="18" charset="-34"/>
              </a:rPr>
            </a:br>
            <a:br>
              <a:rPr lang="nl-NL" sz="1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nl-NL" sz="1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nl-NL" sz="1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5467" y="2178425"/>
            <a:ext cx="4651686" cy="833716"/>
          </a:xfrm>
        </p:spPr>
        <p:txBody>
          <a:bodyPr>
            <a:noAutofit/>
          </a:bodyPr>
          <a:lstStyle/>
          <a:p>
            <a:r>
              <a:rPr lang="nl-NL" sz="4800">
                <a:latin typeface="+mj-lt"/>
              </a:rPr>
              <a:t>    Wie zijn wij? </a:t>
            </a:r>
            <a:endParaRPr lang="nl-NL" sz="4800" dirty="0">
              <a:latin typeface="+mj-lt"/>
            </a:endParaRPr>
          </a:p>
        </p:txBody>
      </p:sp>
      <p:pic>
        <p:nvPicPr>
          <p:cNvPr id="6" name="Afbeelding 2" descr="Startpunt logo handteke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" y="357966"/>
            <a:ext cx="1143000" cy="12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én plek in Wageningen voor al uw vragen over uw leven! - Ouderenadviseur  in Wageningen - Sociaal Domein Wageningen">
            <a:extLst>
              <a:ext uri="{FF2B5EF4-FFF2-40B4-BE49-F238E27FC236}">
                <a16:creationId xmlns:a16="http://schemas.microsoft.com/office/drawing/2014/main" id="{193B7B07-7311-48F7-9628-332421FB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0" y="357966"/>
            <a:ext cx="6001669" cy="28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én plek in Wageningen voor al uw vragen over uw leven! - Ouderenadviseur  in Wageningen - Sociaal Domein Wageningen">
            <a:extLst>
              <a:ext uri="{FF2B5EF4-FFF2-40B4-BE49-F238E27FC236}">
                <a16:creationId xmlns:a16="http://schemas.microsoft.com/office/drawing/2014/main" id="{AEC5BBBA-70FD-4FFB-8A6B-341B35B8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86" y="4568788"/>
            <a:ext cx="3191064" cy="20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4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Circle Arrow Process"/>
          <p:cNvGraphicFramePr/>
          <p:nvPr>
            <p:extLst>
              <p:ext uri="{D42A27DB-BD31-4B8C-83A1-F6EECF244321}">
                <p14:modId xmlns:p14="http://schemas.microsoft.com/office/powerpoint/2010/main" val="884826189"/>
              </p:ext>
            </p:extLst>
          </p:nvPr>
        </p:nvGraphicFramePr>
        <p:xfrm>
          <a:off x="410008" y="563186"/>
          <a:ext cx="10781001" cy="58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Afbeelding 2" descr="Startpunt logo handteken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7" y="378837"/>
            <a:ext cx="1221914" cy="12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Startpunt logo handteke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" y="180534"/>
            <a:ext cx="1395316" cy="14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89866" y="633541"/>
            <a:ext cx="1069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Brede Vraagverheldering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1972973" y="1797192"/>
            <a:ext cx="84716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Is een inventarisatie van de 13 leefdomeinen m.b.v. </a:t>
            </a:r>
            <a:r>
              <a:rPr lang="nl-NL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Zelfredzaamheids</a:t>
            </a: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 Matrix (ZRM)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Integraal met aandacht met aandacht voor Positieve Gezondheid en kwaliteit van leven.</a:t>
            </a:r>
          </a:p>
          <a:p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Vindt plaats tijdens een huisbezoek of een afspraak op locatie.</a:t>
            </a:r>
          </a:p>
          <a:p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Maakt duidelijk wat iemand zelf gaat ondernemen, wat er met een voorliggende voorziening opgelost kan worden of dat maatwerk nodig is.</a:t>
            </a:r>
          </a:p>
          <a:p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De maatwerkvoorzieningen worden uiteindelijk door consulenten vanuit de </a:t>
            </a:r>
            <a:r>
              <a:rPr lang="nl-NL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Mid</a:t>
            </a: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-Office toegekend. </a:t>
            </a:r>
          </a:p>
          <a:p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9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6084" y="694706"/>
            <a:ext cx="8292337" cy="1600200"/>
          </a:xfrm>
        </p:spPr>
        <p:txBody>
          <a:bodyPr>
            <a:noAutofit/>
          </a:bodyPr>
          <a:lstStyle/>
          <a:p>
            <a:r>
              <a:rPr lang="nl-NL" sz="6000" dirty="0"/>
              <a:t>Samenwerking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1201" y="2838201"/>
            <a:ext cx="9038442" cy="3351419"/>
          </a:xfrm>
        </p:spPr>
        <p:txBody>
          <a:bodyPr/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QuadraatSans-Regular" panose="020105040501010201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Startpunt is daarmee een belangrijke partner voor het Samenwerkingsverband preventieve hulp en ondersteuning. Wij verwachten dat de Opdrachtnemer intensief samenwerkt met het Startpunt. Op het gebied van, onder andere:</a:t>
            </a:r>
          </a:p>
          <a:p>
            <a:endParaRPr lang="nl-NL" sz="1800" dirty="0">
              <a:solidFill>
                <a:srgbClr val="000000"/>
              </a:solidFill>
              <a:latin typeface="QuadraatSans-Regular" panose="020105040501010201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/>
          </a:p>
        </p:txBody>
      </p:sp>
      <p:pic>
        <p:nvPicPr>
          <p:cNvPr id="5" name="Afbeelding 2" descr="Startpunt logo handteke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7" y="378837"/>
            <a:ext cx="1221914" cy="12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: ezelsoor 2">
            <a:extLst>
              <a:ext uri="{FF2B5EF4-FFF2-40B4-BE49-F238E27FC236}">
                <a16:creationId xmlns:a16="http://schemas.microsoft.com/office/drawing/2014/main" id="{14FFFDCA-C4BC-4496-A661-31955C61BCA0}"/>
              </a:ext>
            </a:extLst>
          </p:cNvPr>
          <p:cNvSpPr/>
          <p:nvPr/>
        </p:nvSpPr>
        <p:spPr>
          <a:xfrm rot="427668">
            <a:off x="1196384" y="3762586"/>
            <a:ext cx="1392490" cy="135466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Financiën</a:t>
            </a:r>
          </a:p>
        </p:txBody>
      </p:sp>
      <p:sp>
        <p:nvSpPr>
          <p:cNvPr id="7" name="Rechthoek: ezelsoor 6">
            <a:extLst>
              <a:ext uri="{FF2B5EF4-FFF2-40B4-BE49-F238E27FC236}">
                <a16:creationId xmlns:a16="http://schemas.microsoft.com/office/drawing/2014/main" id="{2A212B41-DA9F-441D-8BFB-C3F8A555DAAF}"/>
              </a:ext>
            </a:extLst>
          </p:cNvPr>
          <p:cNvSpPr/>
          <p:nvPr/>
        </p:nvSpPr>
        <p:spPr>
          <a:xfrm>
            <a:off x="3074056" y="4195958"/>
            <a:ext cx="1815824" cy="12565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Vraagstukken ouderen en jeugd</a:t>
            </a:r>
          </a:p>
        </p:txBody>
      </p:sp>
      <p:sp>
        <p:nvSpPr>
          <p:cNvPr id="8" name="Rechthoek: ezelsoor 7">
            <a:extLst>
              <a:ext uri="{FF2B5EF4-FFF2-40B4-BE49-F238E27FC236}">
                <a16:creationId xmlns:a16="http://schemas.microsoft.com/office/drawing/2014/main" id="{96F4FD10-2B0F-4AEF-A975-AC33D9CE7EED}"/>
              </a:ext>
            </a:extLst>
          </p:cNvPr>
          <p:cNvSpPr/>
          <p:nvPr/>
        </p:nvSpPr>
        <p:spPr>
          <a:xfrm rot="21399103">
            <a:off x="6050683" y="3810744"/>
            <a:ext cx="1392490" cy="125657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Vragen vanuit de wijk</a:t>
            </a:r>
          </a:p>
        </p:txBody>
      </p:sp>
      <p:sp>
        <p:nvSpPr>
          <p:cNvPr id="9" name="Rechthoek: ezelsoor 8">
            <a:extLst>
              <a:ext uri="{FF2B5EF4-FFF2-40B4-BE49-F238E27FC236}">
                <a16:creationId xmlns:a16="http://schemas.microsoft.com/office/drawing/2014/main" id="{B72E7D12-FE43-448A-B61A-857CCD50FA97}"/>
              </a:ext>
            </a:extLst>
          </p:cNvPr>
          <p:cNvSpPr/>
          <p:nvPr/>
        </p:nvSpPr>
        <p:spPr>
          <a:xfrm rot="21170944">
            <a:off x="409587" y="5279813"/>
            <a:ext cx="1392490" cy="135466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Doorver-wijzing</a:t>
            </a:r>
            <a:r>
              <a:rPr lang="nl-NL" dirty="0"/>
              <a:t> naar activiteiten</a:t>
            </a:r>
          </a:p>
        </p:txBody>
      </p:sp>
      <p:sp>
        <p:nvSpPr>
          <p:cNvPr id="10" name="Rechthoek: ezelsoor 9">
            <a:extLst>
              <a:ext uri="{FF2B5EF4-FFF2-40B4-BE49-F238E27FC236}">
                <a16:creationId xmlns:a16="http://schemas.microsoft.com/office/drawing/2014/main" id="{02FA9AA7-5F8B-49FA-806A-6CF774EC749E}"/>
              </a:ext>
            </a:extLst>
          </p:cNvPr>
          <p:cNvSpPr/>
          <p:nvPr/>
        </p:nvSpPr>
        <p:spPr>
          <a:xfrm>
            <a:off x="8459871" y="3771152"/>
            <a:ext cx="2380451" cy="170286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Bij vragen mantelzorger en vrijwillige hulpverlening. </a:t>
            </a:r>
          </a:p>
          <a:p>
            <a:pPr algn="ctr"/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</p:txBody>
      </p:sp>
      <p:sp>
        <p:nvSpPr>
          <p:cNvPr id="11" name="Rechthoek: ezelsoor 10">
            <a:extLst>
              <a:ext uri="{FF2B5EF4-FFF2-40B4-BE49-F238E27FC236}">
                <a16:creationId xmlns:a16="http://schemas.microsoft.com/office/drawing/2014/main" id="{72C6B1AB-A86F-4836-BF21-24545ED8CB54}"/>
              </a:ext>
            </a:extLst>
          </p:cNvPr>
          <p:cNvSpPr/>
          <p:nvPr/>
        </p:nvSpPr>
        <p:spPr>
          <a:xfrm>
            <a:off x="4324027" y="5742122"/>
            <a:ext cx="2948248" cy="71914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Signaleren</a:t>
            </a:r>
          </a:p>
        </p:txBody>
      </p:sp>
    </p:spTree>
    <p:extLst>
      <p:ext uri="{BB962C8B-B14F-4D97-AF65-F5344CB8AC3E}">
        <p14:creationId xmlns:p14="http://schemas.microsoft.com/office/powerpoint/2010/main" val="338455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Programma</a:t>
            </a: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2505075"/>
            <a:ext cx="9855200" cy="26003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Opening</a:t>
            </a:r>
          </a:p>
          <a:p>
            <a:pPr marL="457200" indent="-457200">
              <a:buAutoNum type="arabicPeriod"/>
            </a:pPr>
            <a:r>
              <a:rPr lang="en-US" sz="2000" dirty="0"/>
              <a:t>Stand van </a:t>
            </a:r>
            <a:r>
              <a:rPr lang="en-US" sz="2000" dirty="0" err="1"/>
              <a:t>zaken</a:t>
            </a:r>
            <a:r>
              <a:rPr lang="en-US" sz="2000" dirty="0"/>
              <a:t> </a:t>
            </a:r>
            <a:r>
              <a:rPr lang="en-US" sz="2000" dirty="0" err="1"/>
              <a:t>Samen</a:t>
            </a:r>
            <a:r>
              <a:rPr lang="en-US" sz="2000" dirty="0"/>
              <a:t> Wageningen 2.0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Informatie</a:t>
            </a:r>
            <a:r>
              <a:rPr lang="en-US" sz="2000" dirty="0"/>
              <a:t> over het </a:t>
            </a:r>
            <a:r>
              <a:rPr lang="en-US" sz="2000" dirty="0" err="1"/>
              <a:t>Kwaliteitskompas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Informatie</a:t>
            </a:r>
            <a:r>
              <a:rPr lang="en-US" sz="2000" dirty="0"/>
              <a:t> </a:t>
            </a:r>
            <a:r>
              <a:rPr lang="en-US" sz="2000" dirty="0" err="1"/>
              <a:t>uitvoering</a:t>
            </a:r>
            <a:r>
              <a:rPr lang="en-US" sz="2000" dirty="0"/>
              <a:t> </a:t>
            </a:r>
            <a:r>
              <a:rPr lang="en-US" sz="2000" dirty="0" err="1"/>
              <a:t>gemeente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Ruimte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het </a:t>
            </a:r>
            <a:r>
              <a:rPr lang="en-US" sz="2000" dirty="0" err="1"/>
              <a:t>stellen</a:t>
            </a:r>
            <a:r>
              <a:rPr lang="en-US" sz="2000" dirty="0"/>
              <a:t> van </a:t>
            </a:r>
            <a:r>
              <a:rPr lang="en-US" sz="2000" dirty="0" err="1"/>
              <a:t>vragen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Afsluiting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4" name="Afbeelding 3" descr="woordbWag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5728"/>
            <a:ext cx="2857488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Van BVV </a:t>
            </a:r>
            <a:r>
              <a:rPr lang="en-US" sz="3600" dirty="0" err="1"/>
              <a:t>naar</a:t>
            </a:r>
            <a:r>
              <a:rPr lang="en-US" sz="3600" dirty="0"/>
              <a:t> </a:t>
            </a:r>
            <a:r>
              <a:rPr lang="en-US" sz="3600" dirty="0" err="1"/>
              <a:t>maatwerkvoorziening</a:t>
            </a:r>
            <a:endParaRPr lang="en-US" sz="36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Mid-office van </a:t>
            </a:r>
            <a:r>
              <a:rPr lang="en-US" sz="2800" dirty="0" err="1"/>
              <a:t>sociale</a:t>
            </a:r>
            <a:r>
              <a:rPr lang="en-US" sz="2800" dirty="0"/>
              <a:t> </a:t>
            </a:r>
            <a:r>
              <a:rPr lang="en-US" sz="2800" dirty="0" err="1"/>
              <a:t>dienstverlening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- Consulenten </a:t>
            </a:r>
            <a:r>
              <a:rPr lang="en-US" sz="2400" dirty="0" err="1"/>
              <a:t>Participatiewet</a:t>
            </a:r>
            <a:r>
              <a:rPr lang="en-US" sz="24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werk</a:t>
            </a:r>
            <a:r>
              <a:rPr lang="en-US" sz="2000" dirty="0"/>
              <a:t> &amp; inkomen) </a:t>
            </a:r>
            <a:br>
              <a:rPr lang="en-US" sz="2000" dirty="0"/>
            </a:b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400" dirty="0" err="1"/>
              <a:t>inburgering</a:t>
            </a:r>
            <a:br>
              <a:rPr lang="en-US" sz="2000" dirty="0"/>
            </a:br>
            <a:r>
              <a:rPr lang="en-US" sz="2400" dirty="0"/>
              <a:t>- Consulenten Wet </a:t>
            </a:r>
            <a:r>
              <a:rPr lang="en-US" sz="2400" dirty="0" err="1"/>
              <a:t>maatschappelijke</a:t>
            </a:r>
            <a:r>
              <a:rPr lang="en-US" sz="2400" dirty="0"/>
              <a:t> </a:t>
            </a:r>
            <a:r>
              <a:rPr lang="en-US" sz="2400" dirty="0" err="1"/>
              <a:t>ondersteuning</a:t>
            </a:r>
            <a:br>
              <a:rPr lang="en-US" sz="2400" dirty="0"/>
            </a:br>
            <a:r>
              <a:rPr lang="en-US" sz="2400" dirty="0"/>
              <a:t>- Consulenten </a:t>
            </a:r>
            <a:r>
              <a:rPr lang="en-US" sz="2400" dirty="0" err="1"/>
              <a:t>Jeugdwet</a:t>
            </a:r>
            <a:r>
              <a:rPr lang="en-US" sz="2400" dirty="0"/>
              <a:t> </a:t>
            </a:r>
            <a:r>
              <a:rPr lang="en-US" sz="2000" dirty="0"/>
              <a:t>(incl. </a:t>
            </a:r>
            <a:r>
              <a:rPr lang="en-US" sz="2000" dirty="0" err="1"/>
              <a:t>leerplichtambtenaren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400" dirty="0"/>
              <a:t>- Consulenten </a:t>
            </a:r>
            <a:r>
              <a:rPr lang="en-US" sz="2400" dirty="0" err="1"/>
              <a:t>Schuldhulpverlening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Multi </a:t>
            </a:r>
            <a:r>
              <a:rPr lang="en-US" sz="2000" dirty="0" err="1"/>
              <a:t>Disciplinair</a:t>
            </a:r>
            <a:r>
              <a:rPr lang="en-US" sz="2000" dirty="0"/>
              <a:t> </a:t>
            </a:r>
            <a:r>
              <a:rPr lang="en-US" sz="2000" dirty="0" err="1"/>
              <a:t>Cliënt</a:t>
            </a:r>
            <a:r>
              <a:rPr lang="en-US" sz="2000" dirty="0"/>
              <a:t> </a:t>
            </a:r>
            <a:r>
              <a:rPr lang="en-US" sz="2000" dirty="0" err="1"/>
              <a:t>Overleg</a:t>
            </a:r>
            <a:r>
              <a:rPr lang="en-US" sz="2000" dirty="0"/>
              <a:t> (mdco@wageningen.nl)</a:t>
            </a:r>
          </a:p>
        </p:txBody>
      </p:sp>
      <p:pic>
        <p:nvPicPr>
          <p:cNvPr id="4" name="Afbeelding 3" descr="woordbWag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5728"/>
            <a:ext cx="2857488" cy="4913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Voorbeelden</a:t>
            </a:r>
            <a:r>
              <a:rPr lang="en-US" sz="2800" dirty="0"/>
              <a:t> </a:t>
            </a:r>
            <a:r>
              <a:rPr lang="en-US" sz="2800" dirty="0" err="1"/>
              <a:t>samenwerking</a:t>
            </a:r>
            <a:r>
              <a:rPr lang="en-US" sz="2800" dirty="0"/>
              <a:t> </a:t>
            </a:r>
            <a:r>
              <a:rPr lang="en-US" sz="2800" dirty="0" err="1"/>
              <a:t>jeugdhulp</a:t>
            </a: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Aanmelding</a:t>
            </a:r>
            <a:r>
              <a:rPr lang="en-US" sz="2000" dirty="0"/>
              <a:t> </a:t>
            </a:r>
            <a:r>
              <a:rPr lang="en-US" sz="2000" dirty="0" err="1"/>
              <a:t>jeugdhulp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via </a:t>
            </a:r>
            <a:r>
              <a:rPr lang="en-US" sz="2000" dirty="0" err="1"/>
              <a:t>andere</a:t>
            </a:r>
            <a:r>
              <a:rPr lang="en-US" sz="2000" dirty="0"/>
              <a:t> routes dan het Startpunt, </a:t>
            </a:r>
            <a:r>
              <a:rPr lang="en-US" sz="2000" dirty="0" err="1"/>
              <a:t>bijv</a:t>
            </a:r>
            <a:r>
              <a:rPr lang="en-US" sz="2000" dirty="0"/>
              <a:t>. via </a:t>
            </a:r>
            <a:r>
              <a:rPr lang="en-US" sz="2000" dirty="0" err="1"/>
              <a:t>Veilig</a:t>
            </a:r>
            <a:r>
              <a:rPr lang="en-US" sz="2000" dirty="0"/>
              <a:t> </a:t>
            </a:r>
            <a:r>
              <a:rPr lang="en-US" sz="2000" dirty="0" err="1"/>
              <a:t>Thuis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Zo </a:t>
            </a:r>
            <a:r>
              <a:rPr lang="en-US" sz="2000" dirty="0" err="1"/>
              <a:t>licht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mogelijk</a:t>
            </a:r>
            <a:r>
              <a:rPr lang="en-US" sz="2000" dirty="0"/>
              <a:t>, zo </a:t>
            </a:r>
            <a:r>
              <a:rPr lang="en-US" sz="2000" dirty="0" err="1"/>
              <a:t>zwaar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nodig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 err="1"/>
              <a:t>inloop</a:t>
            </a:r>
            <a:r>
              <a:rPr lang="en-US" sz="2000" dirty="0"/>
              <a:t> </a:t>
            </a:r>
            <a:r>
              <a:rPr lang="en-US" sz="2000" dirty="0" err="1"/>
              <a:t>Jeugd</a:t>
            </a:r>
            <a:r>
              <a:rPr lang="en-US" sz="2000" dirty="0"/>
              <a:t> &amp; </a:t>
            </a:r>
            <a:r>
              <a:rPr lang="en-US" sz="2000" dirty="0" err="1"/>
              <a:t>Gezin</a:t>
            </a:r>
            <a:r>
              <a:rPr lang="en-US" sz="2000" dirty="0"/>
              <a:t>, </a:t>
            </a:r>
            <a:r>
              <a:rPr lang="en-US" sz="2000" dirty="0" err="1"/>
              <a:t>kortdurende</a:t>
            </a:r>
            <a:r>
              <a:rPr lang="en-US" sz="2000" dirty="0"/>
              <a:t> </a:t>
            </a:r>
            <a:r>
              <a:rPr lang="en-US" sz="2000" dirty="0" err="1"/>
              <a:t>begeleiding</a:t>
            </a:r>
            <a:r>
              <a:rPr lang="en-US" sz="2000" dirty="0"/>
              <a:t> door </a:t>
            </a:r>
            <a:r>
              <a:rPr lang="en-US" sz="2000" dirty="0" err="1"/>
              <a:t>medewerker</a:t>
            </a:r>
            <a:r>
              <a:rPr lang="en-US" sz="2000" dirty="0"/>
              <a:t> Startpunt, </a:t>
            </a:r>
            <a:r>
              <a:rPr lang="en-US" sz="2000" dirty="0" err="1"/>
              <a:t>monitoren</a:t>
            </a:r>
            <a:r>
              <a:rPr lang="en-US" sz="2000" dirty="0"/>
              <a:t> van </a:t>
            </a:r>
            <a:r>
              <a:rPr lang="en-US" sz="2000" dirty="0" err="1"/>
              <a:t>gezinssituatie</a:t>
            </a:r>
            <a:r>
              <a:rPr lang="en-US" sz="2000" dirty="0"/>
              <a:t> door </a:t>
            </a:r>
            <a:r>
              <a:rPr lang="en-US" sz="2000" dirty="0" err="1"/>
              <a:t>Jeugdconsulent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Benutten</a:t>
            </a:r>
            <a:r>
              <a:rPr lang="en-US" sz="2000" dirty="0"/>
              <a:t> van </a:t>
            </a:r>
            <a:r>
              <a:rPr lang="en-US" sz="2000" dirty="0" err="1"/>
              <a:t>activiteiten</a:t>
            </a:r>
            <a:r>
              <a:rPr lang="en-US" sz="2000" dirty="0"/>
              <a:t> in </a:t>
            </a:r>
            <a:r>
              <a:rPr lang="en-US" sz="2000" dirty="0" err="1"/>
              <a:t>voorliggend</a:t>
            </a:r>
            <a:r>
              <a:rPr lang="en-US" sz="2000" dirty="0"/>
              <a:t> veld.</a:t>
            </a:r>
          </a:p>
          <a:p>
            <a:endParaRPr lang="en-US" sz="2000" dirty="0"/>
          </a:p>
          <a:p>
            <a:r>
              <a:rPr lang="en-US" sz="2000" dirty="0" err="1"/>
              <a:t>Samenwerking</a:t>
            </a:r>
            <a:r>
              <a:rPr lang="en-US" sz="2000" dirty="0"/>
              <a:t> op </a:t>
            </a:r>
            <a:r>
              <a:rPr lang="en-US" sz="2000" dirty="0" err="1"/>
              <a:t>gebied</a:t>
            </a:r>
            <a:r>
              <a:rPr lang="en-US" sz="2000" dirty="0"/>
              <a:t> van </a:t>
            </a:r>
            <a:r>
              <a:rPr lang="en-US" sz="2000" dirty="0" err="1"/>
              <a:t>preventief</a:t>
            </a:r>
            <a:r>
              <a:rPr lang="en-US" sz="2000" dirty="0"/>
              <a:t> </a:t>
            </a:r>
            <a:r>
              <a:rPr lang="en-US" sz="2000" dirty="0" err="1"/>
              <a:t>aanbod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Afbeelding 3" descr="woordbWag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5728"/>
            <a:ext cx="2857488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Voorbeelden</a:t>
            </a:r>
            <a:r>
              <a:rPr lang="en-US" sz="2800" dirty="0"/>
              <a:t> </a:t>
            </a:r>
            <a:r>
              <a:rPr lang="en-US" sz="2800" dirty="0" err="1"/>
              <a:t>samenwerking</a:t>
            </a:r>
            <a:r>
              <a:rPr lang="en-US" sz="2800" dirty="0"/>
              <a:t> </a:t>
            </a:r>
            <a:r>
              <a:rPr lang="en-US" sz="2800" dirty="0" err="1"/>
              <a:t>wmo</a:t>
            </a: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Benutten</a:t>
            </a:r>
            <a:r>
              <a:rPr lang="en-US" sz="2000" dirty="0"/>
              <a:t> van </a:t>
            </a:r>
            <a:r>
              <a:rPr lang="en-US" sz="2000" dirty="0" err="1"/>
              <a:t>voorliggende</a:t>
            </a:r>
            <a:r>
              <a:rPr lang="en-US" sz="2000" dirty="0"/>
              <a:t> </a:t>
            </a:r>
            <a:r>
              <a:rPr lang="en-US" sz="2000" dirty="0" err="1"/>
              <a:t>voorzieningen</a:t>
            </a:r>
            <a:r>
              <a:rPr lang="en-US" sz="2000" dirty="0"/>
              <a:t> </a:t>
            </a:r>
            <a:r>
              <a:rPr lang="en-US" sz="2000" dirty="0" err="1"/>
              <a:t>binnen</a:t>
            </a:r>
            <a:r>
              <a:rPr lang="en-US" sz="2000" dirty="0"/>
              <a:t> </a:t>
            </a:r>
            <a:r>
              <a:rPr lang="en-US" sz="2000" dirty="0" err="1"/>
              <a:t>samenwerkingsverband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Afschaling</a:t>
            </a:r>
            <a:r>
              <a:rPr lang="en-US" sz="2000" dirty="0"/>
              <a:t> van </a:t>
            </a:r>
            <a:r>
              <a:rPr lang="en-US" sz="2000" dirty="0" err="1"/>
              <a:t>gecontracteerde</a:t>
            </a:r>
            <a:r>
              <a:rPr lang="en-US" sz="2000" dirty="0"/>
              <a:t> </a:t>
            </a:r>
            <a:r>
              <a:rPr lang="en-US" sz="2000" dirty="0" err="1"/>
              <a:t>zorg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nazorg</a:t>
            </a:r>
            <a:r>
              <a:rPr lang="en-US" sz="2000" dirty="0"/>
              <a:t> </a:t>
            </a:r>
            <a:r>
              <a:rPr lang="en-US" sz="2000" dirty="0" err="1"/>
              <a:t>binnen</a:t>
            </a:r>
            <a:r>
              <a:rPr lang="en-US" sz="2000" dirty="0"/>
              <a:t> </a:t>
            </a:r>
            <a:r>
              <a:rPr lang="en-US" sz="2000" dirty="0" err="1"/>
              <a:t>voorliggend</a:t>
            </a:r>
            <a:r>
              <a:rPr lang="en-US" sz="2000" dirty="0"/>
              <a:t> veld.</a:t>
            </a:r>
          </a:p>
          <a:p>
            <a:endParaRPr lang="en-US" sz="2000" dirty="0"/>
          </a:p>
          <a:p>
            <a:r>
              <a:rPr lang="en-US" sz="2000" dirty="0" err="1"/>
              <a:t>Samenwerking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dirty="0" err="1"/>
              <a:t>gecontracteerde</a:t>
            </a:r>
            <a:r>
              <a:rPr lang="en-US" sz="2000" dirty="0"/>
              <a:t> </a:t>
            </a:r>
            <a:r>
              <a:rPr lang="en-US" sz="2000" dirty="0" err="1"/>
              <a:t>aanbieders</a:t>
            </a:r>
            <a:r>
              <a:rPr lang="en-US" sz="2000" dirty="0"/>
              <a:t> met </a:t>
            </a:r>
            <a:r>
              <a:rPr lang="en-US" sz="2000" dirty="0" err="1"/>
              <a:t>partijen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voorliggend</a:t>
            </a:r>
            <a:r>
              <a:rPr lang="en-US" sz="2000" dirty="0"/>
              <a:t> veld.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Afbeelding 3" descr="woordbWag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5728"/>
            <a:ext cx="2857488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1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Voorbeelden</a:t>
            </a:r>
            <a:r>
              <a:rPr lang="en-US" sz="2800" dirty="0"/>
              <a:t> </a:t>
            </a:r>
            <a:r>
              <a:rPr lang="en-US" sz="2800" dirty="0" err="1"/>
              <a:t>samenwerking</a:t>
            </a:r>
            <a:r>
              <a:rPr lang="en-US" sz="2800" dirty="0"/>
              <a:t> </a:t>
            </a:r>
            <a:r>
              <a:rPr lang="en-US" sz="2800" dirty="0" err="1"/>
              <a:t>werk</a:t>
            </a:r>
            <a:r>
              <a:rPr lang="en-US" sz="2800" dirty="0"/>
              <a:t> &amp; inkomen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Na intake </a:t>
            </a:r>
            <a:r>
              <a:rPr lang="en-US" sz="2000" dirty="0" err="1"/>
              <a:t>bijstandsuitkering</a:t>
            </a:r>
            <a:r>
              <a:rPr lang="en-US" sz="2000" dirty="0"/>
              <a:t>; zo </a:t>
            </a:r>
            <a:r>
              <a:rPr lang="en-US" sz="2000" dirty="0" err="1"/>
              <a:t>nodig</a:t>
            </a:r>
            <a:r>
              <a:rPr lang="en-US" sz="2000" dirty="0"/>
              <a:t> </a:t>
            </a:r>
            <a:r>
              <a:rPr lang="en-US" sz="2000" dirty="0" err="1"/>
              <a:t>doorverwijzing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Klantmanagers </a:t>
            </a:r>
            <a:r>
              <a:rPr lang="en-US" sz="2000" dirty="0" err="1"/>
              <a:t>werk</a:t>
            </a:r>
            <a:r>
              <a:rPr lang="en-US" sz="2000" dirty="0"/>
              <a:t>/ re-</a:t>
            </a:r>
            <a:r>
              <a:rPr lang="en-US" sz="2000" dirty="0" err="1"/>
              <a:t>integratie</a:t>
            </a:r>
            <a:r>
              <a:rPr lang="en-US" sz="2000" dirty="0"/>
              <a:t>; </a:t>
            </a:r>
            <a:br>
              <a:rPr lang="en-US" sz="2000" dirty="0"/>
            </a:br>
            <a:r>
              <a:rPr lang="en-US" sz="2000" dirty="0" err="1"/>
              <a:t>doorverwijzing</a:t>
            </a:r>
            <a:r>
              <a:rPr lang="en-US" sz="2000" dirty="0"/>
              <a:t> </a:t>
            </a:r>
            <a:r>
              <a:rPr lang="en-US" sz="2000" dirty="0" err="1"/>
              <a:t>i.h.k.v</a:t>
            </a:r>
            <a:r>
              <a:rPr lang="en-US" sz="2000" dirty="0"/>
              <a:t>. </a:t>
            </a:r>
            <a:r>
              <a:rPr lang="en-US" sz="2000" dirty="0" err="1"/>
              <a:t>sociale</a:t>
            </a:r>
            <a:r>
              <a:rPr lang="en-US" sz="2000" dirty="0"/>
              <a:t> </a:t>
            </a:r>
            <a:r>
              <a:rPr lang="en-US" sz="2000" dirty="0" err="1"/>
              <a:t>activering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meer</a:t>
            </a:r>
            <a:r>
              <a:rPr lang="en-US" sz="2000" dirty="0"/>
              <a:t>) </a:t>
            </a:r>
            <a:r>
              <a:rPr lang="en-US" sz="2000" dirty="0" err="1"/>
              <a:t>behoefte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terugkoppeling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Klantmanager</a:t>
            </a:r>
            <a:r>
              <a:rPr lang="en-US" sz="2000" dirty="0"/>
              <a:t> </a:t>
            </a:r>
            <a:r>
              <a:rPr lang="en-US" sz="2000" dirty="0" err="1"/>
              <a:t>inburgering</a:t>
            </a:r>
            <a:r>
              <a:rPr lang="en-US" sz="2000" dirty="0"/>
              <a:t>; </a:t>
            </a:r>
            <a:r>
              <a:rPr lang="en-US" sz="2000" dirty="0" err="1"/>
              <a:t>nauwe</a:t>
            </a:r>
            <a:r>
              <a:rPr lang="en-US" sz="2000" dirty="0"/>
              <a:t> </a:t>
            </a:r>
            <a:r>
              <a:rPr lang="en-US" sz="2000" dirty="0" err="1"/>
              <a:t>samenwerking</a:t>
            </a:r>
            <a:r>
              <a:rPr lang="en-US" sz="2000" dirty="0"/>
              <a:t> met </a:t>
            </a:r>
            <a:r>
              <a:rPr lang="en-US" sz="2000" dirty="0" err="1"/>
              <a:t>Vluchtelingenwerk</a:t>
            </a:r>
            <a:r>
              <a:rPr lang="en-US" sz="2000" dirty="0"/>
              <a:t>, </a:t>
            </a:r>
            <a:r>
              <a:rPr lang="en-US" sz="2000" dirty="0" err="1"/>
              <a:t>bijv</a:t>
            </a:r>
            <a:r>
              <a:rPr lang="en-US" sz="2000" dirty="0"/>
              <a:t>. </a:t>
            </a:r>
            <a:r>
              <a:rPr lang="en-US" sz="2000" dirty="0" err="1"/>
              <a:t>inzet</a:t>
            </a:r>
            <a:r>
              <a:rPr lang="en-US" sz="2000" dirty="0"/>
              <a:t> </a:t>
            </a:r>
            <a:r>
              <a:rPr lang="en-US" sz="2000" dirty="0" err="1"/>
              <a:t>cultuurverbinders</a:t>
            </a:r>
            <a:r>
              <a:rPr lang="en-US" sz="2000" dirty="0"/>
              <a:t>.</a:t>
            </a:r>
          </a:p>
        </p:txBody>
      </p:sp>
      <p:pic>
        <p:nvPicPr>
          <p:cNvPr id="4" name="Afbeelding 3" descr="woordbWag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5728"/>
            <a:ext cx="2857488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2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A1273-B8FE-46F7-BE1D-AA0D11E6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Toegang en toeleiding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8CB347-951B-4246-A4C6-E69F3A4F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Elk huishouden een (in principe jaarlijks) individueel ondersteuningsgesprek.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Doel:</a:t>
            </a:r>
          </a:p>
          <a:p>
            <a:pPr>
              <a:buClr>
                <a:srgbClr val="2D3470"/>
              </a:buClr>
            </a:pPr>
            <a:r>
              <a:rPr lang="nl-NL" sz="2000" dirty="0"/>
              <a:t>activeren en meedoen;</a:t>
            </a:r>
          </a:p>
          <a:p>
            <a:pPr>
              <a:buClr>
                <a:srgbClr val="2D3470"/>
              </a:buClr>
            </a:pPr>
            <a:r>
              <a:rPr lang="nl-NL" sz="2000" dirty="0"/>
              <a:t>checken op mogelijke landelijke en gemeentelijke voorzieningen en deze evt. aanvragen;</a:t>
            </a:r>
          </a:p>
          <a:p>
            <a:pPr>
              <a:buClr>
                <a:srgbClr val="2D3470"/>
              </a:buClr>
            </a:pPr>
            <a:r>
              <a:rPr lang="nl-NL" sz="2000" dirty="0"/>
              <a:t>passende vorm van hulp en ondersteuning.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Instrumenten:</a:t>
            </a:r>
            <a:r>
              <a:rPr lang="nl-NL" sz="2000" dirty="0"/>
              <a:t> Voorzieningenwijzer en Nederlandse Schuldhulproute</a:t>
            </a:r>
          </a:p>
          <a:p>
            <a:pPr marL="0" indent="0">
              <a:buNone/>
            </a:pPr>
            <a:r>
              <a:rPr lang="nl-NL" sz="2000" b="1" dirty="0"/>
              <a:t>Uitvoering:</a:t>
            </a:r>
            <a:r>
              <a:rPr lang="nl-NL" sz="2000" dirty="0"/>
              <a:t> Gemeente plus lokale basisinfrastructuur</a:t>
            </a:r>
          </a:p>
        </p:txBody>
      </p:sp>
    </p:spTree>
    <p:extLst>
      <p:ext uri="{BB962C8B-B14F-4D97-AF65-F5344CB8AC3E}">
        <p14:creationId xmlns:p14="http://schemas.microsoft.com/office/powerpoint/2010/main" val="132253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D4054B5-5221-4021-8C69-925A6CA0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66812"/>
            <a:ext cx="5348140" cy="30627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05CE67-495B-446D-AE65-BC0CD297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Voorzieningenwijzer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B2E444-0840-4177-A2EF-91EA17C7C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200" dirty="0"/>
              <a:t>Instrument waarbij een terugkerend persoonlijk gesprek met eventueel benodigd vervolg of verwijzing (op maat gemaakt advies voor de inwoner).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Applicatie ingericht rondom 5 thema’s:</a:t>
            </a:r>
          </a:p>
          <a:p>
            <a:pPr marL="627063" indent="-182563">
              <a:buClr>
                <a:srgbClr val="2D3470"/>
              </a:buClr>
            </a:pPr>
            <a:r>
              <a:rPr lang="nl-NL" sz="2200" dirty="0"/>
              <a:t>Toeslagen;</a:t>
            </a:r>
          </a:p>
          <a:p>
            <a:pPr marL="627063" indent="-182563">
              <a:buClr>
                <a:srgbClr val="2D3470"/>
              </a:buClr>
            </a:pPr>
            <a:r>
              <a:rPr lang="nl-NL" sz="2200" dirty="0"/>
              <a:t>Zorgverzekering;</a:t>
            </a:r>
          </a:p>
          <a:p>
            <a:pPr marL="627063" indent="-182563">
              <a:buClr>
                <a:srgbClr val="2D3470"/>
              </a:buClr>
            </a:pPr>
            <a:r>
              <a:rPr lang="nl-NL" sz="2200" dirty="0"/>
              <a:t>Inkomstenbelasting;</a:t>
            </a:r>
          </a:p>
          <a:p>
            <a:pPr marL="627063" indent="-182563">
              <a:buClr>
                <a:srgbClr val="2D3470"/>
              </a:buClr>
            </a:pPr>
            <a:r>
              <a:rPr lang="nl-NL" sz="2200" dirty="0"/>
              <a:t>Gemeentelijke regelingen;</a:t>
            </a:r>
          </a:p>
          <a:p>
            <a:pPr marL="627063" indent="-182563">
              <a:buClr>
                <a:srgbClr val="2D3470"/>
              </a:buClr>
            </a:pPr>
            <a:r>
              <a:rPr lang="nl-NL" sz="2200" dirty="0"/>
              <a:t>Energie.</a:t>
            </a:r>
          </a:p>
        </p:txBody>
      </p:sp>
    </p:spTree>
    <p:extLst>
      <p:ext uri="{BB962C8B-B14F-4D97-AF65-F5344CB8AC3E}">
        <p14:creationId xmlns:p14="http://schemas.microsoft.com/office/powerpoint/2010/main" val="235873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2274A-F9BE-44E0-8647-052FE82D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Wat verwachten we van aanbieders?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91BF4-4720-48BB-89AB-A68F47A5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Clr>
                <a:srgbClr val="2D3470"/>
              </a:buClr>
              <a:buFont typeface="+mj-lt"/>
              <a:buAutoNum type="arabicPeriod"/>
            </a:pP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Samenwerking rondom ondersteuningsgesprekken vanaf 2023 wat betreft het aanbieden van de gesprekken, vervolg op verwijzingen en uitwisseling van gegevens.</a:t>
            </a:r>
          </a:p>
          <a:p>
            <a:pPr marL="342900" lvl="0" indent="-342900">
              <a:lnSpc>
                <a:spcPct val="100000"/>
              </a:lnSpc>
              <a:buClr>
                <a:srgbClr val="2D3470"/>
              </a:buClr>
              <a:buFont typeface="+mj-lt"/>
              <a:buAutoNum type="arabicPeriod"/>
            </a:pP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Aanbieder gaat ook werken met de Voorzieningenwijzer</a:t>
            </a:r>
          </a:p>
          <a:p>
            <a:pPr marL="342900" lvl="0" indent="-342900">
              <a:lnSpc>
                <a:spcPct val="100000"/>
              </a:lnSpc>
              <a:buClr>
                <a:srgbClr val="2D3470"/>
              </a:buClr>
              <a:buFont typeface="+mj-lt"/>
              <a:buAutoNum type="arabicPeriod"/>
            </a:pPr>
            <a:r>
              <a:rPr lang="nl-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ndersteunende programmatuur door opdrachtgever beschikbaar gesteld, inclusief training.</a:t>
            </a:r>
          </a:p>
          <a:p>
            <a:pPr marL="342900" lvl="0" indent="-342900">
              <a:lnSpc>
                <a:spcPct val="100000"/>
              </a:lnSpc>
              <a:buClr>
                <a:srgbClr val="2D3470"/>
              </a:buClr>
              <a:buFont typeface="+mj-lt"/>
              <a:buAutoNum type="arabicPeriod"/>
            </a:pP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Aanbieder biedt ondersteuning bij belastingaangifte specifiek gericht op minder financieel-zelfredzame inwoners.</a:t>
            </a:r>
          </a:p>
        </p:txBody>
      </p:sp>
    </p:spTree>
    <p:extLst>
      <p:ext uri="{BB962C8B-B14F-4D97-AF65-F5344CB8AC3E}">
        <p14:creationId xmlns:p14="http://schemas.microsoft.com/office/powerpoint/2010/main" val="146023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C54A-B01B-4CC2-BBB5-758CAC05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990600"/>
            <a:ext cx="6580957" cy="762000"/>
          </a:xfrm>
        </p:spPr>
        <p:txBody>
          <a:bodyPr/>
          <a:lstStyle/>
          <a:p>
            <a:r>
              <a:rPr lang="nl-NL" dirty="0"/>
              <a:t>Nederlandse Schuldhulproute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2BE4ABC-3434-4A4E-BFF9-CDDCB2FF9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670" y="2483158"/>
            <a:ext cx="9855200" cy="35068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A612D1-BBFA-42A9-BFEA-8EC72B7C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67" y="491010"/>
            <a:ext cx="3509642" cy="18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CB947-C289-48ED-9509-5D8F03FE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4152F-1855-4F9C-9F93-C70CE1CFB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72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30213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8CBB7-C62A-4BE9-954B-0BEEAF95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25" y="990599"/>
            <a:ext cx="11011546" cy="923441"/>
          </a:xfrm>
        </p:spPr>
        <p:txBody>
          <a:bodyPr/>
          <a:lstStyle/>
          <a:p>
            <a:r>
              <a:rPr lang="nl-NL" dirty="0"/>
              <a:t>Samen Wageningen 2017  </a:t>
            </a:r>
            <a:br>
              <a:rPr lang="nl-NL" dirty="0"/>
            </a:br>
            <a:r>
              <a:rPr lang="nl-NL" dirty="0"/>
              <a:t>Samen Wageningen 2.0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5B732C-48A6-4618-8749-C20908997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637" y="1981200"/>
            <a:ext cx="10246963" cy="411480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Behoud visie beleid 2017 als fundament voor het sociaal domein</a:t>
            </a:r>
          </a:p>
          <a:p>
            <a:r>
              <a:rPr lang="nl-NL" dirty="0"/>
              <a:t>2.0 basis voor verdere uitwerking en ontwikkeling</a:t>
            </a:r>
          </a:p>
          <a:p>
            <a:r>
              <a:rPr lang="nl-NL" dirty="0"/>
              <a:t>2.0 maatschappelijke resultaten voor aanbesteding</a:t>
            </a:r>
          </a:p>
        </p:txBody>
      </p:sp>
    </p:spTree>
    <p:extLst>
      <p:ext uri="{BB962C8B-B14F-4D97-AF65-F5344CB8AC3E}">
        <p14:creationId xmlns:p14="http://schemas.microsoft.com/office/powerpoint/2010/main" val="23389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207DCC-8A9B-CF48-B829-692414B7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Kwaliteits-kompas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esmateriaal voor LHBT discussies « COC Amsterdam en omgeving">
            <a:extLst>
              <a:ext uri="{FF2B5EF4-FFF2-40B4-BE49-F238E27FC236}">
                <a16:creationId xmlns:a16="http://schemas.microsoft.com/office/drawing/2014/main" id="{4878C4C8-B041-A044-8EB6-D76558280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" r="-1" b="58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12EE1A-8FBF-7346-8C3F-3A2A4BF0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6278F2A-6A18-4E33-92D5-8843D47F60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50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09B1D17-C664-954D-AE74-95D4C572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3800"/>
              <a:t>Outcomegericht werken met het kwaliteitskompas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41FD64B9-4164-BE46-844C-42A1A097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Vooraf bepalen wat je wilt bereiken (maatschappelijk resultaat)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waaraan je dat kunt aflezen (indicatoren, meetbaar en merkbaar)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wanneer je het een succes vindt</a:t>
            </a:r>
            <a:br>
              <a:rPr lang="nl-NL" altLang="nl-NL" sz="2200" dirty="0"/>
            </a:br>
            <a:endParaRPr lang="nl-NL" altLang="nl-NL" sz="2200" dirty="0"/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Gericht op maatschappelijk resultaat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Langs principes / kernwaarden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In samenwerking met maatschappelijke partners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Als een interactief en cyclisch proces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Met de nadruk op leren en verbeteren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Vanuit het perspectief van de inwoner</a:t>
            </a:r>
          </a:p>
          <a:p>
            <a:endParaRPr lang="nl-NL" sz="2200" dirty="0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9447A311-71F5-9846-B266-A4A175C9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Dekkers training en advies</a:t>
            </a:r>
          </a:p>
        </p:txBody>
      </p:sp>
    </p:spTree>
    <p:extLst>
      <p:ext uri="{BB962C8B-B14F-4D97-AF65-F5344CB8AC3E}">
        <p14:creationId xmlns:p14="http://schemas.microsoft.com/office/powerpoint/2010/main" val="330696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AC1F5-FE04-5847-9CD4-F2C03581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sz="3700" dirty="0"/>
              <a:t>Kwaliteitskompas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D6F69-59A1-6F45-97D1-45F6025A2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Monitoring en ambitie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Maatschappelijke resultaten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Activiteiten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Input kwaliteit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Outcome</a:t>
            </a: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Verbetercyclus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E3E436-6E95-FB45-AAB7-2231D1CC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1" r="2" b="2"/>
          <a:stretch/>
        </p:blipFill>
        <p:spPr>
          <a:xfrm>
            <a:off x="5687878" y="807593"/>
            <a:ext cx="5253925" cy="5239568"/>
          </a:xfrm>
          <a:prstGeom prst="rect">
            <a:avLst/>
          </a:prstGeom>
          <a:effectLst/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615CA2-44E5-B740-BE31-36FB94A9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8BF5F-2C1A-5241-946F-559C7583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sz="4100"/>
              <a:t>Maatschappelijke partners aanzet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2281D-C1BD-354B-86A3-ED8B6042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dirty="0"/>
              <a:t>Omschrijf:</a:t>
            </a:r>
          </a:p>
          <a:p>
            <a:pPr marL="0" indent="0">
              <a:buNone/>
            </a:pPr>
            <a:endParaRPr lang="nl-NL" sz="1700" dirty="0"/>
          </a:p>
          <a:p>
            <a:r>
              <a:rPr lang="nl-NL" sz="1700" dirty="0"/>
              <a:t>Welke bijdrage levert de maatschappelijke partner aan het realiseren van maatschappelijke resultaten </a:t>
            </a:r>
          </a:p>
          <a:p>
            <a:pPr marL="0" indent="0">
              <a:buNone/>
            </a:pPr>
            <a:r>
              <a:rPr lang="nl-NL" sz="1700" dirty="0"/>
              <a:t>Stap 5 </a:t>
            </a:r>
            <a:r>
              <a:rPr lang="nl-NL" sz="1700" dirty="0" err="1"/>
              <a:t>outcome</a:t>
            </a:r>
            <a:endParaRPr lang="nl-NL" sz="1700" dirty="0"/>
          </a:p>
          <a:p>
            <a:r>
              <a:rPr lang="nl-NL" sz="1700" dirty="0"/>
              <a:t>Welke activiteiten gaat de maatschappelijke partner inzetten om die bijdrage te realiseren</a:t>
            </a:r>
          </a:p>
          <a:p>
            <a:pPr marL="0" indent="0">
              <a:buNone/>
            </a:pPr>
            <a:r>
              <a:rPr lang="nl-NL" sz="1700" dirty="0"/>
              <a:t>Stap 3 activiteiten</a:t>
            </a:r>
          </a:p>
          <a:p>
            <a:r>
              <a:rPr lang="nl-NL" sz="1700" dirty="0"/>
              <a:t>Welke indicatoren geven aan of de maatschappelijke partner die bijdrage ook aan het realiseren is</a:t>
            </a:r>
          </a:p>
          <a:p>
            <a:pPr marL="0" indent="0">
              <a:buNone/>
            </a:pPr>
            <a:r>
              <a:rPr lang="nl-NL" sz="1700" dirty="0"/>
              <a:t>Stap 5: inzicht in </a:t>
            </a:r>
            <a:r>
              <a:rPr lang="nl-NL" sz="1700" dirty="0" err="1"/>
              <a:t>outcome</a:t>
            </a:r>
            <a:endParaRPr lang="nl-NL" sz="1700" dirty="0"/>
          </a:p>
          <a:p>
            <a:endParaRPr lang="nl-NL" sz="1700" dirty="0"/>
          </a:p>
        </p:txBody>
      </p:sp>
      <p:pic>
        <p:nvPicPr>
          <p:cNvPr id="6" name="Picture 5" descr="Rood speelgoedpoppetje die voor twee rijen met witte figuurtjes staat">
            <a:extLst>
              <a:ext uri="{FF2B5EF4-FFF2-40B4-BE49-F238E27FC236}">
                <a16:creationId xmlns:a16="http://schemas.microsoft.com/office/drawing/2014/main" id="{1066C4DF-4A31-FFA2-60EB-19C66F596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6" r="258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5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5934A6-1FD3-344C-A115-33014F23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Dekkers training en advies</a:t>
            </a:r>
          </a:p>
        </p:txBody>
      </p:sp>
    </p:spTree>
    <p:extLst>
      <p:ext uri="{BB962C8B-B14F-4D97-AF65-F5344CB8AC3E}">
        <p14:creationId xmlns:p14="http://schemas.microsoft.com/office/powerpoint/2010/main" val="10479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09B1D17-C664-954D-AE74-95D4C572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Uitdaging bij realiseren van het resultaat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41FD64B9-4164-BE46-844C-42A1A097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Uitdaging: 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gaat meestal om ingewikkelde vraagstukken en om menselijk gedrag. Maakt het lastig om te bepalen in hoeverre activiteiten bijdragen aan het  bereiken het gewenste resultaat</a:t>
            </a:r>
            <a:br>
              <a:rPr lang="nl-NL" altLang="nl-NL" sz="2200" dirty="0"/>
            </a:br>
            <a:endParaRPr lang="nl-NL" altLang="nl-NL" sz="2200" dirty="0"/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Veel factoren kunnen invloed hebben op het wel of niet bereiken van het resultaat: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Gewijzigde omstandigheden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Landelijke ontwikkelingen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Verantwoordelijke personen in uitvoering/wisseling van medewerkers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Bekendheid van een voorziening neemt toe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 err="1"/>
              <a:t>etc</a:t>
            </a:r>
            <a:endParaRPr lang="nl-NL" altLang="nl-NL" sz="2200" dirty="0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9447A311-71F5-9846-B266-A4A175C9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Dekkers training en advies</a:t>
            </a:r>
          </a:p>
        </p:txBody>
      </p:sp>
    </p:spTree>
    <p:extLst>
      <p:ext uri="{BB962C8B-B14F-4D97-AF65-F5344CB8AC3E}">
        <p14:creationId xmlns:p14="http://schemas.microsoft.com/office/powerpoint/2010/main" val="287739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09B1D17-C664-954D-AE74-95D4C572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Activiteiten</a:t>
            </a:r>
            <a:br>
              <a:rPr lang="nl-NL" sz="5400"/>
            </a:br>
            <a:r>
              <a:rPr lang="nl-NL" sz="5400"/>
              <a:t> (stap 3) en </a:t>
            </a:r>
            <a:br>
              <a:rPr lang="nl-NL" sz="5400"/>
            </a:br>
            <a:r>
              <a:rPr lang="nl-NL" sz="5400"/>
              <a:t>Kwaliteit (stap 4)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41FD64B9-4164-BE46-844C-42A1A097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endParaRPr lang="nl-NL" altLang="nl-NL" sz="2200" dirty="0"/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Maak gebruik van interventies waarvan bekend is dat ze goed werken (databank effectieve sociale interventies en wat werkt bij dossiers)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Zet werkzame elementen  bewust in </a:t>
            </a:r>
            <a:r>
              <a:rPr lang="nl-NL" altLang="nl-NL" sz="2200" dirty="0" err="1"/>
              <a:t>b.v</a:t>
            </a:r>
            <a:r>
              <a:rPr lang="nl-NL" altLang="nl-NL" sz="2200" dirty="0"/>
              <a:t>: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	- Bijdrage aan verbinding en netwerken</a:t>
            </a:r>
          </a:p>
          <a:p>
            <a:pPr marL="4635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altLang="nl-NL" sz="2200" dirty="0"/>
              <a:t>	- Signaleren geborgd in werkwijze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r>
              <a:rPr lang="nl-NL" altLang="nl-NL" sz="2200" dirty="0"/>
              <a:t>Maak het gezamenlijk leerproces zichtbaar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</a:pPr>
            <a:endParaRPr lang="nl-NL" altLang="nl-NL" sz="2200" dirty="0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9447A311-71F5-9846-B266-A4A175C9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Dekkers training en advies</a:t>
            </a:r>
          </a:p>
        </p:txBody>
      </p:sp>
    </p:spTree>
    <p:extLst>
      <p:ext uri="{BB962C8B-B14F-4D97-AF65-F5344CB8AC3E}">
        <p14:creationId xmlns:p14="http://schemas.microsoft.com/office/powerpoint/2010/main" val="3602882671"/>
      </p:ext>
    </p:extLst>
  </p:cSld>
  <p:clrMapOvr>
    <a:masterClrMapping/>
  </p:clrMapOvr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03_16x9_TP102888901" id="{8A91B41E-FC8E-4096-BD12-147E1C917AEB}" vid="{C2D7711D-A3DA-456F-BE71-A5A16A0E391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84175" marR="0" indent="-38417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Tx/>
          <a:buChar char="•"/>
          <a:tabLst>
            <a:tab pos="284163" algn="l"/>
            <a:tab pos="1905000" algn="l"/>
          </a:tabLst>
          <a:defRPr kumimoji="0" lang="nl-NL" sz="2000" b="0" i="0" u="none" strike="noStrike" cap="none" normalizeH="0" baseline="0" smtClean="0">
            <a:ln>
              <a:noFill/>
            </a:ln>
            <a:solidFill>
              <a:srgbClr val="2D347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84175" marR="0" indent="-38417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Tx/>
          <a:buChar char="•"/>
          <a:tabLst>
            <a:tab pos="284163" algn="l"/>
            <a:tab pos="1905000" algn="l"/>
          </a:tabLst>
          <a:defRPr kumimoji="0" lang="nl-NL" sz="2000" b="0" i="0" u="none" strike="noStrike" cap="none" normalizeH="0" baseline="0" smtClean="0">
            <a:ln>
              <a:noFill/>
            </a:ln>
            <a:solidFill>
              <a:srgbClr val="2D347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ageningen.pptx" id="{70645DFC-1B15-4621-975A-541BC75C3C87}" vid="{7906C5BC-B053-4307-8A12-68BDE6841BE0}"/>
    </a:ext>
  </a:extLst>
</a:theme>
</file>

<file path=ppt/theme/theme4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DBDFAA-5DAE-4B25-8F84-56997B5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 met SmartArt - proces met cirkelvormige pijlen (blauw-groen op zwart), breedbeeld</Template>
  <TotalTime>0</TotalTime>
  <Words>1645</Words>
  <Application>Microsoft Office PowerPoint</Application>
  <PresentationFormat>Breedbeeld</PresentationFormat>
  <Paragraphs>217</Paragraphs>
  <Slides>28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28</vt:i4>
      </vt:variant>
    </vt:vector>
  </HeadingPairs>
  <TitlesOfParts>
    <vt:vector size="40" baseType="lpstr">
      <vt:lpstr>AngsanaUPC</vt:lpstr>
      <vt:lpstr>Arial</vt:lpstr>
      <vt:lpstr>Calibri</vt:lpstr>
      <vt:lpstr>Calibri Light</vt:lpstr>
      <vt:lpstr>Corbel</vt:lpstr>
      <vt:lpstr>Helvetica</vt:lpstr>
      <vt:lpstr>QuadraatSans-Regular</vt:lpstr>
      <vt:lpstr>Verdana</vt:lpstr>
      <vt:lpstr>Process 03 16x9</vt:lpstr>
      <vt:lpstr>Kantoorthema</vt:lpstr>
      <vt:lpstr>blank</vt:lpstr>
      <vt:lpstr>2_Kantoorthema</vt:lpstr>
      <vt:lpstr>WELKOM</vt:lpstr>
      <vt:lpstr>Programma</vt:lpstr>
      <vt:lpstr>Samen Wageningen 2017   Samen Wageningen 2.0</vt:lpstr>
      <vt:lpstr>Kwaliteits-kompas</vt:lpstr>
      <vt:lpstr>Outcomegericht werken met het kwaliteitskompas</vt:lpstr>
      <vt:lpstr>Kwaliteitskompas</vt:lpstr>
      <vt:lpstr>Maatschappelijke partners aanzet</vt:lpstr>
      <vt:lpstr>Uitdaging bij realiseren van het resultaat</vt:lpstr>
      <vt:lpstr>Activiteiten  (stap 3) en  Kwaliteit (stap 4)</vt:lpstr>
      <vt:lpstr>Bepalen outcome/ indicatoren (stap 5)</vt:lpstr>
      <vt:lpstr>Voorbeeld:  </vt:lpstr>
      <vt:lpstr>  </vt:lpstr>
      <vt:lpstr>PowerPoint-presentatie</vt:lpstr>
      <vt:lpstr>PowerPoint-presentatie</vt:lpstr>
      <vt:lpstr>De praktijk</vt:lpstr>
      <vt:lpstr>    - Jeugd maatschappelijk werk,  - Algemeen maatschappelijk werk, - Inkomensconsulent,  - Ambulant begeleider - Schulddienstverlener, - Wmo consulent - Jeugdconsulent  afkomstig van gemeente, maar ook van partners als RIBW, Zideris, Opella, MEE  en op dit moment één medewerker van het samenwerkingsverband preventieve  hulpverlening  En zijn er 3 Vrijwillig Ouderen Adviseurs werkzaam in het Startpunt    </vt:lpstr>
      <vt:lpstr>PowerPoint-presentatie</vt:lpstr>
      <vt:lpstr>PowerPoint-presentatie</vt:lpstr>
      <vt:lpstr>Samenwerking</vt:lpstr>
      <vt:lpstr>Van BVV naar maatwerkvoorziening</vt:lpstr>
      <vt:lpstr>Voorbeelden samenwerking jeugdhulp</vt:lpstr>
      <vt:lpstr>Voorbeelden samenwerking wmo</vt:lpstr>
      <vt:lpstr>Voorbeelden samenwerking werk &amp; inkomen</vt:lpstr>
      <vt:lpstr>Toegang en toeleiding</vt:lpstr>
      <vt:lpstr>Voorzieningenwijzer</vt:lpstr>
      <vt:lpstr>Wat verwachten we van aanbieders?</vt:lpstr>
      <vt:lpstr>Nederlandse Schuldhulproute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2017-09-07T13:11:24Z</dcterms:created>
  <dcterms:modified xsi:type="dcterms:W3CDTF">2022-03-22T12:51:07Z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TC028889129991</vt:lpwstr>
  </property>
</Properties>
</file>