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9"/>
  </p:notesMasterIdLst>
  <p:sldIdLst>
    <p:sldId id="694" r:id="rId3"/>
    <p:sldId id="640" r:id="rId4"/>
    <p:sldId id="372" r:id="rId5"/>
    <p:sldId id="429" r:id="rId6"/>
    <p:sldId id="257" r:id="rId7"/>
    <p:sldId id="699" r:id="rId8"/>
    <p:sldId id="647" r:id="rId9"/>
    <p:sldId id="689" r:id="rId10"/>
    <p:sldId id="474" r:id="rId11"/>
    <p:sldId id="691" r:id="rId12"/>
    <p:sldId id="695" r:id="rId13"/>
    <p:sldId id="696" r:id="rId14"/>
    <p:sldId id="690" r:id="rId15"/>
    <p:sldId id="698" r:id="rId16"/>
    <p:sldId id="693" r:id="rId17"/>
    <p:sldId id="697" r:id="rId1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B5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98" autoAdjust="0"/>
    <p:restoredTop sz="94660"/>
  </p:normalViewPr>
  <p:slideViewPr>
    <p:cSldViewPr snapToGrid="0">
      <p:cViewPr varScale="1">
        <p:scale>
          <a:sx n="82" d="100"/>
          <a:sy n="82" d="100"/>
        </p:scale>
        <p:origin x="74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449918-3732-4030-A863-41542A34B607}" type="datetimeFigureOut">
              <a:rPr lang="nl-NL" smtClean="0"/>
              <a:t>27-8-2021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C5C99D-BD68-42BF-9BA1-0400E90233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1422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A7C2E-9AA9-9341-857B-F5A128C6EBE0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3501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A7C2E-9AA9-9341-857B-F5A128C6EBE0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3272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DFFD03-C8D9-4835-9833-8903E38A4A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0AD40BC-2986-44EE-AEA9-268A6010C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1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E825A01-8077-4E6C-97F7-E4634E63E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9B872-757F-43CC-8801-34459132298F}" type="datetimeFigureOut">
              <a:rPr lang="nl-NL" smtClean="0"/>
              <a:t>27-8-2021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4658777-1A49-4969-B037-582CFB053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FFFE02C-FBF6-479B-A5C3-258171381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F5622-8113-4057-8B3E-94B17EECBB7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7113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545671-C388-4645-A82C-4D5468565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364B045-D47B-4AC7-9AF8-D5F15610CA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60B77A6-7DEE-47AE-AAD9-C4AA6755C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9B872-757F-43CC-8801-34459132298F}" type="datetimeFigureOut">
              <a:rPr lang="nl-NL" smtClean="0"/>
              <a:t>27-8-2021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67AC233-4EEB-4B47-8312-C09FAFD16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3CF8418-CC15-4EF8-AD36-56D759CB7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F5622-8113-4057-8B3E-94B17EECBB7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1898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D556863A-D529-4D3E-A226-DB02804EC1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47C09E5-646B-44C8-AD3B-C6991B0031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D16634C-E48D-42BF-A9B6-605B91569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9B872-757F-43CC-8801-34459132298F}" type="datetimeFigureOut">
              <a:rPr lang="nl-NL" smtClean="0"/>
              <a:t>27-8-2021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06C857A-8E3E-4374-AD63-8F7E90F3A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BCB1793-084D-4033-B9BC-7A97A9DE0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F5622-8113-4057-8B3E-94B17EECBB7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67404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66F45-73E4-4AC1-B60F-7A8EDB62B31D}" type="datetimeFigureOut">
              <a:rPr lang="nl-NL" smtClean="0"/>
              <a:t>27-8-2021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F6F9E-2B4A-4DB9-A61A-C7E6A1D16F8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0676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66F45-73E4-4AC1-B60F-7A8EDB62B31D}" type="datetimeFigureOut">
              <a:rPr lang="nl-NL" smtClean="0"/>
              <a:t>27-8-2021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F6F9E-2B4A-4DB9-A61A-C7E6A1D16F8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156492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66F45-73E4-4AC1-B60F-7A8EDB62B31D}" type="datetimeFigureOut">
              <a:rPr lang="nl-NL" smtClean="0"/>
              <a:t>27-8-2021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F6F9E-2B4A-4DB9-A61A-C7E6A1D16F8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417103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66F45-73E4-4AC1-B60F-7A8EDB62B31D}" type="datetimeFigureOut">
              <a:rPr lang="nl-NL" smtClean="0"/>
              <a:t>27-8-2021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F6F9E-2B4A-4DB9-A61A-C7E6A1D16F8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287528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66F45-73E4-4AC1-B60F-7A8EDB62B31D}" type="datetimeFigureOut">
              <a:rPr lang="nl-NL" smtClean="0"/>
              <a:t>27-8-2021</a:t>
            </a:fld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F6F9E-2B4A-4DB9-A61A-C7E6A1D16F8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337635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66F45-73E4-4AC1-B60F-7A8EDB62B31D}" type="datetimeFigureOut">
              <a:rPr lang="nl-NL" smtClean="0"/>
              <a:t>27-8-2021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F6F9E-2B4A-4DB9-A61A-C7E6A1D16F8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927231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66F45-73E4-4AC1-B60F-7A8EDB62B31D}" type="datetimeFigureOut">
              <a:rPr lang="nl-NL" smtClean="0"/>
              <a:t>27-8-2021</a:t>
            </a:fld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F6F9E-2B4A-4DB9-A61A-C7E6A1D16F8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808132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66F45-73E4-4AC1-B60F-7A8EDB62B31D}" type="datetimeFigureOut">
              <a:rPr lang="nl-NL" smtClean="0"/>
              <a:t>27-8-2021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F6F9E-2B4A-4DB9-A61A-C7E6A1D16F8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03109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82A51B-1253-4C29-8E5E-54619C2DF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69ECDDC-E021-4146-8BBE-9293CB739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1979ECC-DF1E-45A1-9FD0-A4B69FB8F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9B872-757F-43CC-8801-34459132298F}" type="datetimeFigureOut">
              <a:rPr lang="nl-NL" smtClean="0"/>
              <a:t>27-8-2021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D4C1DB0-5C07-4729-9FE7-F61FECBE3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EA28F7D-701C-4DE4-B901-2632467FF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F5622-8113-4057-8B3E-94B17EECBB7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477477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66F45-73E4-4AC1-B60F-7A8EDB62B31D}" type="datetimeFigureOut">
              <a:rPr lang="nl-NL" smtClean="0"/>
              <a:t>27-8-2021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F6F9E-2B4A-4DB9-A61A-C7E6A1D16F8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33993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66F45-73E4-4AC1-B60F-7A8EDB62B31D}" type="datetimeFigureOut">
              <a:rPr lang="nl-NL" smtClean="0"/>
              <a:t>27-8-2021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F6F9E-2B4A-4DB9-A61A-C7E6A1D16F8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10085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66F45-73E4-4AC1-B60F-7A8EDB62B31D}" type="datetimeFigureOut">
              <a:rPr lang="nl-NL" smtClean="0"/>
              <a:t>27-8-2021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F6F9E-2B4A-4DB9-A61A-C7E6A1D16F8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26066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A2FCA8-3E9E-467D-9AF7-A1A504CAF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7C19145-5727-4604-84AD-FFCB47BAB0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1587AAB-269D-49EE-B125-7F33CA3A5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9B872-757F-43CC-8801-34459132298F}" type="datetimeFigureOut">
              <a:rPr lang="nl-NL" smtClean="0"/>
              <a:t>27-8-2021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48682E3-B9FF-4A8E-8833-5BF745FA5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F3C0423-BA13-484C-A86F-3EC81FBC2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F5622-8113-4057-8B3E-94B17EECBB7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4101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A53B42-17DF-4AFC-8204-312CD8546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243B566-4E8A-49C2-B2FC-2B3A3FC214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E2FB6F6-D912-41EC-8F30-390494C035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655CB24-E68B-485A-AFB7-3122914B3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9B872-757F-43CC-8801-34459132298F}" type="datetimeFigureOut">
              <a:rPr lang="nl-NL" smtClean="0"/>
              <a:t>27-8-2021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89EF56-AA87-4E8E-8EDD-D1998E26A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FBF3C9A-1C59-44CD-8066-F1730508B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F5622-8113-4057-8B3E-94B17EECBB7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6521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B6FA21-63DD-4A35-8469-C83F41B99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A9DC03D-4C66-4E97-8A60-3F4A3D1105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1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6E2809E-D1A6-441D-A33F-8F284E4ABB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99243E76-C580-42B2-9CE1-206540418C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1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6430141-3F4A-4964-9FDA-2CE3E09E0D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79CB0D51-2017-4A26-B6CD-FCB2B158C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9B872-757F-43CC-8801-34459132298F}" type="datetimeFigureOut">
              <a:rPr lang="nl-NL" smtClean="0"/>
              <a:t>27-8-2021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A3CDC642-1C3C-4F4D-87C2-5678B9671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4EDDE0D7-5B6C-4E8E-AE5E-FA3AE4B2D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F5622-8113-4057-8B3E-94B17EECBB7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70107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828D1B-EA52-4617-8D73-A6CA1DE83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F26ED49-5882-4237-9995-9F8702482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9B872-757F-43CC-8801-34459132298F}" type="datetimeFigureOut">
              <a:rPr lang="nl-NL" smtClean="0"/>
              <a:t>27-8-2021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CFA8C28-82D2-41A6-90CD-21EA76743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614F2EA-959F-443E-83C3-A1F72867D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F5622-8113-4057-8B3E-94B17EECBB7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3432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B64D999-09AF-4418-B015-A7BCFDCD8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9B872-757F-43CC-8801-34459132298F}" type="datetimeFigureOut">
              <a:rPr lang="nl-NL" smtClean="0"/>
              <a:t>27-8-2021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D2AC84E-195D-418B-8CED-7A08FC730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66B2EDB-3BA2-4BEB-B167-B12BD8AAB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F5622-8113-4057-8B3E-94B17EECBB7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0177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4EA927-6027-4157-9489-637E6E4D1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98A51E1-D479-4C98-B7CC-015251D018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268A941-92D5-41E7-BB20-5E30A68821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1"/>
            </a:lvl2pPr>
            <a:lvl3pPr marL="914411" indent="0">
              <a:buNone/>
              <a:defRPr sz="1200"/>
            </a:lvl3pPr>
            <a:lvl4pPr marL="1371617" indent="0">
              <a:buNone/>
              <a:defRPr sz="1001"/>
            </a:lvl4pPr>
            <a:lvl5pPr marL="1828823" indent="0">
              <a:buNone/>
              <a:defRPr sz="1001"/>
            </a:lvl5pPr>
            <a:lvl6pPr marL="2286029" indent="0">
              <a:buNone/>
              <a:defRPr sz="1001"/>
            </a:lvl6pPr>
            <a:lvl7pPr marL="2743234" indent="0">
              <a:buNone/>
              <a:defRPr sz="1001"/>
            </a:lvl7pPr>
            <a:lvl8pPr marL="3200440" indent="0">
              <a:buNone/>
              <a:defRPr sz="1001"/>
            </a:lvl8pPr>
            <a:lvl9pPr marL="3657646" indent="0">
              <a:buNone/>
              <a:defRPr sz="100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7B0B82D-4F42-44B5-8582-58619FA1E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9B872-757F-43CC-8801-34459132298F}" type="datetimeFigureOut">
              <a:rPr lang="nl-NL" smtClean="0"/>
              <a:t>27-8-2021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08996DC-DE36-430A-809D-D43D38AB5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37844C8-391F-461D-93D7-8313E871B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F5622-8113-4057-8B3E-94B17EECBB7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8042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2B9C67-98F0-467E-9039-CE40935BE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09EBE9BD-3F33-427C-94FE-B62898C3E3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E777107-BCE4-43C8-8708-FF2E5C53B6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1"/>
            </a:lvl2pPr>
            <a:lvl3pPr marL="914411" indent="0">
              <a:buNone/>
              <a:defRPr sz="1200"/>
            </a:lvl3pPr>
            <a:lvl4pPr marL="1371617" indent="0">
              <a:buNone/>
              <a:defRPr sz="1001"/>
            </a:lvl4pPr>
            <a:lvl5pPr marL="1828823" indent="0">
              <a:buNone/>
              <a:defRPr sz="1001"/>
            </a:lvl5pPr>
            <a:lvl6pPr marL="2286029" indent="0">
              <a:buNone/>
              <a:defRPr sz="1001"/>
            </a:lvl6pPr>
            <a:lvl7pPr marL="2743234" indent="0">
              <a:buNone/>
              <a:defRPr sz="1001"/>
            </a:lvl7pPr>
            <a:lvl8pPr marL="3200440" indent="0">
              <a:buNone/>
              <a:defRPr sz="1001"/>
            </a:lvl8pPr>
            <a:lvl9pPr marL="3657646" indent="0">
              <a:buNone/>
              <a:defRPr sz="100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D49DB35-7472-4017-A9A0-5FD6F16FC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9B872-757F-43CC-8801-34459132298F}" type="datetimeFigureOut">
              <a:rPr lang="nl-NL" smtClean="0"/>
              <a:t>27-8-2021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7A55DFC-9466-4D93-AFB8-2E1729744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7804198-07B7-43D2-9823-8136BB5BF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F5622-8113-4057-8B3E-94B17EECBB7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2885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3327AD82-C53C-4243-95BA-1E77865C6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3652F36-2CC9-4F47-A849-4C8FE332EC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E08ABC5-7587-4CFC-A952-455426922F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09B872-757F-43CC-8801-34459132298F}" type="datetimeFigureOut">
              <a:rPr lang="nl-NL" smtClean="0"/>
              <a:t>27-8-2021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0A2B3B2-07C1-49EE-B200-C6420E784A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5B357DC-2F5F-44C5-BE74-23DCE17095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DF5622-8113-4057-8B3E-94B17EECBB7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7507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4" indent="-228604" algn="l" defTabSz="914411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9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5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1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7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8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4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9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66F45-73E4-4AC1-B60F-7A8EDB62B31D}" type="datetimeFigureOut">
              <a:rPr lang="nl-NL" smtClean="0"/>
              <a:t>27-8-2021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F6F9E-2B4A-4DB9-A61A-C7E6A1D16F8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5668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rpi.nl/licentiehouders" TargetMode="External"/><Relationship Id="rId2" Type="http://schemas.openxmlformats.org/officeDocument/2006/relationships/hyperlink" Target="https://www.vlca.nl/leden/" TargetMode="Externa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6.png"/><Relationship Id="rId18" Type="http://schemas.openxmlformats.org/officeDocument/2006/relationships/image" Target="../media/image21.svg"/><Relationship Id="rId26" Type="http://schemas.openxmlformats.org/officeDocument/2006/relationships/image" Target="../media/image29.svg"/><Relationship Id="rId39" Type="http://schemas.openxmlformats.org/officeDocument/2006/relationships/image" Target="../media/image42.png"/><Relationship Id="rId3" Type="http://schemas.openxmlformats.org/officeDocument/2006/relationships/image" Target="../media/image6.png"/><Relationship Id="rId21" Type="http://schemas.openxmlformats.org/officeDocument/2006/relationships/image" Target="../media/image24.png"/><Relationship Id="rId34" Type="http://schemas.openxmlformats.org/officeDocument/2006/relationships/image" Target="../media/image37.svg"/><Relationship Id="rId42" Type="http://schemas.openxmlformats.org/officeDocument/2006/relationships/image" Target="../media/image45.svg"/><Relationship Id="rId7" Type="http://schemas.openxmlformats.org/officeDocument/2006/relationships/image" Target="../media/image10.png"/><Relationship Id="rId12" Type="http://schemas.openxmlformats.org/officeDocument/2006/relationships/image" Target="../media/image15.svg"/><Relationship Id="rId17" Type="http://schemas.openxmlformats.org/officeDocument/2006/relationships/image" Target="../media/image20.png"/><Relationship Id="rId25" Type="http://schemas.openxmlformats.org/officeDocument/2006/relationships/image" Target="../media/image28.png"/><Relationship Id="rId33" Type="http://schemas.openxmlformats.org/officeDocument/2006/relationships/image" Target="../media/image36.png"/><Relationship Id="rId38" Type="http://schemas.openxmlformats.org/officeDocument/2006/relationships/image" Target="../media/image41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9.svg"/><Relationship Id="rId20" Type="http://schemas.openxmlformats.org/officeDocument/2006/relationships/image" Target="../media/image23.svg"/><Relationship Id="rId29" Type="http://schemas.openxmlformats.org/officeDocument/2006/relationships/image" Target="../media/image32.png"/><Relationship Id="rId41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11" Type="http://schemas.openxmlformats.org/officeDocument/2006/relationships/image" Target="../media/image14.png"/><Relationship Id="rId24" Type="http://schemas.openxmlformats.org/officeDocument/2006/relationships/image" Target="../media/image27.svg"/><Relationship Id="rId32" Type="http://schemas.openxmlformats.org/officeDocument/2006/relationships/image" Target="../media/image35.svg"/><Relationship Id="rId37" Type="http://schemas.openxmlformats.org/officeDocument/2006/relationships/image" Target="../media/image40.png"/><Relationship Id="rId40" Type="http://schemas.openxmlformats.org/officeDocument/2006/relationships/image" Target="../media/image43.sv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28" Type="http://schemas.openxmlformats.org/officeDocument/2006/relationships/image" Target="../media/image31.svg"/><Relationship Id="rId36" Type="http://schemas.openxmlformats.org/officeDocument/2006/relationships/image" Target="../media/image39.svg"/><Relationship Id="rId10" Type="http://schemas.openxmlformats.org/officeDocument/2006/relationships/image" Target="../media/image13.svg"/><Relationship Id="rId19" Type="http://schemas.openxmlformats.org/officeDocument/2006/relationships/image" Target="../media/image22.png"/><Relationship Id="rId31" Type="http://schemas.openxmlformats.org/officeDocument/2006/relationships/image" Target="../media/image34.png"/><Relationship Id="rId4" Type="http://schemas.openxmlformats.org/officeDocument/2006/relationships/image" Target="../media/image7.svg"/><Relationship Id="rId9" Type="http://schemas.openxmlformats.org/officeDocument/2006/relationships/image" Target="../media/image12.png"/><Relationship Id="rId14" Type="http://schemas.openxmlformats.org/officeDocument/2006/relationships/image" Target="../media/image17.svg"/><Relationship Id="rId22" Type="http://schemas.openxmlformats.org/officeDocument/2006/relationships/image" Target="../media/image25.svg"/><Relationship Id="rId27" Type="http://schemas.openxmlformats.org/officeDocument/2006/relationships/image" Target="../media/image30.png"/><Relationship Id="rId30" Type="http://schemas.openxmlformats.org/officeDocument/2006/relationships/image" Target="../media/image33.svg"/><Relationship Id="rId35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6.png"/><Relationship Id="rId18" Type="http://schemas.openxmlformats.org/officeDocument/2006/relationships/image" Target="../media/image21.svg"/><Relationship Id="rId26" Type="http://schemas.openxmlformats.org/officeDocument/2006/relationships/image" Target="../media/image31.svg"/><Relationship Id="rId39" Type="http://schemas.openxmlformats.org/officeDocument/2006/relationships/image" Target="../media/image49.png"/><Relationship Id="rId3" Type="http://schemas.openxmlformats.org/officeDocument/2006/relationships/image" Target="../media/image6.png"/><Relationship Id="rId21" Type="http://schemas.openxmlformats.org/officeDocument/2006/relationships/image" Target="../media/image26.png"/><Relationship Id="rId34" Type="http://schemas.openxmlformats.org/officeDocument/2006/relationships/image" Target="../media/image48.svg"/><Relationship Id="rId42" Type="http://schemas.openxmlformats.org/officeDocument/2006/relationships/image" Target="../media/image43.svg"/><Relationship Id="rId47" Type="http://schemas.openxmlformats.org/officeDocument/2006/relationships/image" Target="../media/image55.JPG"/><Relationship Id="rId50" Type="http://schemas.openxmlformats.org/officeDocument/2006/relationships/image" Target="../media/image56.png"/><Relationship Id="rId7" Type="http://schemas.openxmlformats.org/officeDocument/2006/relationships/image" Target="../media/image10.png"/><Relationship Id="rId12" Type="http://schemas.openxmlformats.org/officeDocument/2006/relationships/image" Target="../media/image15.svg"/><Relationship Id="rId17" Type="http://schemas.openxmlformats.org/officeDocument/2006/relationships/image" Target="../media/image20.png"/><Relationship Id="rId25" Type="http://schemas.openxmlformats.org/officeDocument/2006/relationships/image" Target="../media/image30.png"/><Relationship Id="rId33" Type="http://schemas.openxmlformats.org/officeDocument/2006/relationships/image" Target="../media/image47.png"/><Relationship Id="rId38" Type="http://schemas.openxmlformats.org/officeDocument/2006/relationships/image" Target="../media/image41.svg"/><Relationship Id="rId46" Type="http://schemas.openxmlformats.org/officeDocument/2006/relationships/image" Target="../media/image54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9.svg"/><Relationship Id="rId20" Type="http://schemas.openxmlformats.org/officeDocument/2006/relationships/image" Target="../media/image25.svg"/><Relationship Id="rId29" Type="http://schemas.openxmlformats.org/officeDocument/2006/relationships/image" Target="../media/image34.png"/><Relationship Id="rId41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11" Type="http://schemas.openxmlformats.org/officeDocument/2006/relationships/image" Target="../media/image14.png"/><Relationship Id="rId24" Type="http://schemas.openxmlformats.org/officeDocument/2006/relationships/image" Target="../media/image29.svg"/><Relationship Id="rId32" Type="http://schemas.openxmlformats.org/officeDocument/2006/relationships/image" Target="../media/image37.svg"/><Relationship Id="rId37" Type="http://schemas.openxmlformats.org/officeDocument/2006/relationships/image" Target="../media/image40.png"/><Relationship Id="rId40" Type="http://schemas.openxmlformats.org/officeDocument/2006/relationships/image" Target="../media/image50.svg"/><Relationship Id="rId45" Type="http://schemas.openxmlformats.org/officeDocument/2006/relationships/image" Target="../media/image53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23" Type="http://schemas.openxmlformats.org/officeDocument/2006/relationships/image" Target="../media/image28.png"/><Relationship Id="rId28" Type="http://schemas.openxmlformats.org/officeDocument/2006/relationships/image" Target="../media/image33.svg"/><Relationship Id="rId36" Type="http://schemas.openxmlformats.org/officeDocument/2006/relationships/image" Target="../media/image39.svg"/><Relationship Id="rId49" Type="http://schemas.openxmlformats.org/officeDocument/2006/relationships/image" Target="../media/image45.svg"/><Relationship Id="rId10" Type="http://schemas.openxmlformats.org/officeDocument/2006/relationships/image" Target="../media/image13.svg"/><Relationship Id="rId19" Type="http://schemas.openxmlformats.org/officeDocument/2006/relationships/image" Target="../media/image24.png"/><Relationship Id="rId31" Type="http://schemas.openxmlformats.org/officeDocument/2006/relationships/image" Target="../media/image36.png"/><Relationship Id="rId44" Type="http://schemas.openxmlformats.org/officeDocument/2006/relationships/image" Target="../media/image52.svg"/><Relationship Id="rId4" Type="http://schemas.openxmlformats.org/officeDocument/2006/relationships/image" Target="../media/image7.svg"/><Relationship Id="rId9" Type="http://schemas.openxmlformats.org/officeDocument/2006/relationships/image" Target="../media/image12.png"/><Relationship Id="rId14" Type="http://schemas.openxmlformats.org/officeDocument/2006/relationships/image" Target="../media/image17.svg"/><Relationship Id="rId22" Type="http://schemas.openxmlformats.org/officeDocument/2006/relationships/image" Target="../media/image27.svg"/><Relationship Id="rId27" Type="http://schemas.openxmlformats.org/officeDocument/2006/relationships/image" Target="../media/image32.png"/><Relationship Id="rId30" Type="http://schemas.openxmlformats.org/officeDocument/2006/relationships/image" Target="../media/image35.svg"/><Relationship Id="rId35" Type="http://schemas.openxmlformats.org/officeDocument/2006/relationships/image" Target="../media/image38.png"/><Relationship Id="rId43" Type="http://schemas.openxmlformats.org/officeDocument/2006/relationships/image" Target="../media/image51.png"/><Relationship Id="rId48" Type="http://schemas.openxmlformats.org/officeDocument/2006/relationships/image" Target="../media/image44.png"/><Relationship Id="rId8" Type="http://schemas.openxmlformats.org/officeDocument/2006/relationships/image" Target="../media/image11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emeente dordrecht - Kien">
            <a:extLst>
              <a:ext uri="{FF2B5EF4-FFF2-40B4-BE49-F238E27FC236}">
                <a16:creationId xmlns:a16="http://schemas.microsoft.com/office/drawing/2014/main" id="{829662D7-CB7B-446F-9C6E-3B5149756B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8714" y="4669487"/>
            <a:ext cx="1919287" cy="843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6C194109-F87C-4BA2-8644-6DE420F6523D}"/>
              </a:ext>
            </a:extLst>
          </p:cNvPr>
          <p:cNvSpPr txBox="1"/>
          <p:nvPr/>
        </p:nvSpPr>
        <p:spPr>
          <a:xfrm>
            <a:off x="2409397" y="920154"/>
            <a:ext cx="666407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3600" b="0" i="0" u="none" strike="noStrike" baseline="0" dirty="0">
              <a:solidFill>
                <a:schemeClr val="bg1"/>
              </a:solidFill>
              <a:latin typeface="CIDFont+F1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3600" dirty="0">
                <a:solidFill>
                  <a:schemeClr val="bg1"/>
                </a:solidFill>
                <a:latin typeface="CIDFont+F1"/>
              </a:rPr>
              <a:t>Presentatie LCA</a:t>
            </a:r>
          </a:p>
          <a:p>
            <a:pPr algn="ctr">
              <a:defRPr/>
            </a:pPr>
            <a:r>
              <a:rPr lang="nl-NL" sz="3600" b="0" i="0" u="none" strike="noStrike" baseline="0" dirty="0">
                <a:solidFill>
                  <a:schemeClr val="bg1"/>
                </a:solidFill>
                <a:latin typeface="CIDFont+F1"/>
              </a:rPr>
              <a:t>Bestek </a:t>
            </a:r>
            <a:r>
              <a:rPr lang="nl-NL" sz="3600" dirty="0">
                <a:solidFill>
                  <a:schemeClr val="bg1"/>
                </a:solidFill>
                <a:latin typeface="CIDFont+F1"/>
              </a:rPr>
              <a:t>210102REG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3600" b="0" i="0" u="none" strike="noStrike" baseline="0" dirty="0">
                <a:solidFill>
                  <a:schemeClr val="bg1"/>
                </a:solidFill>
                <a:latin typeface="CIDFont+F1"/>
              </a:rPr>
              <a:t>Led</a:t>
            </a:r>
            <a:r>
              <a:rPr lang="nl-NL" sz="3600" b="0" i="0" u="none" strike="noStrike" dirty="0">
                <a:solidFill>
                  <a:schemeClr val="bg1"/>
                </a:solidFill>
                <a:latin typeface="CIDFont+F1"/>
              </a:rPr>
              <a:t> armaturen</a:t>
            </a:r>
            <a:endParaRPr lang="nl-NL" sz="3600" b="0" i="0" u="none" strike="noStrike" baseline="0" dirty="0">
              <a:solidFill>
                <a:schemeClr val="bg1"/>
              </a:solidFill>
              <a:latin typeface="CIDFont+F1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3600" dirty="0">
                <a:solidFill>
                  <a:schemeClr val="bg1"/>
                </a:solidFill>
                <a:latin typeface="CIDFont+F1"/>
              </a:rPr>
              <a:t>In</a:t>
            </a:r>
            <a:r>
              <a:rPr kumimoji="0" lang="nl-NL" sz="3600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IDFont+F1"/>
                <a:ea typeface="+mn-ea"/>
                <a:cs typeface="+mn-cs"/>
              </a:rPr>
              <a:t> relatie tot de Levenscyclusanalyse</a:t>
            </a:r>
          </a:p>
        </p:txBody>
      </p:sp>
    </p:spTree>
    <p:extLst>
      <p:ext uri="{BB962C8B-B14F-4D97-AF65-F5344CB8AC3E}">
        <p14:creationId xmlns:p14="http://schemas.microsoft.com/office/powerpoint/2010/main" val="32885675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ekstvak 1">
            <a:extLst>
              <a:ext uri="{FF2B5EF4-FFF2-40B4-BE49-F238E27FC236}">
                <a16:creationId xmlns:a16="http://schemas.microsoft.com/office/drawing/2014/main" id="{1ED16BA1-D15E-4D78-B666-7983CB60C41E}"/>
              </a:ext>
            </a:extLst>
          </p:cNvPr>
          <p:cNvSpPr txBox="1"/>
          <p:nvPr/>
        </p:nvSpPr>
        <p:spPr>
          <a:xfrm>
            <a:off x="901008" y="70556"/>
            <a:ext cx="9885180" cy="553997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endParaRPr lang="nl-NL" dirty="0">
              <a:solidFill>
                <a:schemeClr val="bg1"/>
              </a:solidFill>
            </a:endParaRPr>
          </a:p>
          <a:p>
            <a:r>
              <a:rPr lang="nl-NL" sz="4000" b="1" dirty="0">
                <a:solidFill>
                  <a:schemeClr val="bg1"/>
                </a:solidFill>
              </a:rPr>
              <a:t>Scope bepaling aanbesteding </a:t>
            </a:r>
            <a:r>
              <a:rPr lang="nl-NL" sz="4000" dirty="0">
                <a:solidFill>
                  <a:schemeClr val="bg1"/>
                </a:solidFill>
                <a:latin typeface="CIDFont+F1"/>
              </a:rPr>
              <a:t>210102REG</a:t>
            </a:r>
            <a:r>
              <a:rPr lang="nl-NL" sz="4000" b="1" dirty="0">
                <a:solidFill>
                  <a:schemeClr val="bg1"/>
                </a:solidFill>
              </a:rPr>
              <a:t>:</a:t>
            </a:r>
          </a:p>
          <a:p>
            <a:endParaRPr lang="nl-NL" sz="4000" b="1" dirty="0">
              <a:solidFill>
                <a:schemeClr val="bg1"/>
              </a:solidFill>
            </a:endParaRPr>
          </a:p>
          <a:p>
            <a:r>
              <a:rPr lang="nl-NL" sz="4000" b="1" dirty="0">
                <a:solidFill>
                  <a:schemeClr val="bg1"/>
                </a:solidFill>
              </a:rPr>
              <a:t>Onderdelen LCA:</a:t>
            </a:r>
          </a:p>
          <a:p>
            <a:pPr marL="571500" indent="-571500">
              <a:buFontTx/>
              <a:buChar char="-"/>
            </a:pPr>
            <a:r>
              <a:rPr lang="nl-NL" sz="3600" dirty="0">
                <a:solidFill>
                  <a:schemeClr val="bg1"/>
                </a:solidFill>
                <a:latin typeface="+mj-lt"/>
              </a:rPr>
              <a:t>A1- A4			wel in aanbesteding </a:t>
            </a:r>
          </a:p>
          <a:p>
            <a:r>
              <a:rPr lang="nl-NL" sz="3600" dirty="0">
                <a:solidFill>
                  <a:schemeClr val="bg1"/>
                </a:solidFill>
                <a:latin typeface="+mj-lt"/>
              </a:rPr>
              <a:t>	In range van de leverancier</a:t>
            </a:r>
          </a:p>
          <a:p>
            <a:pPr marL="571500" indent="-571500">
              <a:buFontTx/>
              <a:buChar char="-"/>
            </a:pPr>
            <a:r>
              <a:rPr lang="nl-NL" sz="3600" dirty="0">
                <a:solidFill>
                  <a:schemeClr val="bg1"/>
                </a:solidFill>
                <a:latin typeface="+mj-lt"/>
              </a:rPr>
              <a:t>A5, B, C en D	niet in aanbesteding</a:t>
            </a:r>
            <a:endParaRPr lang="nl-NL" sz="3600" strike="sngStrike" dirty="0">
              <a:solidFill>
                <a:schemeClr val="bg1"/>
              </a:solidFill>
              <a:latin typeface="+mj-lt"/>
            </a:endParaRPr>
          </a:p>
          <a:p>
            <a:pPr lvl="1"/>
            <a:r>
              <a:rPr lang="nl-NL" sz="3600" dirty="0">
                <a:solidFill>
                  <a:schemeClr val="bg1"/>
                </a:solidFill>
                <a:latin typeface="+mj-lt"/>
              </a:rPr>
              <a:t>	In range van opdrachtgever</a:t>
            </a:r>
          </a:p>
          <a:p>
            <a:pPr marL="571500" indent="-571500">
              <a:buFontTx/>
              <a:buChar char="-"/>
            </a:pPr>
            <a:endParaRPr lang="nl-NL" sz="3600" dirty="0">
              <a:solidFill>
                <a:schemeClr val="bg1"/>
              </a:solidFill>
              <a:latin typeface="+mj-lt"/>
            </a:endParaRPr>
          </a:p>
          <a:p>
            <a:pPr marL="571500" indent="-571500">
              <a:buFontTx/>
              <a:buChar char="-"/>
            </a:pPr>
            <a:r>
              <a:rPr lang="nl-NL" sz="3600" dirty="0">
                <a:solidFill>
                  <a:schemeClr val="bg1"/>
                </a:solidFill>
                <a:latin typeface="+mj-lt"/>
              </a:rPr>
              <a:t>CO</a:t>
            </a:r>
            <a:r>
              <a:rPr lang="nl-NL" sz="3600" baseline="-25000" dirty="0">
                <a:solidFill>
                  <a:schemeClr val="bg1"/>
                </a:solidFill>
                <a:latin typeface="+mj-lt"/>
              </a:rPr>
              <a:t>2</a:t>
            </a:r>
            <a:r>
              <a:rPr lang="nl-NL" sz="3600" dirty="0">
                <a:solidFill>
                  <a:schemeClr val="bg1"/>
                </a:solidFill>
                <a:latin typeface="+mj-lt"/>
              </a:rPr>
              <a:t>-equivalent</a:t>
            </a:r>
          </a:p>
        </p:txBody>
      </p:sp>
    </p:spTree>
    <p:extLst>
      <p:ext uri="{BB962C8B-B14F-4D97-AF65-F5344CB8AC3E}">
        <p14:creationId xmlns:p14="http://schemas.microsoft.com/office/powerpoint/2010/main" val="19181517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ekstvak 1">
            <a:extLst>
              <a:ext uri="{FF2B5EF4-FFF2-40B4-BE49-F238E27FC236}">
                <a16:creationId xmlns:a16="http://schemas.microsoft.com/office/drawing/2014/main" id="{1ED16BA1-D15E-4D78-B666-7983CB60C41E}"/>
              </a:ext>
            </a:extLst>
          </p:cNvPr>
          <p:cNvSpPr txBox="1"/>
          <p:nvPr/>
        </p:nvSpPr>
        <p:spPr>
          <a:xfrm>
            <a:off x="901008" y="70556"/>
            <a:ext cx="11060837" cy="5478423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endParaRPr lang="nl-NL" dirty="0">
              <a:solidFill>
                <a:schemeClr val="bg1"/>
              </a:solidFill>
            </a:endParaRPr>
          </a:p>
          <a:p>
            <a:r>
              <a:rPr lang="nl-NL" sz="4000" b="1" dirty="0">
                <a:solidFill>
                  <a:schemeClr val="bg1"/>
                </a:solidFill>
              </a:rPr>
              <a:t>LCA berekenen:</a:t>
            </a:r>
          </a:p>
          <a:p>
            <a:endParaRPr lang="nl-NL" sz="4000" b="1" dirty="0">
              <a:solidFill>
                <a:schemeClr val="bg1"/>
              </a:solidFill>
            </a:endParaRPr>
          </a:p>
          <a:p>
            <a:pPr marL="571500" indent="-571500">
              <a:buFontTx/>
              <a:buChar char="-"/>
            </a:pPr>
            <a:r>
              <a:rPr lang="nl-NL" sz="3600" dirty="0">
                <a:solidFill>
                  <a:schemeClr val="bg1"/>
                </a:solidFill>
                <a:latin typeface="+mj-lt"/>
              </a:rPr>
              <a:t>In beeld brengen van alle materialen</a:t>
            </a:r>
          </a:p>
          <a:p>
            <a:pPr marL="571500" indent="-571500">
              <a:buFontTx/>
              <a:buChar char="-"/>
            </a:pPr>
            <a:r>
              <a:rPr lang="nl-NL" sz="3600" dirty="0">
                <a:solidFill>
                  <a:schemeClr val="bg1"/>
                </a:solidFill>
                <a:latin typeface="+mj-lt"/>
              </a:rPr>
              <a:t>In beeld brengen van alle processen</a:t>
            </a:r>
          </a:p>
          <a:p>
            <a:pPr marL="571500" indent="-571500">
              <a:buFontTx/>
              <a:buChar char="-"/>
            </a:pPr>
            <a:r>
              <a:rPr lang="nl-NL" sz="3600" b="0" i="0" dirty="0">
                <a:solidFill>
                  <a:schemeClr val="bg1"/>
                </a:solidFill>
                <a:effectLst/>
                <a:latin typeface="+mj-lt"/>
              </a:rPr>
              <a:t>Toepassen van de Europese richtlijn NEN-EN 15804+A2</a:t>
            </a:r>
          </a:p>
          <a:p>
            <a:pPr marL="571500" indent="-571500">
              <a:buFontTx/>
              <a:buChar char="-"/>
            </a:pPr>
            <a:r>
              <a:rPr lang="nl-NL" sz="3600" dirty="0">
                <a:solidFill>
                  <a:schemeClr val="bg1"/>
                </a:solidFill>
                <a:latin typeface="+mj-lt"/>
              </a:rPr>
              <a:t>Maken, opstellen van milieu eigen data en/of</a:t>
            </a:r>
          </a:p>
          <a:p>
            <a:pPr marL="571500" indent="-571500">
              <a:buFontTx/>
              <a:buChar char="-"/>
            </a:pPr>
            <a:r>
              <a:rPr lang="nl-NL" sz="3600" dirty="0">
                <a:solidFill>
                  <a:schemeClr val="bg1"/>
                </a:solidFill>
                <a:latin typeface="+mj-lt"/>
              </a:rPr>
              <a:t>Inzetten van data van databases</a:t>
            </a:r>
          </a:p>
          <a:p>
            <a:pPr marL="571500" indent="-571500">
              <a:buFontTx/>
              <a:buChar char="-"/>
            </a:pPr>
            <a:endParaRPr lang="nl-NL" sz="3600" dirty="0">
              <a:solidFill>
                <a:schemeClr val="bg1"/>
              </a:solidFill>
              <a:latin typeface="Roboto Condensed" panose="020B0604020202020204" pitchFamily="2" charset="0"/>
            </a:endParaRPr>
          </a:p>
          <a:p>
            <a:pPr marL="571500" indent="-571500">
              <a:buFontTx/>
              <a:buChar char="-"/>
            </a:pPr>
            <a:r>
              <a:rPr lang="nl-NL" sz="3600" dirty="0">
                <a:solidFill>
                  <a:schemeClr val="bg1"/>
                </a:solidFill>
                <a:latin typeface="+mj-lt"/>
              </a:rPr>
              <a:t>Alleen toegelaten of geverifieerde milieudata</a:t>
            </a:r>
            <a:endParaRPr lang="nl-NL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2910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ekstvak 1">
            <a:extLst>
              <a:ext uri="{FF2B5EF4-FFF2-40B4-BE49-F238E27FC236}">
                <a16:creationId xmlns:a16="http://schemas.microsoft.com/office/drawing/2014/main" id="{1ED16BA1-D15E-4D78-B666-7983CB60C41E}"/>
              </a:ext>
            </a:extLst>
          </p:cNvPr>
          <p:cNvSpPr txBox="1"/>
          <p:nvPr/>
        </p:nvSpPr>
        <p:spPr>
          <a:xfrm>
            <a:off x="901008" y="70556"/>
            <a:ext cx="9661245" cy="603242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endParaRPr lang="nl-NL" dirty="0">
              <a:solidFill>
                <a:schemeClr val="bg1"/>
              </a:solidFill>
            </a:endParaRPr>
          </a:p>
          <a:p>
            <a:r>
              <a:rPr lang="nl-NL" sz="4000" b="1" dirty="0">
                <a:solidFill>
                  <a:schemeClr val="bg1"/>
                </a:solidFill>
              </a:rPr>
              <a:t>Databases en ondersteuning</a:t>
            </a:r>
          </a:p>
          <a:p>
            <a:endParaRPr lang="nl-NL" sz="4000" b="1" dirty="0">
              <a:solidFill>
                <a:schemeClr val="bg1"/>
              </a:solidFill>
            </a:endParaRPr>
          </a:p>
          <a:p>
            <a:pPr marL="571500" indent="-571500">
              <a:buFontTx/>
              <a:buChar char="-"/>
            </a:pPr>
            <a:r>
              <a:rPr lang="nl-NL" sz="3600" dirty="0">
                <a:solidFill>
                  <a:schemeClr val="bg1"/>
                </a:solidFill>
                <a:latin typeface="+mj-lt"/>
              </a:rPr>
              <a:t>Nationale Milieudatabase / </a:t>
            </a:r>
            <a:r>
              <a:rPr lang="nl-NL" sz="3600" dirty="0" err="1">
                <a:solidFill>
                  <a:schemeClr val="bg1"/>
                </a:solidFill>
                <a:latin typeface="+mj-lt"/>
              </a:rPr>
              <a:t>DuboCalc</a:t>
            </a:r>
            <a:endParaRPr lang="nl-NL" sz="3600" dirty="0">
              <a:solidFill>
                <a:schemeClr val="bg1"/>
              </a:solidFill>
              <a:latin typeface="+mj-lt"/>
            </a:endParaRPr>
          </a:p>
          <a:p>
            <a:pPr marL="571500" indent="-571500">
              <a:buFontTx/>
              <a:buChar char="-"/>
            </a:pPr>
            <a:r>
              <a:rPr lang="nl-NL" sz="3600" dirty="0" err="1">
                <a:solidFill>
                  <a:schemeClr val="bg1"/>
                </a:solidFill>
                <a:latin typeface="+mj-lt"/>
              </a:rPr>
              <a:t>Ecoinvent</a:t>
            </a:r>
            <a:endParaRPr lang="nl-NL" sz="3600" dirty="0">
              <a:solidFill>
                <a:schemeClr val="bg1"/>
              </a:solidFill>
              <a:latin typeface="+mj-lt"/>
            </a:endParaRPr>
          </a:p>
          <a:p>
            <a:pPr marL="571500" indent="-571500">
              <a:buFontTx/>
              <a:buChar char="-"/>
            </a:pPr>
            <a:r>
              <a:rPr lang="nl-NL" sz="3600" dirty="0" err="1">
                <a:solidFill>
                  <a:schemeClr val="bg1"/>
                </a:solidFill>
                <a:latin typeface="+mj-lt"/>
              </a:rPr>
              <a:t>Eco</a:t>
            </a:r>
            <a:r>
              <a:rPr lang="nl-NL" sz="3600" dirty="0">
                <a:solidFill>
                  <a:schemeClr val="bg1"/>
                </a:solidFill>
                <a:latin typeface="+mj-lt"/>
              </a:rPr>
              <a:t>-platform</a:t>
            </a:r>
            <a:endParaRPr lang="nl-NL" sz="3600" dirty="0">
              <a:solidFill>
                <a:schemeClr val="bg1"/>
              </a:solidFill>
              <a:latin typeface="Roboto Condensed" panose="020B0604020202020204" pitchFamily="2" charset="0"/>
            </a:endParaRPr>
          </a:p>
          <a:p>
            <a:pPr marL="571500" indent="-571500">
              <a:buFontTx/>
              <a:buChar char="-"/>
            </a:pPr>
            <a:endParaRPr lang="nl-NL" sz="3600" dirty="0">
              <a:solidFill>
                <a:schemeClr val="bg1"/>
              </a:solidFill>
              <a:latin typeface="+mj-lt"/>
            </a:endParaRPr>
          </a:p>
          <a:p>
            <a:r>
              <a:rPr lang="nl-NL" sz="3600" dirty="0">
                <a:solidFill>
                  <a:schemeClr val="bg1"/>
                </a:solidFill>
                <a:latin typeface="+mj-lt"/>
              </a:rPr>
              <a:t>Ondersteuning bij het opstellen van een LCA</a:t>
            </a:r>
          </a:p>
          <a:p>
            <a:pPr marL="571500" indent="-571500">
              <a:buFontTx/>
              <a:buChar char="-"/>
            </a:pPr>
            <a:r>
              <a:rPr lang="nl-NL" sz="3600" dirty="0">
                <a:solidFill>
                  <a:schemeClr val="bg1"/>
                </a:solidFill>
                <a:latin typeface="+mj-lt"/>
              </a:rPr>
              <a:t>Consultancy bureaus</a:t>
            </a:r>
          </a:p>
          <a:p>
            <a:pPr marL="571500" indent="-571500">
              <a:buFontTx/>
              <a:buChar char="-"/>
            </a:pPr>
            <a:r>
              <a:rPr lang="nl-NL" sz="3600" dirty="0">
                <a:solidFill>
                  <a:schemeClr val="bg1"/>
                </a:solidFill>
                <a:latin typeface="+mj-lt"/>
              </a:rPr>
              <a:t>LCA deskundigen</a:t>
            </a:r>
          </a:p>
          <a:p>
            <a:endParaRPr lang="nl-NL" sz="3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853862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ekstvak 1">
            <a:extLst>
              <a:ext uri="{FF2B5EF4-FFF2-40B4-BE49-F238E27FC236}">
                <a16:creationId xmlns:a16="http://schemas.microsoft.com/office/drawing/2014/main" id="{1ED16BA1-D15E-4D78-B666-7983CB60C41E}"/>
              </a:ext>
            </a:extLst>
          </p:cNvPr>
          <p:cNvSpPr txBox="1"/>
          <p:nvPr/>
        </p:nvSpPr>
        <p:spPr>
          <a:xfrm>
            <a:off x="901008" y="285161"/>
            <a:ext cx="10556984" cy="58785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nl-NL" sz="4000" dirty="0">
                <a:solidFill>
                  <a:schemeClr val="bg1"/>
                </a:solidFill>
              </a:rPr>
              <a:t>Voorbeeld (NMD) categorieën productinformatie</a:t>
            </a:r>
            <a:r>
              <a:rPr lang="nl-NL" sz="4000" b="1" dirty="0">
                <a:solidFill>
                  <a:schemeClr val="bg1"/>
                </a:solidFill>
              </a:rPr>
              <a:t> in </a:t>
            </a:r>
            <a:r>
              <a:rPr lang="nl-NL" sz="4000" dirty="0">
                <a:solidFill>
                  <a:schemeClr val="bg1"/>
                </a:solidFill>
              </a:rPr>
              <a:t>database</a:t>
            </a:r>
          </a:p>
          <a:p>
            <a:endParaRPr lang="nl-NL" sz="4000" b="1" dirty="0">
              <a:solidFill>
                <a:schemeClr val="bg1"/>
              </a:solidFill>
            </a:endParaRPr>
          </a:p>
          <a:p>
            <a:r>
              <a:rPr lang="nl-NL" sz="3200" b="1" dirty="0">
                <a:solidFill>
                  <a:schemeClr val="bg1"/>
                </a:solidFill>
              </a:rPr>
              <a:t>Categorie 1:</a:t>
            </a:r>
            <a:endParaRPr lang="nl-NL" sz="3200" dirty="0">
              <a:solidFill>
                <a:schemeClr val="bg1"/>
              </a:solidFill>
            </a:endParaRPr>
          </a:p>
          <a:p>
            <a:r>
              <a:rPr lang="nl-NL" sz="2400" dirty="0" err="1">
                <a:solidFill>
                  <a:schemeClr val="bg1"/>
                </a:solidFill>
              </a:rPr>
              <a:t>Merkgebonden</a:t>
            </a:r>
            <a:r>
              <a:rPr lang="nl-NL" sz="2400" dirty="0">
                <a:solidFill>
                  <a:schemeClr val="bg1"/>
                </a:solidFill>
              </a:rPr>
              <a:t> data, getoetst door een onafhankelijke, gekwalificeerde derde partij</a:t>
            </a:r>
          </a:p>
          <a:p>
            <a:endParaRPr lang="nl-NL" sz="3200" b="1" dirty="0">
              <a:solidFill>
                <a:schemeClr val="bg1"/>
              </a:solidFill>
            </a:endParaRPr>
          </a:p>
          <a:p>
            <a:r>
              <a:rPr lang="nl-NL" sz="3200" b="1" dirty="0">
                <a:solidFill>
                  <a:schemeClr val="bg1"/>
                </a:solidFill>
              </a:rPr>
              <a:t>Categorie 2:</a:t>
            </a:r>
            <a:endParaRPr lang="nl-NL" sz="3200" dirty="0">
              <a:solidFill>
                <a:schemeClr val="bg1"/>
              </a:solidFill>
            </a:endParaRPr>
          </a:p>
          <a:p>
            <a:r>
              <a:rPr lang="nl-NL" sz="2400" dirty="0" err="1">
                <a:solidFill>
                  <a:schemeClr val="bg1"/>
                </a:solidFill>
              </a:rPr>
              <a:t>Merkongebonden</a:t>
            </a:r>
            <a:r>
              <a:rPr lang="nl-NL" sz="2400" dirty="0">
                <a:solidFill>
                  <a:schemeClr val="bg1"/>
                </a:solidFill>
              </a:rPr>
              <a:t> data (merkloos), getoetst door een onafhankelijke, gekwalificeerde derde partij met vermelding van representativiteit</a:t>
            </a:r>
            <a:endParaRPr lang="nl-NL" sz="2400" dirty="0">
              <a:solidFill>
                <a:prstClr val="white"/>
              </a:solidFill>
            </a:endParaRPr>
          </a:p>
          <a:p>
            <a:endParaRPr lang="nl-NL" sz="3200" b="1" dirty="0">
              <a:solidFill>
                <a:schemeClr val="bg1"/>
              </a:solidFill>
            </a:endParaRPr>
          </a:p>
          <a:p>
            <a:r>
              <a:rPr lang="nl-NL" sz="3200" b="1" dirty="0">
                <a:solidFill>
                  <a:schemeClr val="bg1"/>
                </a:solidFill>
              </a:rPr>
              <a:t>Categorie 3:</a:t>
            </a:r>
          </a:p>
          <a:p>
            <a:r>
              <a:rPr lang="nl-NL" sz="2400" dirty="0" err="1">
                <a:solidFill>
                  <a:schemeClr val="bg1"/>
                </a:solidFill>
              </a:rPr>
              <a:t>Merkongebonden</a:t>
            </a:r>
            <a:r>
              <a:rPr lang="nl-NL" sz="2400" dirty="0">
                <a:solidFill>
                  <a:schemeClr val="bg1"/>
                </a:solidFill>
              </a:rPr>
              <a:t> data (merkloos), die niet getoetst zijn</a:t>
            </a:r>
          </a:p>
        </p:txBody>
      </p:sp>
    </p:spTree>
    <p:extLst>
      <p:ext uri="{BB962C8B-B14F-4D97-AF65-F5344CB8AC3E}">
        <p14:creationId xmlns:p14="http://schemas.microsoft.com/office/powerpoint/2010/main" val="21903427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ekstvak 1">
            <a:extLst>
              <a:ext uri="{FF2B5EF4-FFF2-40B4-BE49-F238E27FC236}">
                <a16:creationId xmlns:a16="http://schemas.microsoft.com/office/drawing/2014/main" id="{1ED16BA1-D15E-4D78-B666-7983CB60C41E}"/>
              </a:ext>
            </a:extLst>
          </p:cNvPr>
          <p:cNvSpPr txBox="1"/>
          <p:nvPr/>
        </p:nvSpPr>
        <p:spPr>
          <a:xfrm>
            <a:off x="901008" y="70556"/>
            <a:ext cx="9745221" cy="437042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endParaRPr lang="nl-NL" dirty="0">
              <a:solidFill>
                <a:schemeClr val="bg1"/>
              </a:solidFill>
            </a:endParaRPr>
          </a:p>
          <a:p>
            <a:r>
              <a:rPr lang="nl-NL" sz="4000" b="1" dirty="0">
                <a:solidFill>
                  <a:schemeClr val="bg1"/>
                </a:solidFill>
              </a:rPr>
              <a:t>LCA en leveranciers:</a:t>
            </a:r>
          </a:p>
          <a:p>
            <a:endParaRPr lang="nl-NL" sz="4000" b="1" dirty="0">
              <a:solidFill>
                <a:schemeClr val="bg1"/>
              </a:solidFill>
            </a:endParaRPr>
          </a:p>
          <a:p>
            <a:pPr marL="571500" indent="-571500">
              <a:buFontTx/>
              <a:buChar char="-"/>
            </a:pPr>
            <a:r>
              <a:rPr lang="nl-NL" sz="3600" dirty="0">
                <a:solidFill>
                  <a:schemeClr val="bg1"/>
                </a:solidFill>
                <a:latin typeface="Roboto Condensed" panose="020B0604020202020204" pitchFamily="2" charset="0"/>
              </a:rPr>
              <a:t>Intern:</a:t>
            </a:r>
          </a:p>
          <a:p>
            <a:pPr lvl="1"/>
            <a:r>
              <a:rPr lang="nl-NL" sz="3600" dirty="0">
                <a:solidFill>
                  <a:schemeClr val="bg1"/>
                </a:solidFill>
                <a:latin typeface="Roboto Condensed" panose="020B0604020202020204" pitchFamily="2" charset="0"/>
              </a:rPr>
              <a:t>	LCA uitkomsten bestuderen en handelen</a:t>
            </a:r>
          </a:p>
          <a:p>
            <a:pPr marL="571500" indent="-571500">
              <a:buFontTx/>
              <a:buChar char="-"/>
            </a:pPr>
            <a:endParaRPr lang="nl-NL" sz="3600" dirty="0">
              <a:solidFill>
                <a:schemeClr val="bg1"/>
              </a:solidFill>
              <a:latin typeface="Roboto Condensed" panose="020B0604020202020204" pitchFamily="2" charset="0"/>
            </a:endParaRPr>
          </a:p>
          <a:p>
            <a:pPr marL="571500" indent="-571500">
              <a:buFontTx/>
              <a:buChar char="-"/>
            </a:pPr>
            <a:r>
              <a:rPr lang="nl-NL" sz="3600" dirty="0">
                <a:solidFill>
                  <a:schemeClr val="bg1"/>
                </a:solidFill>
                <a:latin typeface="Roboto Condensed" panose="020B0604020202020204" pitchFamily="2" charset="0"/>
              </a:rPr>
              <a:t>Extern:</a:t>
            </a:r>
          </a:p>
          <a:p>
            <a:pPr lvl="1"/>
            <a:r>
              <a:rPr lang="nl-NL" sz="3600" dirty="0">
                <a:solidFill>
                  <a:schemeClr val="bg1"/>
                </a:solidFill>
                <a:latin typeface="Roboto Condensed" panose="020B0604020202020204" pitchFamily="2" charset="0"/>
              </a:rPr>
              <a:t>	EPD: </a:t>
            </a:r>
            <a:r>
              <a:rPr lang="nl-NL" sz="3600" dirty="0" err="1">
                <a:solidFill>
                  <a:schemeClr val="bg1"/>
                </a:solidFill>
                <a:latin typeface="Roboto Condensed" panose="020B0604020202020204" pitchFamily="2" charset="0"/>
              </a:rPr>
              <a:t>Environmental</a:t>
            </a:r>
            <a:r>
              <a:rPr lang="nl-NL" sz="3600" dirty="0">
                <a:solidFill>
                  <a:schemeClr val="bg1"/>
                </a:solidFill>
                <a:latin typeface="Roboto Condensed" panose="020B0604020202020204" pitchFamily="2" charset="0"/>
              </a:rPr>
              <a:t> Product </a:t>
            </a:r>
            <a:r>
              <a:rPr lang="nl-NL" sz="3600" dirty="0" err="1">
                <a:solidFill>
                  <a:schemeClr val="bg1"/>
                </a:solidFill>
                <a:latin typeface="Roboto Condensed" panose="020B0604020202020204" pitchFamily="2" charset="0"/>
              </a:rPr>
              <a:t>Declaration</a:t>
            </a:r>
            <a:endParaRPr lang="nl-NL" sz="3600" dirty="0">
              <a:solidFill>
                <a:schemeClr val="bg1"/>
              </a:solidFill>
              <a:latin typeface="Roboto Condensed" panose="020B06040202020202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8254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ekstvak 1">
            <a:extLst>
              <a:ext uri="{FF2B5EF4-FFF2-40B4-BE49-F238E27FC236}">
                <a16:creationId xmlns:a16="http://schemas.microsoft.com/office/drawing/2014/main" id="{1ED16BA1-D15E-4D78-B666-7983CB60C41E}"/>
              </a:ext>
            </a:extLst>
          </p:cNvPr>
          <p:cNvSpPr txBox="1"/>
          <p:nvPr/>
        </p:nvSpPr>
        <p:spPr>
          <a:xfrm>
            <a:off x="901008" y="70556"/>
            <a:ext cx="10715604" cy="437042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endParaRPr lang="nl-NL" dirty="0">
              <a:solidFill>
                <a:schemeClr val="bg1"/>
              </a:solidFill>
            </a:endParaRPr>
          </a:p>
          <a:p>
            <a:r>
              <a:rPr lang="nl-NL" sz="4000" b="1" dirty="0">
                <a:solidFill>
                  <a:schemeClr val="bg1"/>
                </a:solidFill>
              </a:rPr>
              <a:t>LCA uitkomsten door Aanbestedende dienst:</a:t>
            </a:r>
          </a:p>
          <a:p>
            <a:endParaRPr lang="nl-NL" sz="4000" b="1" dirty="0">
              <a:solidFill>
                <a:schemeClr val="bg1"/>
              </a:solidFill>
            </a:endParaRPr>
          </a:p>
          <a:p>
            <a:pPr marL="571500" indent="-571500">
              <a:buFontTx/>
              <a:buChar char="-"/>
            </a:pPr>
            <a:r>
              <a:rPr lang="nl-NL" sz="3600" dirty="0">
                <a:solidFill>
                  <a:schemeClr val="bg1"/>
                </a:solidFill>
                <a:latin typeface="Roboto Condensed" panose="020B0604020202020204" pitchFamily="2" charset="0"/>
              </a:rPr>
              <a:t>Verificatie</a:t>
            </a:r>
          </a:p>
          <a:p>
            <a:pPr marL="571500" indent="-571500">
              <a:buFontTx/>
              <a:buChar char="-"/>
            </a:pPr>
            <a:r>
              <a:rPr lang="nl-NL" sz="3600" dirty="0">
                <a:solidFill>
                  <a:schemeClr val="bg1"/>
                </a:solidFill>
                <a:latin typeface="Roboto Condensed" panose="020B0604020202020204" pitchFamily="2" charset="0"/>
              </a:rPr>
              <a:t>LCA auditors</a:t>
            </a:r>
          </a:p>
          <a:p>
            <a:pPr marL="571500" indent="-571500">
              <a:buFontTx/>
              <a:buChar char="-"/>
            </a:pPr>
            <a:r>
              <a:rPr lang="nl-NL" sz="3600" dirty="0">
                <a:solidFill>
                  <a:srgbClr val="0070C0"/>
                </a:solidFill>
                <a:latin typeface="Roboto Condensed" panose="020B0604020202020204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https://www.vlca.nl/leden/</a:t>
            </a:r>
            <a:endParaRPr lang="nl-NL" sz="3600" dirty="0">
              <a:solidFill>
                <a:srgbClr val="0070C0"/>
              </a:solidFill>
              <a:latin typeface="Roboto Condensed" panose="020B0604020202020204" pitchFamily="2" charset="0"/>
            </a:endParaRPr>
          </a:p>
          <a:p>
            <a:pPr marL="571500" indent="-571500">
              <a:buFontTx/>
              <a:buChar char="-"/>
            </a:pPr>
            <a:r>
              <a:rPr lang="nl-NL" sz="3600" dirty="0">
                <a:solidFill>
                  <a:srgbClr val="0070C0"/>
                </a:solidFill>
                <a:latin typeface="Roboto Condensed" panose="020B0604020202020204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https://www.mrpi.nl/licentiehouders</a:t>
            </a:r>
            <a:endParaRPr lang="nl-NL" sz="3600" dirty="0">
              <a:solidFill>
                <a:srgbClr val="0070C0"/>
              </a:solidFill>
              <a:latin typeface="Roboto Condensed" panose="020B0604020202020204" pitchFamily="2" charset="0"/>
            </a:endParaRPr>
          </a:p>
          <a:p>
            <a:pPr marL="571500" indent="-571500">
              <a:buFontTx/>
              <a:buChar char="-"/>
            </a:pPr>
            <a:endParaRPr lang="nl-NL" sz="3600" dirty="0">
              <a:solidFill>
                <a:schemeClr val="bg1"/>
              </a:solidFill>
              <a:latin typeface="Roboto Condensed" panose="020B06040202020202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8174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ekstvak 1">
            <a:extLst>
              <a:ext uri="{FF2B5EF4-FFF2-40B4-BE49-F238E27FC236}">
                <a16:creationId xmlns:a16="http://schemas.microsoft.com/office/drawing/2014/main" id="{1ED16BA1-D15E-4D78-B666-7983CB60C41E}"/>
              </a:ext>
            </a:extLst>
          </p:cNvPr>
          <p:cNvSpPr txBox="1"/>
          <p:nvPr/>
        </p:nvSpPr>
        <p:spPr>
          <a:xfrm>
            <a:off x="901008" y="70556"/>
            <a:ext cx="3232453" cy="160043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endParaRPr lang="nl-NL" dirty="0">
              <a:solidFill>
                <a:schemeClr val="bg1"/>
              </a:solidFill>
            </a:endParaRPr>
          </a:p>
          <a:p>
            <a:r>
              <a:rPr lang="nl-NL" sz="4000" b="1" dirty="0">
                <a:solidFill>
                  <a:schemeClr val="bg1"/>
                </a:solidFill>
              </a:rPr>
              <a:t>Vragen?</a:t>
            </a:r>
            <a:endParaRPr lang="nl-NL" sz="2800" dirty="0">
              <a:solidFill>
                <a:schemeClr val="bg1"/>
              </a:solidFill>
            </a:endParaRPr>
          </a:p>
          <a:p>
            <a:endParaRPr lang="nl-NL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034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logo-rijksoverheid - 078.NU">
            <a:extLst>
              <a:ext uri="{FF2B5EF4-FFF2-40B4-BE49-F238E27FC236}">
                <a16:creationId xmlns:a16="http://schemas.microsoft.com/office/drawing/2014/main" id="{5564E706-870A-43A4-A859-D202EA0D7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729" y="185693"/>
            <a:ext cx="2506304" cy="969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63CDDB1B-10E3-134E-83D8-071841FAEA8F}"/>
              </a:ext>
            </a:extLst>
          </p:cNvPr>
          <p:cNvCxnSpPr>
            <a:cxnSpLocks/>
          </p:cNvCxnSpPr>
          <p:nvPr/>
        </p:nvCxnSpPr>
        <p:spPr>
          <a:xfrm>
            <a:off x="1395477" y="1827156"/>
            <a:ext cx="0" cy="4003799"/>
          </a:xfrm>
          <a:prstGeom prst="line">
            <a:avLst/>
          </a:prstGeom>
          <a:ln w="1270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260778BD-D300-6242-A5CD-48CF2C0332DC}"/>
              </a:ext>
            </a:extLst>
          </p:cNvPr>
          <p:cNvCxnSpPr>
            <a:cxnSpLocks/>
          </p:cNvCxnSpPr>
          <p:nvPr/>
        </p:nvCxnSpPr>
        <p:spPr>
          <a:xfrm flipH="1">
            <a:off x="1395477" y="5768204"/>
            <a:ext cx="9764742" cy="0"/>
          </a:xfrm>
          <a:prstGeom prst="line">
            <a:avLst/>
          </a:prstGeom>
          <a:ln w="1270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kstvak 19">
            <a:extLst>
              <a:ext uri="{FF2B5EF4-FFF2-40B4-BE49-F238E27FC236}">
                <a16:creationId xmlns:a16="http://schemas.microsoft.com/office/drawing/2014/main" id="{04C98679-4707-0448-AD97-0122C12E334A}"/>
              </a:ext>
            </a:extLst>
          </p:cNvPr>
          <p:cNvSpPr txBox="1"/>
          <p:nvPr/>
        </p:nvSpPr>
        <p:spPr>
          <a:xfrm>
            <a:off x="295483" y="1613072"/>
            <a:ext cx="8935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solidFill>
                  <a:schemeClr val="bg1"/>
                </a:solidFill>
              </a:rPr>
              <a:t>100%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31C6F172-9FA0-B845-A744-AA40AB08B52B}"/>
              </a:ext>
            </a:extLst>
          </p:cNvPr>
          <p:cNvSpPr/>
          <p:nvPr/>
        </p:nvSpPr>
        <p:spPr>
          <a:xfrm>
            <a:off x="8535685" y="5932584"/>
            <a:ext cx="21419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24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Circulaire Bouweconomie</a:t>
            </a:r>
            <a:endParaRPr lang="nl-NL" sz="2400" dirty="0"/>
          </a:p>
        </p:txBody>
      </p:sp>
      <p:grpSp>
        <p:nvGrpSpPr>
          <p:cNvPr id="54" name="Groep 53">
            <a:extLst>
              <a:ext uri="{FF2B5EF4-FFF2-40B4-BE49-F238E27FC236}">
                <a16:creationId xmlns:a16="http://schemas.microsoft.com/office/drawing/2014/main" id="{A498BA93-D4A3-1B4C-9BCD-8EAF5CB5D0F2}"/>
              </a:ext>
            </a:extLst>
          </p:cNvPr>
          <p:cNvGrpSpPr/>
          <p:nvPr/>
        </p:nvGrpSpPr>
        <p:grpSpPr>
          <a:xfrm>
            <a:off x="8929384" y="1368487"/>
            <a:ext cx="1328057" cy="4383916"/>
            <a:chOff x="1876099" y="1341331"/>
            <a:chExt cx="1328057" cy="4383916"/>
          </a:xfrm>
        </p:grpSpPr>
        <p:sp>
          <p:nvSpPr>
            <p:cNvPr id="15" name="Rechthoek 14">
              <a:extLst>
                <a:ext uri="{FF2B5EF4-FFF2-40B4-BE49-F238E27FC236}">
                  <a16:creationId xmlns:a16="http://schemas.microsoft.com/office/drawing/2014/main" id="{4C0F4994-85A0-3E4A-8466-61B4BA26BC56}"/>
                </a:ext>
              </a:extLst>
            </p:cNvPr>
            <p:cNvSpPr/>
            <p:nvPr/>
          </p:nvSpPr>
          <p:spPr>
            <a:xfrm>
              <a:off x="1876099" y="1807032"/>
              <a:ext cx="1328057" cy="390213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Tekstvak 18">
              <a:extLst>
                <a:ext uri="{FF2B5EF4-FFF2-40B4-BE49-F238E27FC236}">
                  <a16:creationId xmlns:a16="http://schemas.microsoft.com/office/drawing/2014/main" id="{895350D1-CF24-D04C-881A-1BB2FC560681}"/>
                </a:ext>
              </a:extLst>
            </p:cNvPr>
            <p:cNvSpPr txBox="1"/>
            <p:nvPr/>
          </p:nvSpPr>
          <p:spPr>
            <a:xfrm>
              <a:off x="2054579" y="1341331"/>
              <a:ext cx="8935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400" b="1" dirty="0">
                  <a:solidFill>
                    <a:schemeClr val="bg1"/>
                  </a:solidFill>
                </a:rPr>
                <a:t>100%</a:t>
              </a:r>
            </a:p>
          </p:txBody>
        </p:sp>
        <p:sp>
          <p:nvSpPr>
            <p:cNvPr id="21" name="Tekstvak 20">
              <a:extLst>
                <a:ext uri="{FF2B5EF4-FFF2-40B4-BE49-F238E27FC236}">
                  <a16:creationId xmlns:a16="http://schemas.microsoft.com/office/drawing/2014/main" id="{38F17FD1-5E90-AD4B-AA10-C4EF7F516C28}"/>
                </a:ext>
              </a:extLst>
            </p:cNvPr>
            <p:cNvSpPr txBox="1"/>
            <p:nvPr/>
          </p:nvSpPr>
          <p:spPr>
            <a:xfrm>
              <a:off x="2039075" y="5263582"/>
              <a:ext cx="8935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400" b="1" dirty="0"/>
                <a:t>2023</a:t>
              </a:r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96999542-D272-A442-A8BF-C3702DA85F51}"/>
                </a:ext>
              </a:extLst>
            </p:cNvPr>
            <p:cNvSpPr/>
            <p:nvPr/>
          </p:nvSpPr>
          <p:spPr>
            <a:xfrm>
              <a:off x="1903647" y="3244333"/>
              <a:ext cx="1299431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nl-NL" sz="2400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circulair inkopen </a:t>
              </a:r>
              <a:endParaRPr lang="nl-NL" sz="2400" b="1" dirty="0"/>
            </a:p>
          </p:txBody>
        </p:sp>
      </p:grpSp>
      <p:cxnSp>
        <p:nvCxnSpPr>
          <p:cNvPr id="34" name="Rechte verbindingslijn 33">
            <a:extLst>
              <a:ext uri="{FF2B5EF4-FFF2-40B4-BE49-F238E27FC236}">
                <a16:creationId xmlns:a16="http://schemas.microsoft.com/office/drawing/2014/main" id="{2E155B82-A90B-A042-A1FB-FA03DE1DFCBC}"/>
              </a:ext>
            </a:extLst>
          </p:cNvPr>
          <p:cNvCxnSpPr>
            <a:cxnSpLocks/>
          </p:cNvCxnSpPr>
          <p:nvPr/>
        </p:nvCxnSpPr>
        <p:spPr>
          <a:xfrm flipH="1">
            <a:off x="1153251" y="3829055"/>
            <a:ext cx="301226" cy="0"/>
          </a:xfrm>
          <a:prstGeom prst="line">
            <a:avLst/>
          </a:prstGeom>
          <a:ln w="1270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echte verbindingslijn 39">
            <a:extLst>
              <a:ext uri="{FF2B5EF4-FFF2-40B4-BE49-F238E27FC236}">
                <a16:creationId xmlns:a16="http://schemas.microsoft.com/office/drawing/2014/main" id="{1CC59609-39A5-CF46-85ED-AFBDE5789B73}"/>
              </a:ext>
            </a:extLst>
          </p:cNvPr>
          <p:cNvCxnSpPr>
            <a:cxnSpLocks/>
          </p:cNvCxnSpPr>
          <p:nvPr/>
        </p:nvCxnSpPr>
        <p:spPr>
          <a:xfrm flipH="1">
            <a:off x="1153251" y="1862959"/>
            <a:ext cx="301226" cy="0"/>
          </a:xfrm>
          <a:prstGeom prst="line">
            <a:avLst/>
          </a:prstGeom>
          <a:ln w="1270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kstvak 40">
            <a:extLst>
              <a:ext uri="{FF2B5EF4-FFF2-40B4-BE49-F238E27FC236}">
                <a16:creationId xmlns:a16="http://schemas.microsoft.com/office/drawing/2014/main" id="{B32265E9-7657-624E-9BBF-522D2AF203BD}"/>
              </a:ext>
            </a:extLst>
          </p:cNvPr>
          <p:cNvSpPr txBox="1"/>
          <p:nvPr/>
        </p:nvSpPr>
        <p:spPr>
          <a:xfrm>
            <a:off x="455430" y="3598222"/>
            <a:ext cx="8935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solidFill>
                  <a:schemeClr val="bg1"/>
                </a:solidFill>
              </a:rPr>
              <a:t>50%</a:t>
            </a:r>
          </a:p>
        </p:txBody>
      </p:sp>
      <p:grpSp>
        <p:nvGrpSpPr>
          <p:cNvPr id="57" name="Groep 56">
            <a:extLst>
              <a:ext uri="{FF2B5EF4-FFF2-40B4-BE49-F238E27FC236}">
                <a16:creationId xmlns:a16="http://schemas.microsoft.com/office/drawing/2014/main" id="{BDFEE600-9F7C-B542-8A10-1F8EA4BE48EA}"/>
              </a:ext>
            </a:extLst>
          </p:cNvPr>
          <p:cNvGrpSpPr/>
          <p:nvPr/>
        </p:nvGrpSpPr>
        <p:grpSpPr>
          <a:xfrm>
            <a:off x="1588175" y="1537731"/>
            <a:ext cx="3152240" cy="4198599"/>
            <a:chOff x="7606778" y="1514354"/>
            <a:chExt cx="3152240" cy="4198599"/>
          </a:xfrm>
        </p:grpSpPr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A2AECE59-B2B3-3748-AF1C-133AE8AD485D}"/>
                </a:ext>
              </a:extLst>
            </p:cNvPr>
            <p:cNvSpPr/>
            <p:nvPr/>
          </p:nvSpPr>
          <p:spPr>
            <a:xfrm>
              <a:off x="9326110" y="1955610"/>
              <a:ext cx="1328057" cy="372099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3F6690DD-3E08-5142-913C-1CD6CB79D399}"/>
                </a:ext>
              </a:extLst>
            </p:cNvPr>
            <p:cNvSpPr/>
            <p:nvPr/>
          </p:nvSpPr>
          <p:spPr>
            <a:xfrm>
              <a:off x="7647605" y="3785993"/>
              <a:ext cx="1328057" cy="189251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Tekstvak 27">
              <a:extLst>
                <a:ext uri="{FF2B5EF4-FFF2-40B4-BE49-F238E27FC236}">
                  <a16:creationId xmlns:a16="http://schemas.microsoft.com/office/drawing/2014/main" id="{43855AFA-5265-E34B-AAB2-33063E226855}"/>
                </a:ext>
              </a:extLst>
            </p:cNvPr>
            <p:cNvSpPr txBox="1"/>
            <p:nvPr/>
          </p:nvSpPr>
          <p:spPr>
            <a:xfrm>
              <a:off x="7934033" y="3397100"/>
              <a:ext cx="8935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400" b="1" dirty="0">
                  <a:solidFill>
                    <a:schemeClr val="bg1"/>
                  </a:solidFill>
                </a:rPr>
                <a:t>50%</a:t>
              </a:r>
            </a:p>
          </p:txBody>
        </p:sp>
        <p:sp>
          <p:nvSpPr>
            <p:cNvPr id="29" name="Tekstvak 28">
              <a:extLst>
                <a:ext uri="{FF2B5EF4-FFF2-40B4-BE49-F238E27FC236}">
                  <a16:creationId xmlns:a16="http://schemas.microsoft.com/office/drawing/2014/main" id="{E570C45B-B802-D943-9FD5-36D8A321D6FF}"/>
                </a:ext>
              </a:extLst>
            </p:cNvPr>
            <p:cNvSpPr txBox="1"/>
            <p:nvPr/>
          </p:nvSpPr>
          <p:spPr>
            <a:xfrm>
              <a:off x="9543369" y="1514354"/>
              <a:ext cx="8935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400" b="1" dirty="0">
                  <a:solidFill>
                    <a:schemeClr val="bg1"/>
                  </a:solidFill>
                </a:rPr>
                <a:t>100%</a:t>
              </a:r>
            </a:p>
          </p:txBody>
        </p:sp>
        <p:sp>
          <p:nvSpPr>
            <p:cNvPr id="30" name="Tekstvak 29">
              <a:extLst>
                <a:ext uri="{FF2B5EF4-FFF2-40B4-BE49-F238E27FC236}">
                  <a16:creationId xmlns:a16="http://schemas.microsoft.com/office/drawing/2014/main" id="{B8BCAF3A-4A3B-4F41-B8E1-0E90C1960565}"/>
                </a:ext>
              </a:extLst>
            </p:cNvPr>
            <p:cNvSpPr txBox="1"/>
            <p:nvPr/>
          </p:nvSpPr>
          <p:spPr>
            <a:xfrm>
              <a:off x="9573015" y="5251288"/>
              <a:ext cx="8935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400" b="1" dirty="0"/>
                <a:t>2050</a:t>
              </a:r>
            </a:p>
          </p:txBody>
        </p:sp>
        <p:sp>
          <p:nvSpPr>
            <p:cNvPr id="31" name="Tekstvak 30">
              <a:extLst>
                <a:ext uri="{FF2B5EF4-FFF2-40B4-BE49-F238E27FC236}">
                  <a16:creationId xmlns:a16="http://schemas.microsoft.com/office/drawing/2014/main" id="{97E36DE3-2B06-864C-BB0F-412C3F7A2DE5}"/>
                </a:ext>
              </a:extLst>
            </p:cNvPr>
            <p:cNvSpPr txBox="1"/>
            <p:nvPr/>
          </p:nvSpPr>
          <p:spPr>
            <a:xfrm>
              <a:off x="7829016" y="5240893"/>
              <a:ext cx="8935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400" b="1" dirty="0"/>
                <a:t>2030</a:t>
              </a:r>
            </a:p>
          </p:txBody>
        </p:sp>
        <p:sp>
          <p:nvSpPr>
            <p:cNvPr id="38" name="Rechthoek 37">
              <a:extLst>
                <a:ext uri="{FF2B5EF4-FFF2-40B4-BE49-F238E27FC236}">
                  <a16:creationId xmlns:a16="http://schemas.microsoft.com/office/drawing/2014/main" id="{668F31B4-38F1-1A46-AD45-2DF0718C358E}"/>
                </a:ext>
              </a:extLst>
            </p:cNvPr>
            <p:cNvSpPr/>
            <p:nvPr/>
          </p:nvSpPr>
          <p:spPr>
            <a:xfrm>
              <a:off x="7606778" y="3868383"/>
              <a:ext cx="1426842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l-NL" sz="2400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minder primaire grondstof</a:t>
              </a:r>
              <a:endParaRPr lang="nl-NL" sz="2400" b="1" dirty="0"/>
            </a:p>
          </p:txBody>
        </p:sp>
        <p:sp>
          <p:nvSpPr>
            <p:cNvPr id="42" name="Rechthoek 41">
              <a:extLst>
                <a:ext uri="{FF2B5EF4-FFF2-40B4-BE49-F238E27FC236}">
                  <a16:creationId xmlns:a16="http://schemas.microsoft.com/office/drawing/2014/main" id="{B4D96751-7273-FB42-AFF8-C86FAE29EBD7}"/>
                </a:ext>
              </a:extLst>
            </p:cNvPr>
            <p:cNvSpPr/>
            <p:nvPr/>
          </p:nvSpPr>
          <p:spPr>
            <a:xfrm>
              <a:off x="9229432" y="3158356"/>
              <a:ext cx="1529586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nl-NL" sz="2400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Nederland</a:t>
              </a:r>
            </a:p>
            <a:p>
              <a:pPr algn="ctr"/>
              <a:r>
                <a:rPr lang="nl-NL" sz="2400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circulair </a:t>
              </a:r>
              <a:endParaRPr lang="nl-NL" sz="2400" b="1" dirty="0"/>
            </a:p>
          </p:txBody>
        </p:sp>
      </p:grpSp>
      <p:sp>
        <p:nvSpPr>
          <p:cNvPr id="43" name="Rechthoek 42">
            <a:extLst>
              <a:ext uri="{FF2B5EF4-FFF2-40B4-BE49-F238E27FC236}">
                <a16:creationId xmlns:a16="http://schemas.microsoft.com/office/drawing/2014/main" id="{FCB84DC0-C7D4-2F40-AF7A-02D0D0B53621}"/>
              </a:ext>
            </a:extLst>
          </p:cNvPr>
          <p:cNvSpPr/>
          <p:nvPr/>
        </p:nvSpPr>
        <p:spPr>
          <a:xfrm>
            <a:off x="1534249" y="5872162"/>
            <a:ext cx="32061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2400" i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Rijksbreed</a:t>
            </a:r>
            <a:r>
              <a:rPr lang="nl-NL" sz="24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programma Circulaire Economie</a:t>
            </a:r>
            <a:endParaRPr lang="nl-NL" sz="2400" dirty="0"/>
          </a:p>
        </p:txBody>
      </p:sp>
      <p:sp>
        <p:nvSpPr>
          <p:cNvPr id="44" name="Rechthoek 43">
            <a:extLst>
              <a:ext uri="{FF2B5EF4-FFF2-40B4-BE49-F238E27FC236}">
                <a16:creationId xmlns:a16="http://schemas.microsoft.com/office/drawing/2014/main" id="{F5DE4B10-880F-4341-9AD2-F1D2D5BE8715}"/>
              </a:ext>
            </a:extLst>
          </p:cNvPr>
          <p:cNvSpPr/>
          <p:nvPr/>
        </p:nvSpPr>
        <p:spPr>
          <a:xfrm>
            <a:off x="3598095" y="378179"/>
            <a:ext cx="17011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Ambities</a:t>
            </a:r>
            <a:endParaRPr lang="nl-NL" sz="3200" b="1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6D5BE84D-F19D-484A-BB6B-A10478642427}"/>
              </a:ext>
            </a:extLst>
          </p:cNvPr>
          <p:cNvSpPr/>
          <p:nvPr/>
        </p:nvSpPr>
        <p:spPr>
          <a:xfrm>
            <a:off x="5768229" y="6008961"/>
            <a:ext cx="16176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4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Klimaatwet</a:t>
            </a:r>
            <a:endParaRPr lang="nl-NL" sz="2400" dirty="0"/>
          </a:p>
        </p:txBody>
      </p:sp>
      <p:grpSp>
        <p:nvGrpSpPr>
          <p:cNvPr id="51" name="Groep 50">
            <a:extLst>
              <a:ext uri="{FF2B5EF4-FFF2-40B4-BE49-F238E27FC236}">
                <a16:creationId xmlns:a16="http://schemas.microsoft.com/office/drawing/2014/main" id="{ADE158BF-436D-9246-8BE8-E0BEDBCE858F}"/>
              </a:ext>
            </a:extLst>
          </p:cNvPr>
          <p:cNvGrpSpPr/>
          <p:nvPr/>
        </p:nvGrpSpPr>
        <p:grpSpPr>
          <a:xfrm>
            <a:off x="5142277" y="1618750"/>
            <a:ext cx="3037950" cy="4133653"/>
            <a:chOff x="3841819" y="1613072"/>
            <a:chExt cx="3037950" cy="4133653"/>
          </a:xfrm>
        </p:grpSpPr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0E20966E-D682-8042-938A-2421AFB8412D}"/>
                </a:ext>
              </a:extLst>
            </p:cNvPr>
            <p:cNvSpPr/>
            <p:nvPr/>
          </p:nvSpPr>
          <p:spPr>
            <a:xfrm>
              <a:off x="3873207" y="3858765"/>
              <a:ext cx="1328057" cy="1842633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" name="Rechthoek 8">
              <a:extLst>
                <a:ext uri="{FF2B5EF4-FFF2-40B4-BE49-F238E27FC236}">
                  <a16:creationId xmlns:a16="http://schemas.microsoft.com/office/drawing/2014/main" id="{1EEC7811-E3CF-6D44-85D6-C7A0B292A52A}"/>
                </a:ext>
              </a:extLst>
            </p:cNvPr>
            <p:cNvSpPr/>
            <p:nvPr/>
          </p:nvSpPr>
          <p:spPr>
            <a:xfrm>
              <a:off x="5551712" y="2037030"/>
              <a:ext cx="1328057" cy="3662459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Tekstvak 9">
              <a:extLst>
                <a:ext uri="{FF2B5EF4-FFF2-40B4-BE49-F238E27FC236}">
                  <a16:creationId xmlns:a16="http://schemas.microsoft.com/office/drawing/2014/main" id="{A313014A-A582-D647-856A-7A113ED4F9A5}"/>
                </a:ext>
              </a:extLst>
            </p:cNvPr>
            <p:cNvSpPr txBox="1"/>
            <p:nvPr/>
          </p:nvSpPr>
          <p:spPr>
            <a:xfrm>
              <a:off x="4155696" y="3429000"/>
              <a:ext cx="8935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400" b="1" dirty="0">
                  <a:solidFill>
                    <a:schemeClr val="bg1"/>
                  </a:solidFill>
                </a:rPr>
                <a:t>49%</a:t>
              </a:r>
            </a:p>
          </p:txBody>
        </p:sp>
        <p:sp>
          <p:nvSpPr>
            <p:cNvPr id="13" name="Tekstvak 12">
              <a:extLst>
                <a:ext uri="{FF2B5EF4-FFF2-40B4-BE49-F238E27FC236}">
                  <a16:creationId xmlns:a16="http://schemas.microsoft.com/office/drawing/2014/main" id="{63044721-A7B6-4A43-B95B-2E6CF3EA907A}"/>
                </a:ext>
              </a:extLst>
            </p:cNvPr>
            <p:cNvSpPr txBox="1"/>
            <p:nvPr/>
          </p:nvSpPr>
          <p:spPr>
            <a:xfrm>
              <a:off x="5798616" y="1613072"/>
              <a:ext cx="8935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400" b="1" dirty="0">
                  <a:solidFill>
                    <a:schemeClr val="bg1"/>
                  </a:solidFill>
                </a:rPr>
                <a:t>95%</a:t>
              </a:r>
            </a:p>
          </p:txBody>
        </p:sp>
        <p:sp>
          <p:nvSpPr>
            <p:cNvPr id="22" name="Tekstvak 21">
              <a:extLst>
                <a:ext uri="{FF2B5EF4-FFF2-40B4-BE49-F238E27FC236}">
                  <a16:creationId xmlns:a16="http://schemas.microsoft.com/office/drawing/2014/main" id="{54CA664D-1FD0-1C41-B75F-8CBF213F5658}"/>
                </a:ext>
              </a:extLst>
            </p:cNvPr>
            <p:cNvSpPr txBox="1"/>
            <p:nvPr/>
          </p:nvSpPr>
          <p:spPr>
            <a:xfrm>
              <a:off x="5798617" y="5285060"/>
              <a:ext cx="8935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400" b="1" dirty="0"/>
                <a:t>2050</a:t>
              </a:r>
            </a:p>
          </p:txBody>
        </p:sp>
        <p:sp>
          <p:nvSpPr>
            <p:cNvPr id="23" name="Tekstvak 22">
              <a:extLst>
                <a:ext uri="{FF2B5EF4-FFF2-40B4-BE49-F238E27FC236}">
                  <a16:creationId xmlns:a16="http://schemas.microsoft.com/office/drawing/2014/main" id="{9777D776-1482-AE4E-B9F7-09C0CA2B8B86}"/>
                </a:ext>
              </a:extLst>
            </p:cNvPr>
            <p:cNvSpPr txBox="1"/>
            <p:nvPr/>
          </p:nvSpPr>
          <p:spPr>
            <a:xfrm>
              <a:off x="4054618" y="5274665"/>
              <a:ext cx="8935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400" b="1" dirty="0"/>
                <a:t>2030</a:t>
              </a:r>
            </a:p>
          </p:txBody>
        </p:sp>
        <p:sp>
          <p:nvSpPr>
            <p:cNvPr id="47" name="Rechthoek 46">
              <a:extLst>
                <a:ext uri="{FF2B5EF4-FFF2-40B4-BE49-F238E27FC236}">
                  <a16:creationId xmlns:a16="http://schemas.microsoft.com/office/drawing/2014/main" id="{ABC12CBF-7869-6F42-A7F3-3F6A5D84BF81}"/>
                </a:ext>
              </a:extLst>
            </p:cNvPr>
            <p:cNvSpPr/>
            <p:nvPr/>
          </p:nvSpPr>
          <p:spPr>
            <a:xfrm>
              <a:off x="5541005" y="3031277"/>
              <a:ext cx="1338764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l-NL" sz="2400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reductie uitstoot CO</a:t>
              </a:r>
              <a:r>
                <a:rPr lang="nl-NL" sz="2400" b="1" baseline="-250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</a:t>
              </a:r>
              <a:endParaRPr lang="nl-NL" sz="2400" b="1" dirty="0"/>
            </a:p>
          </p:txBody>
        </p:sp>
        <p:sp>
          <p:nvSpPr>
            <p:cNvPr id="49" name="Rechthoek 48">
              <a:extLst>
                <a:ext uri="{FF2B5EF4-FFF2-40B4-BE49-F238E27FC236}">
                  <a16:creationId xmlns:a16="http://schemas.microsoft.com/office/drawing/2014/main" id="{4718D0FE-5BBC-2B4B-BEFE-A483C68934BD}"/>
                </a:ext>
              </a:extLst>
            </p:cNvPr>
            <p:cNvSpPr/>
            <p:nvPr/>
          </p:nvSpPr>
          <p:spPr>
            <a:xfrm>
              <a:off x="3841819" y="3868383"/>
              <a:ext cx="1338764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l-NL" sz="2400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reductie uitstoot CO</a:t>
              </a:r>
              <a:r>
                <a:rPr lang="nl-NL" sz="2400" b="1" baseline="-250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</a:t>
              </a:r>
              <a:endParaRPr lang="nl-NL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292882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Afbeelding 5">
            <a:extLst>
              <a:ext uri="{FF2B5EF4-FFF2-40B4-BE49-F238E27FC236}">
                <a16:creationId xmlns:a16="http://schemas.microsoft.com/office/drawing/2014/main" id="{841CCB08-00D6-4612-B0EC-19DE218C1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688" y="979488"/>
            <a:ext cx="7491412" cy="434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F8652CCB-DE04-4A08-8AD3-6E45855F6F7B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49"/>
          <a:stretch/>
        </p:blipFill>
        <p:spPr bwMode="auto">
          <a:xfrm>
            <a:off x="1044473" y="258650"/>
            <a:ext cx="7106469" cy="62469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2" descr="Afbeeldingsresultaat voor circulaire economie wat willen we weten en wat kunnen we meten">
            <a:extLst>
              <a:ext uri="{FF2B5EF4-FFF2-40B4-BE49-F238E27FC236}">
                <a16:creationId xmlns:a16="http://schemas.microsoft.com/office/drawing/2014/main" id="{B07071E8-9AD1-4481-944A-22FF72E14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4564" y="518679"/>
            <a:ext cx="2865438" cy="379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87746ABA-F584-E84B-B410-FCE14798C4C1}"/>
              </a:ext>
            </a:extLst>
          </p:cNvPr>
          <p:cNvSpPr/>
          <p:nvPr/>
        </p:nvSpPr>
        <p:spPr>
          <a:xfrm>
            <a:off x="-34046" y="11378"/>
            <a:ext cx="12208476" cy="68882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ctr"/>
            <a:r>
              <a:rPr lang="nl-NL" b="1" dirty="0"/>
              <a:t>GEBRUIK (EMISSIES/AFSPOELING/UITLOGING)</a:t>
            </a:r>
            <a:endParaRPr lang="nl-NL" dirty="0"/>
          </a:p>
          <a:p>
            <a:pPr fontAlgn="ctr"/>
            <a:r>
              <a:rPr lang="nl-NL" b="1" dirty="0"/>
              <a:t>ONDERHOUD </a:t>
            </a:r>
            <a:endParaRPr lang="nl-NL" dirty="0"/>
          </a:p>
          <a:p>
            <a:pPr fontAlgn="ctr"/>
            <a:r>
              <a:rPr lang="nl-NL" b="1" dirty="0"/>
              <a:t>REPARATIES</a:t>
            </a:r>
            <a:endParaRPr lang="nl-NL" dirty="0"/>
          </a:p>
          <a:p>
            <a:pPr fontAlgn="ctr"/>
            <a:r>
              <a:rPr lang="nl-NL" b="1" dirty="0"/>
              <a:t>VERVANGINGEN</a:t>
            </a:r>
            <a:endParaRPr lang="nl-NL" dirty="0"/>
          </a:p>
          <a:p>
            <a:pPr fontAlgn="ctr"/>
            <a:r>
              <a:rPr lang="nl-NL" b="1" dirty="0"/>
              <a:t>VERBOUWINGEN</a:t>
            </a:r>
            <a:endParaRPr lang="nl-NL" dirty="0"/>
          </a:p>
          <a:p>
            <a:pPr fontAlgn="ctr"/>
            <a:r>
              <a:rPr lang="nl-NL" b="1" dirty="0"/>
              <a:t>OPERATIONEEL ENERGIEGEBRUIK</a:t>
            </a:r>
            <a:endParaRPr lang="nl-NL" dirty="0"/>
          </a:p>
          <a:p>
            <a:pPr fontAlgn="ctr"/>
            <a:r>
              <a:rPr lang="nl-NL" b="1" dirty="0"/>
              <a:t>OPERATIONEEL WATERGEBRUIK</a:t>
            </a:r>
            <a:endParaRPr lang="nl-NL" dirty="0"/>
          </a:p>
        </p:txBody>
      </p:sp>
      <p:pic>
        <p:nvPicPr>
          <p:cNvPr id="78" name="Graphic 77" descr="Scène in het bos silhouet">
            <a:extLst>
              <a:ext uri="{FF2B5EF4-FFF2-40B4-BE49-F238E27FC236}">
                <a16:creationId xmlns:a16="http://schemas.microsoft.com/office/drawing/2014/main" id="{5F6489B7-D9A6-6141-9A29-B23E31AC4D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1670" y="2737886"/>
            <a:ext cx="489808" cy="489808"/>
          </a:xfrm>
          <a:prstGeom prst="rect">
            <a:avLst/>
          </a:prstGeom>
        </p:spPr>
      </p:pic>
      <p:pic>
        <p:nvPicPr>
          <p:cNvPr id="58" name="Graphic 57" descr="Wolk met effen opvulling">
            <a:extLst>
              <a:ext uri="{FF2B5EF4-FFF2-40B4-BE49-F238E27FC236}">
                <a16:creationId xmlns:a16="http://schemas.microsoft.com/office/drawing/2014/main" id="{E6A647BE-9792-034D-BF3E-6CEFAADCDA8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2349" t="19987" r="22370" b="57010"/>
          <a:stretch/>
        </p:blipFill>
        <p:spPr>
          <a:xfrm>
            <a:off x="9714236" y="2281618"/>
            <a:ext cx="2382582" cy="1081257"/>
          </a:xfrm>
          <a:prstGeom prst="rect">
            <a:avLst/>
          </a:prstGeom>
        </p:spPr>
      </p:pic>
      <p:pic>
        <p:nvPicPr>
          <p:cNvPr id="49" name="Graphic 48" descr="Wolk met effen opvulling">
            <a:extLst>
              <a:ext uri="{FF2B5EF4-FFF2-40B4-BE49-F238E27FC236}">
                <a16:creationId xmlns:a16="http://schemas.microsoft.com/office/drawing/2014/main" id="{BE789BAD-F1B7-7A40-93BD-90A5B81E3B2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b="56050"/>
          <a:stretch/>
        </p:blipFill>
        <p:spPr>
          <a:xfrm>
            <a:off x="765065" y="396932"/>
            <a:ext cx="6928434" cy="2807252"/>
          </a:xfrm>
          <a:prstGeom prst="rect">
            <a:avLst/>
          </a:prstGeom>
        </p:spPr>
      </p:pic>
      <p:graphicFrame>
        <p:nvGraphicFramePr>
          <p:cNvPr id="6" name="Tabel 6">
            <a:extLst>
              <a:ext uri="{FF2B5EF4-FFF2-40B4-BE49-F238E27FC236}">
                <a16:creationId xmlns:a16="http://schemas.microsoft.com/office/drawing/2014/main" id="{01BD01AA-408C-A742-ADDD-04FD216D26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3676924"/>
              </p:ext>
            </p:extLst>
          </p:nvPr>
        </p:nvGraphicFramePr>
        <p:xfrm>
          <a:off x="119802" y="3604446"/>
          <a:ext cx="12020551" cy="195328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055848">
                  <a:extLst>
                    <a:ext uri="{9D8B030D-6E8A-4147-A177-3AD203B41FA5}">
                      <a16:colId xmlns:a16="http://schemas.microsoft.com/office/drawing/2014/main" val="1000633134"/>
                    </a:ext>
                  </a:extLst>
                </a:gridCol>
                <a:gridCol w="805543">
                  <a:extLst>
                    <a:ext uri="{9D8B030D-6E8A-4147-A177-3AD203B41FA5}">
                      <a16:colId xmlns:a16="http://schemas.microsoft.com/office/drawing/2014/main" val="349003435"/>
                    </a:ext>
                  </a:extLst>
                </a:gridCol>
                <a:gridCol w="1023264">
                  <a:extLst>
                    <a:ext uri="{9D8B030D-6E8A-4147-A177-3AD203B41FA5}">
                      <a16:colId xmlns:a16="http://schemas.microsoft.com/office/drawing/2014/main" val="486928138"/>
                    </a:ext>
                  </a:extLst>
                </a:gridCol>
                <a:gridCol w="914393">
                  <a:extLst>
                    <a:ext uri="{9D8B030D-6E8A-4147-A177-3AD203B41FA5}">
                      <a16:colId xmlns:a16="http://schemas.microsoft.com/office/drawing/2014/main" val="298998853"/>
                    </a:ext>
                  </a:extLst>
                </a:gridCol>
                <a:gridCol w="707572">
                  <a:extLst>
                    <a:ext uri="{9D8B030D-6E8A-4147-A177-3AD203B41FA5}">
                      <a16:colId xmlns:a16="http://schemas.microsoft.com/office/drawing/2014/main" val="2696754067"/>
                    </a:ext>
                  </a:extLst>
                </a:gridCol>
                <a:gridCol w="2481949">
                  <a:extLst>
                    <a:ext uri="{9D8B030D-6E8A-4147-A177-3AD203B41FA5}">
                      <a16:colId xmlns:a16="http://schemas.microsoft.com/office/drawing/2014/main" val="3936044090"/>
                    </a:ext>
                  </a:extLst>
                </a:gridCol>
                <a:gridCol w="674915">
                  <a:extLst>
                    <a:ext uri="{9D8B030D-6E8A-4147-A177-3AD203B41FA5}">
                      <a16:colId xmlns:a16="http://schemas.microsoft.com/office/drawing/2014/main" val="1406401187"/>
                    </a:ext>
                  </a:extLst>
                </a:gridCol>
                <a:gridCol w="849085">
                  <a:extLst>
                    <a:ext uri="{9D8B030D-6E8A-4147-A177-3AD203B41FA5}">
                      <a16:colId xmlns:a16="http://schemas.microsoft.com/office/drawing/2014/main" val="2277973029"/>
                    </a:ext>
                  </a:extLst>
                </a:gridCol>
                <a:gridCol w="1132115">
                  <a:extLst>
                    <a:ext uri="{9D8B030D-6E8A-4147-A177-3AD203B41FA5}">
                      <a16:colId xmlns:a16="http://schemas.microsoft.com/office/drawing/2014/main" val="3684004308"/>
                    </a:ext>
                  </a:extLst>
                </a:gridCol>
                <a:gridCol w="1153879">
                  <a:extLst>
                    <a:ext uri="{9D8B030D-6E8A-4147-A177-3AD203B41FA5}">
                      <a16:colId xmlns:a16="http://schemas.microsoft.com/office/drawing/2014/main" val="2841940671"/>
                    </a:ext>
                  </a:extLst>
                </a:gridCol>
                <a:gridCol w="1221988">
                  <a:extLst>
                    <a:ext uri="{9D8B030D-6E8A-4147-A177-3AD203B41FA5}">
                      <a16:colId xmlns:a16="http://schemas.microsoft.com/office/drawing/2014/main" val="829655177"/>
                    </a:ext>
                  </a:extLst>
                </a:gridCol>
              </a:tblGrid>
              <a:tr h="342231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A1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A2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A3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A4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A5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C1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C2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C3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C4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6513463"/>
                  </a:ext>
                </a:extLst>
              </a:tr>
              <a:tr h="541677">
                <a:tc>
                  <a:txBody>
                    <a:bodyPr/>
                    <a:lstStyle/>
                    <a:p>
                      <a:pPr algn="ctr"/>
                      <a:r>
                        <a:rPr lang="nl-NL" sz="1600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winning grondstof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b="0" cap="none" spc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trans-port</a:t>
                      </a:r>
                      <a:endParaRPr lang="nl-NL" sz="16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productie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b="0" cap="none" spc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trans-port</a:t>
                      </a:r>
                      <a:endParaRPr lang="nl-NL" sz="16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bouw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gebruik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sloop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b="0" cap="none" spc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trans-port</a:t>
                      </a:r>
                      <a:endParaRPr lang="nl-NL" sz="16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bewerking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finale bewerking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recycling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40780678"/>
                  </a:ext>
                </a:extLst>
              </a:tr>
              <a:tr h="342231">
                <a:tc gridSpan="3">
                  <a:txBody>
                    <a:bodyPr/>
                    <a:lstStyle/>
                    <a:p>
                      <a:pPr marL="0" marR="0" lvl="0" indent="0" algn="ctr" defTabSz="91441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PRODUCTIEFASE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nl-NL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Emissie arm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nl-NL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2030 </a:t>
                      </a:r>
                    </a:p>
                    <a:p>
                      <a:pPr algn="ctr"/>
                      <a:r>
                        <a:rPr lang="nl-NL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55% </a:t>
                      </a:r>
                    </a:p>
                    <a:p>
                      <a:pPr algn="ctr"/>
                      <a:r>
                        <a:rPr lang="nl-NL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CO2 reductie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nl-NL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BOUWFASE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nl-NL" b="0" cap="none" spc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ductie</a:t>
                      </a:r>
                      <a:endParaRPr lang="nl-NL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GEBRUIKSFASE</a:t>
                      </a:r>
                      <a:endParaRPr lang="nl-NL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SLOOP- EN VERWERKINGSFASE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nl-NL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nl-NL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nl-NL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Emissie arm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RECYCLING</a:t>
                      </a:r>
                      <a:endParaRPr lang="nl-NL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5455071"/>
                  </a:ext>
                </a:extLst>
              </a:tr>
              <a:tr h="636362">
                <a:tc gridSpan="3">
                  <a:txBody>
                    <a:bodyPr/>
                    <a:lstStyle/>
                    <a:p>
                      <a:pPr marL="0" marR="0" lvl="0" indent="0" algn="ctr" defTabSz="91441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dirty="0">
                          <a:solidFill>
                            <a:schemeClr val="bg1"/>
                          </a:solidFill>
                          <a:effectLst/>
                        </a:rPr>
                        <a:t>Fase 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nl-NL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Emissie arm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nl-NL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2030 </a:t>
                      </a:r>
                    </a:p>
                    <a:p>
                      <a:pPr algn="ctr"/>
                      <a:r>
                        <a:rPr lang="nl-NL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55% </a:t>
                      </a:r>
                    </a:p>
                    <a:p>
                      <a:pPr algn="ctr"/>
                      <a:r>
                        <a:rPr lang="nl-NL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CO2 reductie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nl-NL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Fase 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nl-NL" b="0" cap="none" spc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ductie</a:t>
                      </a:r>
                      <a:endParaRPr lang="nl-NL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 dirty="0">
                          <a:solidFill>
                            <a:schemeClr val="bg1"/>
                          </a:solidFill>
                          <a:effectLst/>
                        </a:rPr>
                        <a:t>Fase B</a:t>
                      </a:r>
                      <a:endParaRPr lang="nl-NL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800" dirty="0">
                          <a:solidFill>
                            <a:schemeClr val="bg1"/>
                          </a:solidFill>
                          <a:effectLst/>
                        </a:rPr>
                        <a:t>Fase 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nl-NL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nl-NL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nl-NL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Emissie arm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 dirty="0">
                          <a:solidFill>
                            <a:schemeClr val="bg1"/>
                          </a:solidFill>
                          <a:effectLst/>
                        </a:rPr>
                        <a:t>Fase D</a:t>
                      </a:r>
                      <a:endParaRPr lang="nl-NL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9405467"/>
                  </a:ext>
                </a:extLst>
              </a:tr>
            </a:tbl>
          </a:graphicData>
        </a:graphic>
      </p:graphicFrame>
      <p:pic>
        <p:nvPicPr>
          <p:cNvPr id="11" name="Graphic 10" descr="Bergen met effen opvulling">
            <a:extLst>
              <a:ext uri="{FF2B5EF4-FFF2-40B4-BE49-F238E27FC236}">
                <a16:creationId xmlns:a16="http://schemas.microsoft.com/office/drawing/2014/main" id="{D1F96B26-4FF9-B94C-AF24-F0BCC15197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250" y="1150684"/>
            <a:ext cx="2653720" cy="2653720"/>
          </a:xfrm>
          <a:prstGeom prst="rect">
            <a:avLst/>
          </a:prstGeom>
        </p:spPr>
      </p:pic>
      <p:pic>
        <p:nvPicPr>
          <p:cNvPr id="23" name="Graphic 22" descr="Stad met effen opvulling">
            <a:extLst>
              <a:ext uri="{FF2B5EF4-FFF2-40B4-BE49-F238E27FC236}">
                <a16:creationId xmlns:a16="http://schemas.microsoft.com/office/drawing/2014/main" id="{159A27B9-0D02-B241-90D5-0CD4D742B8B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314146" y="2271122"/>
            <a:ext cx="1019795" cy="1019795"/>
          </a:xfrm>
          <a:prstGeom prst="rect">
            <a:avLst/>
          </a:prstGeom>
        </p:spPr>
      </p:pic>
      <p:pic>
        <p:nvPicPr>
          <p:cNvPr id="31" name="Graphic 30" descr="Scène met brug met effen opvulling">
            <a:extLst>
              <a:ext uri="{FF2B5EF4-FFF2-40B4-BE49-F238E27FC236}">
                <a16:creationId xmlns:a16="http://schemas.microsoft.com/office/drawing/2014/main" id="{15F99912-087A-B548-849A-5F3C5F6A287D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48379"/>
          <a:stretch/>
        </p:blipFill>
        <p:spPr>
          <a:xfrm>
            <a:off x="7418317" y="2304597"/>
            <a:ext cx="966062" cy="1257562"/>
          </a:xfrm>
          <a:prstGeom prst="rect">
            <a:avLst/>
          </a:prstGeom>
        </p:spPr>
      </p:pic>
      <p:pic>
        <p:nvPicPr>
          <p:cNvPr id="33" name="Graphic 32" descr="Kiepwagen met effen opvulling">
            <a:extLst>
              <a:ext uri="{FF2B5EF4-FFF2-40B4-BE49-F238E27FC236}">
                <a16:creationId xmlns:a16="http://schemas.microsoft.com/office/drawing/2014/main" id="{8DA58D8D-BFAE-B44D-8E26-6A7DBB51548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208965">
            <a:off x="1375327" y="2522834"/>
            <a:ext cx="788836" cy="788836"/>
          </a:xfrm>
          <a:prstGeom prst="rect">
            <a:avLst/>
          </a:prstGeom>
        </p:spPr>
      </p:pic>
      <p:pic>
        <p:nvPicPr>
          <p:cNvPr id="38" name="Graphic 37" descr="Bergen met effen opvulling">
            <a:extLst>
              <a:ext uri="{FF2B5EF4-FFF2-40B4-BE49-F238E27FC236}">
                <a16:creationId xmlns:a16="http://schemas.microsoft.com/office/drawing/2014/main" id="{8B782271-8F35-7F41-9FA8-900E2E635E0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5606" y="1977146"/>
            <a:ext cx="1430403" cy="1430403"/>
          </a:xfrm>
          <a:prstGeom prst="rect">
            <a:avLst/>
          </a:prstGeom>
        </p:spPr>
      </p:pic>
      <p:pic>
        <p:nvPicPr>
          <p:cNvPr id="37" name="Graphic 36" descr="Golvende heuvels met effen opvulling">
            <a:extLst>
              <a:ext uri="{FF2B5EF4-FFF2-40B4-BE49-F238E27FC236}">
                <a16:creationId xmlns:a16="http://schemas.microsoft.com/office/drawing/2014/main" id="{A643706F-A796-6B48-B2E6-3A425F16DFBF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5124" t="44712" r="5077" b="-1"/>
          <a:stretch/>
        </p:blipFill>
        <p:spPr>
          <a:xfrm>
            <a:off x="85724" y="2987072"/>
            <a:ext cx="12020552" cy="664208"/>
          </a:xfrm>
          <a:prstGeom prst="rect">
            <a:avLst/>
          </a:prstGeom>
        </p:spPr>
      </p:pic>
      <p:pic>
        <p:nvPicPr>
          <p:cNvPr id="40" name="Graphic 39" descr="Betonmixer met effen opvulling">
            <a:extLst>
              <a:ext uri="{FF2B5EF4-FFF2-40B4-BE49-F238E27FC236}">
                <a16:creationId xmlns:a16="http://schemas.microsoft.com/office/drawing/2014/main" id="{685576A8-DDDB-D94B-8361-E263A4D1B730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3147440" y="2515373"/>
            <a:ext cx="776475" cy="776475"/>
          </a:xfrm>
          <a:prstGeom prst="rect">
            <a:avLst/>
          </a:prstGeom>
        </p:spPr>
      </p:pic>
      <p:pic>
        <p:nvPicPr>
          <p:cNvPr id="50" name="Graphic 49" descr="Kraanvogel met effen opvulling">
            <a:extLst>
              <a:ext uri="{FF2B5EF4-FFF2-40B4-BE49-F238E27FC236}">
                <a16:creationId xmlns:a16="http://schemas.microsoft.com/office/drawing/2014/main" id="{928B7ADB-A628-4A44-91C4-9B148F6DE467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541886" y="1390803"/>
            <a:ext cx="1327941" cy="1913956"/>
          </a:xfrm>
          <a:prstGeom prst="rect">
            <a:avLst/>
          </a:prstGeom>
        </p:spPr>
      </p:pic>
      <p:pic>
        <p:nvPicPr>
          <p:cNvPr id="25" name="Graphic 24" descr="Graafmachine met effen opvulling">
            <a:extLst>
              <a:ext uri="{FF2B5EF4-FFF2-40B4-BE49-F238E27FC236}">
                <a16:creationId xmlns:a16="http://schemas.microsoft.com/office/drawing/2014/main" id="{8CFBBA5F-6307-9449-B974-279DEE8C57A2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23892" y="2637325"/>
            <a:ext cx="651697" cy="651697"/>
          </a:xfrm>
          <a:prstGeom prst="rect">
            <a:avLst/>
          </a:prstGeom>
        </p:spPr>
      </p:pic>
      <p:pic>
        <p:nvPicPr>
          <p:cNvPr id="51" name="Graphic 50" descr="Kiepwagen met effen opvulling">
            <a:extLst>
              <a:ext uri="{FF2B5EF4-FFF2-40B4-BE49-F238E27FC236}">
                <a16:creationId xmlns:a16="http://schemas.microsoft.com/office/drawing/2014/main" id="{F7B7D833-0ECE-D342-85B9-7CEA39C67BF3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rot="208965">
            <a:off x="9591834" y="2651306"/>
            <a:ext cx="788836" cy="788836"/>
          </a:xfrm>
          <a:prstGeom prst="rect">
            <a:avLst/>
          </a:prstGeom>
        </p:spPr>
      </p:pic>
      <p:pic>
        <p:nvPicPr>
          <p:cNvPr id="52" name="Graphic 51" descr="Stad met effen opvulling">
            <a:extLst>
              <a:ext uri="{FF2B5EF4-FFF2-40B4-BE49-F238E27FC236}">
                <a16:creationId xmlns:a16="http://schemas.microsoft.com/office/drawing/2014/main" id="{DB4847C5-A386-9B41-B95B-7269735C2E56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5760840" y="1450791"/>
            <a:ext cx="1152931" cy="2012583"/>
          </a:xfrm>
          <a:prstGeom prst="rect">
            <a:avLst/>
          </a:prstGeom>
        </p:spPr>
      </p:pic>
      <p:pic>
        <p:nvPicPr>
          <p:cNvPr id="56" name="Graphic 55" descr="Fabriek silhouet">
            <a:extLst>
              <a:ext uri="{FF2B5EF4-FFF2-40B4-BE49-F238E27FC236}">
                <a16:creationId xmlns:a16="http://schemas.microsoft.com/office/drawing/2014/main" id="{056A7854-AA59-2444-8CF2-AC7CE5A206B1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2172101" y="1826043"/>
            <a:ext cx="1006169" cy="1551607"/>
          </a:xfrm>
          <a:prstGeom prst="rect">
            <a:avLst/>
          </a:prstGeom>
        </p:spPr>
      </p:pic>
      <p:pic>
        <p:nvPicPr>
          <p:cNvPr id="57" name="Graphic 56" descr="Productie met effen opvulling">
            <a:extLst>
              <a:ext uri="{FF2B5EF4-FFF2-40B4-BE49-F238E27FC236}">
                <a16:creationId xmlns:a16="http://schemas.microsoft.com/office/drawing/2014/main" id="{11BCF59D-4C6C-3B4A-B3E9-E7D06752E215}"/>
              </a:ext>
            </a:extLst>
          </p:cNvPr>
          <p:cNvPicPr>
            <a:picLocks noChangeAspect="1"/>
          </p:cNvPicPr>
          <p:nvPr/>
        </p:nvPicPr>
        <p:blipFill rotWithShape="1"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rcRect l="31075" t="-1" r="34637" b="68700"/>
          <a:stretch/>
        </p:blipFill>
        <p:spPr>
          <a:xfrm rot="18754845">
            <a:off x="2136985" y="1118369"/>
            <a:ext cx="980362" cy="984397"/>
          </a:xfrm>
          <a:prstGeom prst="rect">
            <a:avLst/>
          </a:prstGeom>
        </p:spPr>
      </p:pic>
      <p:pic>
        <p:nvPicPr>
          <p:cNvPr id="61" name="Graphic 60" descr="Robothand met effen opvulling">
            <a:extLst>
              <a:ext uri="{FF2B5EF4-FFF2-40B4-BE49-F238E27FC236}">
                <a16:creationId xmlns:a16="http://schemas.microsoft.com/office/drawing/2014/main" id="{40DF65C5-FA75-9E4F-BF82-71587D05FA8C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 flipH="1">
            <a:off x="8309037" y="1939631"/>
            <a:ext cx="895949" cy="1551607"/>
          </a:xfrm>
          <a:prstGeom prst="rect">
            <a:avLst/>
          </a:prstGeom>
        </p:spPr>
      </p:pic>
      <p:pic>
        <p:nvPicPr>
          <p:cNvPr id="73" name="Graphic 72" descr="Recycleren met effen opvulling">
            <a:extLst>
              <a:ext uri="{FF2B5EF4-FFF2-40B4-BE49-F238E27FC236}">
                <a16:creationId xmlns:a16="http://schemas.microsoft.com/office/drawing/2014/main" id="{B31D6D22-6F39-0D4A-98FB-B23B5889CEE1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 rot="21087566">
            <a:off x="10874413" y="2285399"/>
            <a:ext cx="1155448" cy="1025412"/>
          </a:xfrm>
          <a:prstGeom prst="rect">
            <a:avLst/>
          </a:prstGeom>
        </p:spPr>
      </p:pic>
      <p:pic>
        <p:nvPicPr>
          <p:cNvPr id="74" name="Graphic 73" descr="Productie met effen opvulling">
            <a:extLst>
              <a:ext uri="{FF2B5EF4-FFF2-40B4-BE49-F238E27FC236}">
                <a16:creationId xmlns:a16="http://schemas.microsoft.com/office/drawing/2014/main" id="{BBD39824-88FB-A54C-B1BF-6191CC5F9F1D}"/>
              </a:ext>
            </a:extLst>
          </p:cNvPr>
          <p:cNvPicPr>
            <a:picLocks noChangeAspect="1"/>
          </p:cNvPicPr>
          <p:nvPr/>
        </p:nvPicPr>
        <p:blipFill rotWithShape="1"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rcRect l="31075" t="-1" r="34637" b="68700"/>
          <a:stretch/>
        </p:blipFill>
        <p:spPr>
          <a:xfrm rot="17244400">
            <a:off x="2136884" y="1464847"/>
            <a:ext cx="623551" cy="626117"/>
          </a:xfrm>
          <a:prstGeom prst="rect">
            <a:avLst/>
          </a:prstGeom>
        </p:spPr>
      </p:pic>
      <p:pic>
        <p:nvPicPr>
          <p:cNvPr id="15" name="Graphic 14" descr="Kraanvogel met effen opvulling">
            <a:extLst>
              <a:ext uri="{FF2B5EF4-FFF2-40B4-BE49-F238E27FC236}">
                <a16:creationId xmlns:a16="http://schemas.microsoft.com/office/drawing/2014/main" id="{8E4B1681-8115-FD4A-9360-9C333DAC31DC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4085655" y="2273657"/>
            <a:ext cx="914400" cy="914400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B0D285F9-3A6F-6649-9170-045965444773}"/>
              </a:ext>
            </a:extLst>
          </p:cNvPr>
          <p:cNvSpPr txBox="1"/>
          <p:nvPr/>
        </p:nvSpPr>
        <p:spPr>
          <a:xfrm>
            <a:off x="-46352" y="76724"/>
            <a:ext cx="1217439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b="1" dirty="0"/>
              <a:t>Levenscyclusanalyse (LCA) </a:t>
            </a:r>
          </a:p>
          <a:p>
            <a:pPr algn="ctr"/>
            <a:r>
              <a:rPr lang="nl-NL" dirty="0"/>
              <a:t>Berekenen van de milieu-impact van een materiaal, product, project of gebouw</a:t>
            </a:r>
            <a:endParaRPr lang="nl-NL" sz="4400" dirty="0">
              <a:effectLst/>
            </a:endParaRPr>
          </a:p>
        </p:txBody>
      </p:sp>
      <p:sp>
        <p:nvSpPr>
          <p:cNvPr id="45" name="Rechthoek 44">
            <a:extLst>
              <a:ext uri="{FF2B5EF4-FFF2-40B4-BE49-F238E27FC236}">
                <a16:creationId xmlns:a16="http://schemas.microsoft.com/office/drawing/2014/main" id="{F3B5A021-B959-244A-B561-6D8BBC23ECCA}"/>
              </a:ext>
            </a:extLst>
          </p:cNvPr>
          <p:cNvSpPr/>
          <p:nvPr/>
        </p:nvSpPr>
        <p:spPr>
          <a:xfrm>
            <a:off x="4364806" y="5593989"/>
            <a:ext cx="7087331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100" dirty="0"/>
              <a:t>B1-GEBRUIK (EMISSIES/AFSPOELING/UITLOGING)</a:t>
            </a:r>
          </a:p>
          <a:p>
            <a:r>
              <a:rPr lang="nl-NL" sz="1100" dirty="0"/>
              <a:t>B2-ONDERHOUD </a:t>
            </a:r>
          </a:p>
          <a:p>
            <a:r>
              <a:rPr lang="nl-NL" sz="1100" dirty="0"/>
              <a:t>B3-REPARATIES</a:t>
            </a:r>
          </a:p>
          <a:p>
            <a:r>
              <a:rPr lang="nl-NL" sz="1100" dirty="0"/>
              <a:t>B4-VERVANGINGEN</a:t>
            </a:r>
          </a:p>
          <a:p>
            <a:r>
              <a:rPr lang="nl-NL" sz="1100" dirty="0"/>
              <a:t>B5-VERBOUWINGEN</a:t>
            </a:r>
          </a:p>
          <a:p>
            <a:r>
              <a:rPr lang="nl-NL" sz="1100" dirty="0"/>
              <a:t>B6-OPERATIONEEL ENERGIEGEBRUIK</a:t>
            </a:r>
          </a:p>
          <a:p>
            <a:r>
              <a:rPr lang="nl-NL" sz="1100" dirty="0"/>
              <a:t>B7-OPERATIONEEL WATERGEBRUIK</a:t>
            </a:r>
          </a:p>
        </p:txBody>
      </p:sp>
      <p:pic>
        <p:nvPicPr>
          <p:cNvPr id="59" name="Graphic 58" descr="Weg met effen opvulling">
            <a:extLst>
              <a:ext uri="{FF2B5EF4-FFF2-40B4-BE49-F238E27FC236}">
                <a16:creationId xmlns:a16="http://schemas.microsoft.com/office/drawing/2014/main" id="{33D46169-6618-474B-B3B6-DE2471FEE86E}"/>
              </a:ext>
            </a:extLst>
          </p:cNvPr>
          <p:cNvPicPr>
            <a:picLocks noChangeAspect="1"/>
          </p:cNvPicPr>
          <p:nvPr/>
        </p:nvPicPr>
        <p:blipFill>
          <a:blip r:embed="rId4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 rot="155466">
            <a:off x="5005127" y="2406911"/>
            <a:ext cx="869636" cy="86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167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ekstvak 1">
            <a:extLst>
              <a:ext uri="{FF2B5EF4-FFF2-40B4-BE49-F238E27FC236}">
                <a16:creationId xmlns:a16="http://schemas.microsoft.com/office/drawing/2014/main" id="{1ED16BA1-D15E-4D78-B666-7983CB60C41E}"/>
              </a:ext>
            </a:extLst>
          </p:cNvPr>
          <p:cNvSpPr txBox="1"/>
          <p:nvPr/>
        </p:nvSpPr>
        <p:spPr>
          <a:xfrm>
            <a:off x="481131" y="378466"/>
            <a:ext cx="11200796" cy="517064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endParaRPr lang="nl-NL" dirty="0">
              <a:solidFill>
                <a:schemeClr val="bg1"/>
              </a:solidFill>
            </a:endParaRPr>
          </a:p>
          <a:p>
            <a:r>
              <a:rPr lang="nl-NL" sz="4000" b="1" dirty="0">
                <a:solidFill>
                  <a:schemeClr val="bg1"/>
                </a:solidFill>
              </a:rPr>
              <a:t>LCA in aanbestedingen:</a:t>
            </a:r>
          </a:p>
          <a:p>
            <a:endParaRPr lang="nl-NL" sz="4000" b="1" dirty="0">
              <a:solidFill>
                <a:schemeClr val="bg1"/>
              </a:solidFill>
            </a:endParaRPr>
          </a:p>
          <a:p>
            <a:pPr marL="571500" indent="-571500">
              <a:buFontTx/>
              <a:buChar char="-"/>
            </a:pPr>
            <a:r>
              <a:rPr lang="nl-NL" sz="3200" dirty="0">
                <a:solidFill>
                  <a:schemeClr val="bg1"/>
                </a:solidFill>
                <a:latin typeface="Roboto Condensed" panose="020B0604020202020204" pitchFamily="2" charset="0"/>
              </a:rPr>
              <a:t>LCA is een internationaal toegepaste methodiek</a:t>
            </a:r>
          </a:p>
          <a:p>
            <a:pPr marL="571500" indent="-571500">
              <a:buFontTx/>
              <a:buChar char="-"/>
            </a:pPr>
            <a:r>
              <a:rPr lang="nl-NL" sz="3200" dirty="0">
                <a:solidFill>
                  <a:schemeClr val="bg1"/>
                </a:solidFill>
                <a:latin typeface="Roboto Condensed" panose="020B0604020202020204" pitchFamily="2" charset="0"/>
              </a:rPr>
              <a:t>Voor Europa is in een richtlijn vastgelegd (in de Norm NEN EN 15804) hoe je de LCA berekent</a:t>
            </a:r>
          </a:p>
          <a:p>
            <a:pPr marL="571500" indent="-571500">
              <a:buFontTx/>
              <a:buChar char="-"/>
            </a:pPr>
            <a:r>
              <a:rPr lang="nl-NL" sz="3200" dirty="0">
                <a:solidFill>
                  <a:schemeClr val="bg1"/>
                </a:solidFill>
                <a:latin typeface="Roboto Condensed" panose="020B0604020202020204" pitchFamily="2" charset="0"/>
              </a:rPr>
              <a:t>In de GWW wordt reeds jaren de LCA methodiek ingezet bij het gunnen van aanbestedingen</a:t>
            </a:r>
          </a:p>
          <a:p>
            <a:pPr marL="571500" indent="-571500">
              <a:buFontTx/>
              <a:buChar char="-"/>
            </a:pPr>
            <a:r>
              <a:rPr lang="nl-NL" sz="3200" dirty="0">
                <a:solidFill>
                  <a:schemeClr val="bg1"/>
                </a:solidFill>
                <a:latin typeface="Roboto Condensed" panose="020B0604020202020204" pitchFamily="2" charset="0"/>
              </a:rPr>
              <a:t>Vanaf 2023 wordt ingezet om in alle uitvragen Circulariteit (waaronder LCA) mee te nemen</a:t>
            </a:r>
          </a:p>
        </p:txBody>
      </p:sp>
    </p:spTree>
    <p:extLst>
      <p:ext uri="{BB962C8B-B14F-4D97-AF65-F5344CB8AC3E}">
        <p14:creationId xmlns:p14="http://schemas.microsoft.com/office/powerpoint/2010/main" val="682864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09C1F116-8BDD-4F4A-98D0-208DFBC5D7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1235" y="157776"/>
            <a:ext cx="9006788" cy="649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358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87746ABA-F584-E84B-B410-FCE14798C4C1}"/>
              </a:ext>
            </a:extLst>
          </p:cNvPr>
          <p:cNvSpPr/>
          <p:nvPr/>
        </p:nvSpPr>
        <p:spPr>
          <a:xfrm>
            <a:off x="-34046" y="11378"/>
            <a:ext cx="12208476" cy="68882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78" name="Graphic 77" descr="Scène in het bos silhouet">
            <a:extLst>
              <a:ext uri="{FF2B5EF4-FFF2-40B4-BE49-F238E27FC236}">
                <a16:creationId xmlns:a16="http://schemas.microsoft.com/office/drawing/2014/main" id="{5F6489B7-D9A6-6141-9A29-B23E31AC4D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1670" y="3238641"/>
            <a:ext cx="489808" cy="489808"/>
          </a:xfrm>
          <a:prstGeom prst="rect">
            <a:avLst/>
          </a:prstGeom>
        </p:spPr>
      </p:pic>
      <p:pic>
        <p:nvPicPr>
          <p:cNvPr id="58" name="Graphic 57" descr="Wolk met effen opvulling">
            <a:extLst>
              <a:ext uri="{FF2B5EF4-FFF2-40B4-BE49-F238E27FC236}">
                <a16:creationId xmlns:a16="http://schemas.microsoft.com/office/drawing/2014/main" id="{E6A647BE-9792-034D-BF3E-6CEFAADCDA8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2349" t="19987" r="22370" b="57010"/>
          <a:stretch/>
        </p:blipFill>
        <p:spPr>
          <a:xfrm>
            <a:off x="9714236" y="2782373"/>
            <a:ext cx="2382582" cy="1081257"/>
          </a:xfrm>
          <a:prstGeom prst="rect">
            <a:avLst/>
          </a:prstGeom>
        </p:spPr>
      </p:pic>
      <p:pic>
        <p:nvPicPr>
          <p:cNvPr id="49" name="Graphic 48" descr="Wolk met effen opvulling">
            <a:extLst>
              <a:ext uri="{FF2B5EF4-FFF2-40B4-BE49-F238E27FC236}">
                <a16:creationId xmlns:a16="http://schemas.microsoft.com/office/drawing/2014/main" id="{BE789BAD-F1B7-7A40-93BD-90A5B81E3B2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b="56050"/>
          <a:stretch/>
        </p:blipFill>
        <p:spPr>
          <a:xfrm>
            <a:off x="1554748" y="1552464"/>
            <a:ext cx="5263301" cy="2132576"/>
          </a:xfrm>
          <a:prstGeom prst="rect">
            <a:avLst/>
          </a:prstGeom>
        </p:spPr>
      </p:pic>
      <p:graphicFrame>
        <p:nvGraphicFramePr>
          <p:cNvPr id="6" name="Tabel 6">
            <a:extLst>
              <a:ext uri="{FF2B5EF4-FFF2-40B4-BE49-F238E27FC236}">
                <a16:creationId xmlns:a16="http://schemas.microsoft.com/office/drawing/2014/main" id="{01BD01AA-408C-A742-ADDD-04FD216D26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6035366"/>
              </p:ext>
            </p:extLst>
          </p:nvPr>
        </p:nvGraphicFramePr>
        <p:xfrm>
          <a:off x="85724" y="4077113"/>
          <a:ext cx="12020552" cy="282254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011556">
                  <a:extLst>
                    <a:ext uri="{9D8B030D-6E8A-4147-A177-3AD203B41FA5}">
                      <a16:colId xmlns:a16="http://schemas.microsoft.com/office/drawing/2014/main" val="1000633134"/>
                    </a:ext>
                  </a:extLst>
                </a:gridCol>
                <a:gridCol w="997527">
                  <a:extLst>
                    <a:ext uri="{9D8B030D-6E8A-4147-A177-3AD203B41FA5}">
                      <a16:colId xmlns:a16="http://schemas.microsoft.com/office/drawing/2014/main" val="349003435"/>
                    </a:ext>
                  </a:extLst>
                </a:gridCol>
                <a:gridCol w="1132664">
                  <a:extLst>
                    <a:ext uri="{9D8B030D-6E8A-4147-A177-3AD203B41FA5}">
                      <a16:colId xmlns:a16="http://schemas.microsoft.com/office/drawing/2014/main" val="486928138"/>
                    </a:ext>
                  </a:extLst>
                </a:gridCol>
                <a:gridCol w="1070799">
                  <a:extLst>
                    <a:ext uri="{9D8B030D-6E8A-4147-A177-3AD203B41FA5}">
                      <a16:colId xmlns:a16="http://schemas.microsoft.com/office/drawing/2014/main" val="298998853"/>
                    </a:ext>
                  </a:extLst>
                </a:gridCol>
                <a:gridCol w="1198763">
                  <a:extLst>
                    <a:ext uri="{9D8B030D-6E8A-4147-A177-3AD203B41FA5}">
                      <a16:colId xmlns:a16="http://schemas.microsoft.com/office/drawing/2014/main" val="2696754067"/>
                    </a:ext>
                  </a:extLst>
                </a:gridCol>
                <a:gridCol w="1120933">
                  <a:extLst>
                    <a:ext uri="{9D8B030D-6E8A-4147-A177-3AD203B41FA5}">
                      <a16:colId xmlns:a16="http://schemas.microsoft.com/office/drawing/2014/main" val="3936044090"/>
                    </a:ext>
                  </a:extLst>
                </a:gridCol>
                <a:gridCol w="1097662">
                  <a:extLst>
                    <a:ext uri="{9D8B030D-6E8A-4147-A177-3AD203B41FA5}">
                      <a16:colId xmlns:a16="http://schemas.microsoft.com/office/drawing/2014/main" val="1406401187"/>
                    </a:ext>
                  </a:extLst>
                </a:gridCol>
                <a:gridCol w="1097662">
                  <a:extLst>
                    <a:ext uri="{9D8B030D-6E8A-4147-A177-3AD203B41FA5}">
                      <a16:colId xmlns:a16="http://schemas.microsoft.com/office/drawing/2014/main" val="2277973029"/>
                    </a:ext>
                  </a:extLst>
                </a:gridCol>
                <a:gridCol w="1097662">
                  <a:extLst>
                    <a:ext uri="{9D8B030D-6E8A-4147-A177-3AD203B41FA5}">
                      <a16:colId xmlns:a16="http://schemas.microsoft.com/office/drawing/2014/main" val="3684004308"/>
                    </a:ext>
                  </a:extLst>
                </a:gridCol>
                <a:gridCol w="1097662">
                  <a:extLst>
                    <a:ext uri="{9D8B030D-6E8A-4147-A177-3AD203B41FA5}">
                      <a16:colId xmlns:a16="http://schemas.microsoft.com/office/drawing/2014/main" val="2841940671"/>
                    </a:ext>
                  </a:extLst>
                </a:gridCol>
                <a:gridCol w="1097662">
                  <a:extLst>
                    <a:ext uri="{9D8B030D-6E8A-4147-A177-3AD203B41FA5}">
                      <a16:colId xmlns:a16="http://schemas.microsoft.com/office/drawing/2014/main" val="82965517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A1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A2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A1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A2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A3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A4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A5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C1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C2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C3,4 / D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6513463"/>
                  </a:ext>
                </a:extLst>
              </a:tr>
              <a:tr h="627100">
                <a:tc>
                  <a:txBody>
                    <a:bodyPr/>
                    <a:lstStyle/>
                    <a:p>
                      <a:pPr algn="ctr"/>
                      <a:r>
                        <a:rPr lang="nl-NL" sz="1600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groeve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transport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grondstof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transport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productie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transport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bouw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gebruik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sloop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transport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recycling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40780678"/>
                  </a:ext>
                </a:extLst>
              </a:tr>
              <a:tr h="349584">
                <a:tc>
                  <a:txBody>
                    <a:bodyPr/>
                    <a:lstStyle/>
                    <a:p>
                      <a:pPr algn="ctr"/>
                      <a:r>
                        <a:rPr lang="nl-NL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-/-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5455071"/>
                  </a:ext>
                </a:extLst>
              </a:tr>
              <a:tr h="598966">
                <a:tc gridSpan="2">
                  <a:txBody>
                    <a:bodyPr/>
                    <a:lstStyle/>
                    <a:p>
                      <a:pPr algn="ctr"/>
                      <a:endParaRPr lang="nl-NL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nl-NL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2030</a:t>
                      </a:r>
                    </a:p>
                    <a:p>
                      <a:pPr algn="ctr"/>
                      <a:r>
                        <a:rPr lang="nl-NL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50% </a:t>
                      </a:r>
                    </a:p>
                    <a:p>
                      <a:pPr algn="ctr"/>
                      <a:r>
                        <a:rPr lang="nl-NL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Nederland Circulair</a:t>
                      </a:r>
                    </a:p>
                    <a:p>
                      <a:pPr algn="ctr"/>
                      <a:endParaRPr lang="nl-NL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nl-NL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Emissie arm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nl-NL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2030 </a:t>
                      </a:r>
                    </a:p>
                    <a:p>
                      <a:pPr algn="ctr"/>
                      <a:r>
                        <a:rPr lang="nl-NL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55% </a:t>
                      </a:r>
                    </a:p>
                    <a:p>
                      <a:pPr algn="ctr"/>
                      <a:r>
                        <a:rPr lang="nl-NL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CO2 reductie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nl-NL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Emissie arm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nl-NL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Betonakkoord circulariteit</a:t>
                      </a:r>
                    </a:p>
                    <a:p>
                      <a:pPr algn="ctr"/>
                      <a:r>
                        <a:rPr lang="nl-NL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CO2 reductie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nl-NL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Emissie arm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nl-NL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nl-NL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2023</a:t>
                      </a:r>
                    </a:p>
                    <a:p>
                      <a:pPr algn="ctr"/>
                      <a:r>
                        <a:rPr lang="nl-NL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100% circulaire uitvraag MIV </a:t>
                      </a:r>
                    </a:p>
                    <a:p>
                      <a:pPr algn="ctr"/>
                      <a:endParaRPr lang="nl-NL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nl-NL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endParaRPr lang="nl-NL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nl-NL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Emissie arm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nl-NL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9405467"/>
                  </a:ext>
                </a:extLst>
              </a:tr>
            </a:tbl>
          </a:graphicData>
        </a:graphic>
      </p:graphicFrame>
      <p:pic>
        <p:nvPicPr>
          <p:cNvPr id="11" name="Graphic 10" descr="Bergen met effen opvulling">
            <a:extLst>
              <a:ext uri="{FF2B5EF4-FFF2-40B4-BE49-F238E27FC236}">
                <a16:creationId xmlns:a16="http://schemas.microsoft.com/office/drawing/2014/main" id="{D1F96B26-4FF9-B94C-AF24-F0BCC15197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250" y="1651439"/>
            <a:ext cx="2653720" cy="2653720"/>
          </a:xfrm>
          <a:prstGeom prst="rect">
            <a:avLst/>
          </a:prstGeom>
        </p:spPr>
      </p:pic>
      <p:pic>
        <p:nvPicPr>
          <p:cNvPr id="23" name="Graphic 22" descr="Stad met effen opvulling">
            <a:extLst>
              <a:ext uri="{FF2B5EF4-FFF2-40B4-BE49-F238E27FC236}">
                <a16:creationId xmlns:a16="http://schemas.microsoft.com/office/drawing/2014/main" id="{159A27B9-0D02-B241-90D5-0CD4D742B8B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095714" y="2816143"/>
            <a:ext cx="1019795" cy="1019795"/>
          </a:xfrm>
          <a:prstGeom prst="rect">
            <a:avLst/>
          </a:prstGeom>
        </p:spPr>
      </p:pic>
      <p:pic>
        <p:nvPicPr>
          <p:cNvPr id="31" name="Graphic 30" descr="Scène met brug met effen opvulling">
            <a:extLst>
              <a:ext uri="{FF2B5EF4-FFF2-40B4-BE49-F238E27FC236}">
                <a16:creationId xmlns:a16="http://schemas.microsoft.com/office/drawing/2014/main" id="{15F99912-087A-B548-849A-5F3C5F6A287D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48379"/>
          <a:stretch/>
        </p:blipFill>
        <p:spPr>
          <a:xfrm>
            <a:off x="8068908" y="2839253"/>
            <a:ext cx="966062" cy="1257562"/>
          </a:xfrm>
          <a:prstGeom prst="rect">
            <a:avLst/>
          </a:prstGeom>
        </p:spPr>
      </p:pic>
      <p:pic>
        <p:nvPicPr>
          <p:cNvPr id="33" name="Graphic 32" descr="Kiepwagen met effen opvulling">
            <a:extLst>
              <a:ext uri="{FF2B5EF4-FFF2-40B4-BE49-F238E27FC236}">
                <a16:creationId xmlns:a16="http://schemas.microsoft.com/office/drawing/2014/main" id="{8DA58D8D-BFAE-B44D-8E26-6A7DBB51548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208965">
            <a:off x="1559694" y="3007440"/>
            <a:ext cx="788836" cy="788836"/>
          </a:xfrm>
          <a:prstGeom prst="rect">
            <a:avLst/>
          </a:prstGeom>
        </p:spPr>
      </p:pic>
      <p:pic>
        <p:nvPicPr>
          <p:cNvPr id="38" name="Graphic 37" descr="Bergen met effen opvulling">
            <a:extLst>
              <a:ext uri="{FF2B5EF4-FFF2-40B4-BE49-F238E27FC236}">
                <a16:creationId xmlns:a16="http://schemas.microsoft.com/office/drawing/2014/main" id="{8B782271-8F35-7F41-9FA8-900E2E635E0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5606" y="2477901"/>
            <a:ext cx="1430403" cy="1430403"/>
          </a:xfrm>
          <a:prstGeom prst="rect">
            <a:avLst/>
          </a:prstGeom>
        </p:spPr>
      </p:pic>
      <p:pic>
        <p:nvPicPr>
          <p:cNvPr id="37" name="Graphic 36" descr="Golvende heuvels met effen opvulling">
            <a:extLst>
              <a:ext uri="{FF2B5EF4-FFF2-40B4-BE49-F238E27FC236}">
                <a16:creationId xmlns:a16="http://schemas.microsoft.com/office/drawing/2014/main" id="{A643706F-A796-6B48-B2E6-3A425F16DFBF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5124" t="44712" r="5077" b="-1"/>
          <a:stretch/>
        </p:blipFill>
        <p:spPr>
          <a:xfrm>
            <a:off x="85724" y="3487827"/>
            <a:ext cx="12020552" cy="664208"/>
          </a:xfrm>
          <a:prstGeom prst="rect">
            <a:avLst/>
          </a:prstGeom>
        </p:spPr>
      </p:pic>
      <p:pic>
        <p:nvPicPr>
          <p:cNvPr id="50" name="Graphic 49" descr="Kraanvogel met effen opvulling">
            <a:extLst>
              <a:ext uri="{FF2B5EF4-FFF2-40B4-BE49-F238E27FC236}">
                <a16:creationId xmlns:a16="http://schemas.microsoft.com/office/drawing/2014/main" id="{928B7ADB-A628-4A44-91C4-9B148F6DE46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899918" y="2007660"/>
            <a:ext cx="1202232" cy="1732772"/>
          </a:xfrm>
          <a:prstGeom prst="rect">
            <a:avLst/>
          </a:prstGeom>
        </p:spPr>
      </p:pic>
      <p:pic>
        <p:nvPicPr>
          <p:cNvPr id="25" name="Graphic 24" descr="Graafmachine met effen opvulling">
            <a:extLst>
              <a:ext uri="{FF2B5EF4-FFF2-40B4-BE49-F238E27FC236}">
                <a16:creationId xmlns:a16="http://schemas.microsoft.com/office/drawing/2014/main" id="{8CFBBA5F-6307-9449-B974-279DEE8C57A2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23892" y="3138080"/>
            <a:ext cx="651697" cy="651697"/>
          </a:xfrm>
          <a:prstGeom prst="rect">
            <a:avLst/>
          </a:prstGeom>
        </p:spPr>
      </p:pic>
      <p:pic>
        <p:nvPicPr>
          <p:cNvPr id="51" name="Graphic 50" descr="Kiepwagen met effen opvulling">
            <a:extLst>
              <a:ext uri="{FF2B5EF4-FFF2-40B4-BE49-F238E27FC236}">
                <a16:creationId xmlns:a16="http://schemas.microsoft.com/office/drawing/2014/main" id="{F7B7D833-0ECE-D342-85B9-7CEA39C67BF3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rot="208965">
            <a:off x="10094935" y="3134240"/>
            <a:ext cx="788836" cy="788836"/>
          </a:xfrm>
          <a:prstGeom prst="rect">
            <a:avLst/>
          </a:prstGeom>
        </p:spPr>
      </p:pic>
      <p:pic>
        <p:nvPicPr>
          <p:cNvPr id="52" name="Graphic 51" descr="Stad met effen opvulling">
            <a:extLst>
              <a:ext uri="{FF2B5EF4-FFF2-40B4-BE49-F238E27FC236}">
                <a16:creationId xmlns:a16="http://schemas.microsoft.com/office/drawing/2014/main" id="{DB4847C5-A386-9B41-B95B-7269735C2E56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7499316" y="2262706"/>
            <a:ext cx="992638" cy="1732772"/>
          </a:xfrm>
          <a:prstGeom prst="rect">
            <a:avLst/>
          </a:prstGeom>
        </p:spPr>
      </p:pic>
      <p:pic>
        <p:nvPicPr>
          <p:cNvPr id="56" name="Graphic 55" descr="Fabriek silhouet">
            <a:extLst>
              <a:ext uri="{FF2B5EF4-FFF2-40B4-BE49-F238E27FC236}">
                <a16:creationId xmlns:a16="http://schemas.microsoft.com/office/drawing/2014/main" id="{056A7854-AA59-2444-8CF2-AC7CE5A206B1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2454703" y="2313416"/>
            <a:ext cx="1006169" cy="1551607"/>
          </a:xfrm>
          <a:prstGeom prst="rect">
            <a:avLst/>
          </a:prstGeom>
        </p:spPr>
      </p:pic>
      <p:pic>
        <p:nvPicPr>
          <p:cNvPr id="57" name="Graphic 56" descr="Productie met effen opvulling">
            <a:extLst>
              <a:ext uri="{FF2B5EF4-FFF2-40B4-BE49-F238E27FC236}">
                <a16:creationId xmlns:a16="http://schemas.microsoft.com/office/drawing/2014/main" id="{11BCF59D-4C6C-3B4A-B3E9-E7D06752E215}"/>
              </a:ext>
            </a:extLst>
          </p:cNvPr>
          <p:cNvPicPr>
            <a:picLocks noChangeAspect="1"/>
          </p:cNvPicPr>
          <p:nvPr/>
        </p:nvPicPr>
        <p:blipFill rotWithShape="1"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 l="31075" t="-1" r="34637" b="68700"/>
          <a:stretch/>
        </p:blipFill>
        <p:spPr>
          <a:xfrm rot="18754845">
            <a:off x="2375064" y="1640567"/>
            <a:ext cx="980362" cy="984397"/>
          </a:xfrm>
          <a:prstGeom prst="rect">
            <a:avLst/>
          </a:prstGeom>
        </p:spPr>
      </p:pic>
      <p:pic>
        <p:nvPicPr>
          <p:cNvPr id="61" name="Graphic 60" descr="Robothand met effen opvulling">
            <a:extLst>
              <a:ext uri="{FF2B5EF4-FFF2-40B4-BE49-F238E27FC236}">
                <a16:creationId xmlns:a16="http://schemas.microsoft.com/office/drawing/2014/main" id="{40DF65C5-FA75-9E4F-BF82-71587D05FA8C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 flipH="1">
            <a:off x="8914999" y="2464273"/>
            <a:ext cx="895949" cy="1551607"/>
          </a:xfrm>
          <a:prstGeom prst="rect">
            <a:avLst/>
          </a:prstGeom>
        </p:spPr>
      </p:pic>
      <p:pic>
        <p:nvPicPr>
          <p:cNvPr id="71" name="Graphic 70" descr="Moderne architectuur met effen opvulling">
            <a:extLst>
              <a:ext uri="{FF2B5EF4-FFF2-40B4-BE49-F238E27FC236}">
                <a16:creationId xmlns:a16="http://schemas.microsoft.com/office/drawing/2014/main" id="{C03257D3-AB7C-DA42-8469-D6AEE15C2574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4182259" y="2849273"/>
            <a:ext cx="914400" cy="914400"/>
          </a:xfrm>
          <a:prstGeom prst="rect">
            <a:avLst/>
          </a:prstGeom>
        </p:spPr>
      </p:pic>
      <p:pic>
        <p:nvPicPr>
          <p:cNvPr id="73" name="Graphic 72" descr="Recycleren met effen opvulling">
            <a:extLst>
              <a:ext uri="{FF2B5EF4-FFF2-40B4-BE49-F238E27FC236}">
                <a16:creationId xmlns:a16="http://schemas.microsoft.com/office/drawing/2014/main" id="{B31D6D22-6F39-0D4A-98FB-B23B5889CEE1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 rot="21087566">
            <a:off x="10874413" y="2786154"/>
            <a:ext cx="1155448" cy="1025412"/>
          </a:xfrm>
          <a:prstGeom prst="rect">
            <a:avLst/>
          </a:prstGeom>
        </p:spPr>
      </p:pic>
      <p:pic>
        <p:nvPicPr>
          <p:cNvPr id="74" name="Graphic 73" descr="Productie met effen opvulling">
            <a:extLst>
              <a:ext uri="{FF2B5EF4-FFF2-40B4-BE49-F238E27FC236}">
                <a16:creationId xmlns:a16="http://schemas.microsoft.com/office/drawing/2014/main" id="{BBD39824-88FB-A54C-B1BF-6191CC5F9F1D}"/>
              </a:ext>
            </a:extLst>
          </p:cNvPr>
          <p:cNvPicPr>
            <a:picLocks noChangeAspect="1"/>
          </p:cNvPicPr>
          <p:nvPr/>
        </p:nvPicPr>
        <p:blipFill rotWithShape="1"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rcRect l="31075" t="-1" r="34637" b="68700"/>
          <a:stretch/>
        </p:blipFill>
        <p:spPr>
          <a:xfrm rot="17244400">
            <a:off x="2385916" y="1976330"/>
            <a:ext cx="623551" cy="626117"/>
          </a:xfrm>
          <a:prstGeom prst="rect">
            <a:avLst/>
          </a:prstGeom>
        </p:spPr>
      </p:pic>
      <p:pic>
        <p:nvPicPr>
          <p:cNvPr id="76" name="Graphic 75" descr="Voedsellevering silhouet">
            <a:extLst>
              <a:ext uri="{FF2B5EF4-FFF2-40B4-BE49-F238E27FC236}">
                <a16:creationId xmlns:a16="http://schemas.microsoft.com/office/drawing/2014/main" id="{30B9C837-4CF0-6E42-83E4-D37A2DBB0CE8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 rot="642768">
            <a:off x="3646763" y="2300042"/>
            <a:ext cx="676603" cy="676603"/>
          </a:xfrm>
          <a:prstGeom prst="rect">
            <a:avLst/>
          </a:prstGeom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C63C9B09-45C2-F54F-AD7E-D11DE1A5D79F}"/>
              </a:ext>
            </a:extLst>
          </p:cNvPr>
          <p:cNvSpPr/>
          <p:nvPr/>
        </p:nvSpPr>
        <p:spPr>
          <a:xfrm rot="735417">
            <a:off x="3778808" y="2507637"/>
            <a:ext cx="272219" cy="1957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D4547F39-101C-F743-A562-DEA75114DB16}"/>
              </a:ext>
            </a:extLst>
          </p:cNvPr>
          <p:cNvSpPr/>
          <p:nvPr/>
        </p:nvSpPr>
        <p:spPr>
          <a:xfrm>
            <a:off x="6630495" y="2567404"/>
            <a:ext cx="416328" cy="6642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5" name="Graphic 14" descr="Kraanvogel met effen opvulling">
            <a:extLst>
              <a:ext uri="{FF2B5EF4-FFF2-40B4-BE49-F238E27FC236}">
                <a16:creationId xmlns:a16="http://schemas.microsoft.com/office/drawing/2014/main" id="{8E4B1681-8115-FD4A-9360-9C333DAC31DC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6289253" y="2763435"/>
            <a:ext cx="914400" cy="914400"/>
          </a:xfrm>
          <a:prstGeom prst="rect">
            <a:avLst/>
          </a:prstGeom>
        </p:spPr>
      </p:pic>
      <p:pic>
        <p:nvPicPr>
          <p:cNvPr id="13" name="Graphic 12" descr="Pup 2 silhouet">
            <a:extLst>
              <a:ext uri="{FF2B5EF4-FFF2-40B4-BE49-F238E27FC236}">
                <a16:creationId xmlns:a16="http://schemas.microsoft.com/office/drawing/2014/main" id="{37DC10A0-A357-744D-AD65-5BB90D68FB10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3582014" y="3459732"/>
            <a:ext cx="234156" cy="234156"/>
          </a:xfrm>
          <a:prstGeom prst="rect">
            <a:avLst/>
          </a:prstGeom>
        </p:spPr>
      </p:pic>
      <p:pic>
        <p:nvPicPr>
          <p:cNvPr id="16" name="Graphic 15" descr="Chemische stoffen silhouet">
            <a:extLst>
              <a:ext uri="{FF2B5EF4-FFF2-40B4-BE49-F238E27FC236}">
                <a16:creationId xmlns:a16="http://schemas.microsoft.com/office/drawing/2014/main" id="{0D11F00B-E381-0443-812E-2CB1B01B7E4D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3776168" y="2481350"/>
            <a:ext cx="224691" cy="224691"/>
          </a:xfrm>
          <a:prstGeom prst="rect">
            <a:avLst/>
          </a:prstGeom>
        </p:spPr>
      </p:pic>
      <p:sp>
        <p:nvSpPr>
          <p:cNvPr id="9" name="Ovale toelichting 8">
            <a:extLst>
              <a:ext uri="{FF2B5EF4-FFF2-40B4-BE49-F238E27FC236}">
                <a16:creationId xmlns:a16="http://schemas.microsoft.com/office/drawing/2014/main" id="{0035F609-B69C-654C-BD5C-A1F158731871}"/>
              </a:ext>
            </a:extLst>
          </p:cNvPr>
          <p:cNvSpPr/>
          <p:nvPr/>
        </p:nvSpPr>
        <p:spPr>
          <a:xfrm>
            <a:off x="6694993" y="781976"/>
            <a:ext cx="2058182" cy="770296"/>
          </a:xfrm>
          <a:prstGeom prst="wedgeEllipseCallout">
            <a:avLst>
              <a:gd name="adj1" fmla="val -15194"/>
              <a:gd name="adj2" fmla="val 217898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Duurzaam aanbesteden</a:t>
            </a:r>
          </a:p>
        </p:txBody>
      </p:sp>
      <p:sp>
        <p:nvSpPr>
          <p:cNvPr id="35" name="Ovale toelichting 34">
            <a:extLst>
              <a:ext uri="{FF2B5EF4-FFF2-40B4-BE49-F238E27FC236}">
                <a16:creationId xmlns:a16="http://schemas.microsoft.com/office/drawing/2014/main" id="{ACC7A891-6DE9-574A-B40E-B48E76515A79}"/>
              </a:ext>
            </a:extLst>
          </p:cNvPr>
          <p:cNvSpPr/>
          <p:nvPr/>
        </p:nvSpPr>
        <p:spPr>
          <a:xfrm>
            <a:off x="956203" y="386879"/>
            <a:ext cx="2154407" cy="770296"/>
          </a:xfrm>
          <a:prstGeom prst="wedgeEllipseCallout">
            <a:avLst>
              <a:gd name="adj1" fmla="val 30141"/>
              <a:gd name="adj2" fmla="val 17902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CO</a:t>
            </a:r>
            <a:r>
              <a:rPr lang="nl-NL" sz="1400" dirty="0">
                <a:solidFill>
                  <a:schemeClr val="tx1"/>
                </a:solidFill>
              </a:rPr>
              <a:t>2</a:t>
            </a:r>
            <a:r>
              <a:rPr lang="nl-NL" dirty="0">
                <a:solidFill>
                  <a:schemeClr val="tx1"/>
                </a:solidFill>
              </a:rPr>
              <a:t> arme productie</a:t>
            </a:r>
          </a:p>
        </p:txBody>
      </p:sp>
      <p:sp>
        <p:nvSpPr>
          <p:cNvPr id="36" name="Ovale toelichting 35">
            <a:extLst>
              <a:ext uri="{FF2B5EF4-FFF2-40B4-BE49-F238E27FC236}">
                <a16:creationId xmlns:a16="http://schemas.microsoft.com/office/drawing/2014/main" id="{58C4057F-A78C-2C4A-AA74-7315DEB4B039}"/>
              </a:ext>
            </a:extLst>
          </p:cNvPr>
          <p:cNvSpPr/>
          <p:nvPr/>
        </p:nvSpPr>
        <p:spPr>
          <a:xfrm rot="254408">
            <a:off x="-8396" y="1356417"/>
            <a:ext cx="2065292" cy="770296"/>
          </a:xfrm>
          <a:prstGeom prst="wedgeEllipseCallout">
            <a:avLst>
              <a:gd name="adj1" fmla="val -12834"/>
              <a:gd name="adj2" fmla="val 131566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Secundaire grondstoffen</a:t>
            </a:r>
          </a:p>
        </p:txBody>
      </p:sp>
      <p:sp>
        <p:nvSpPr>
          <p:cNvPr id="39" name="Ovale toelichting 38">
            <a:extLst>
              <a:ext uri="{FF2B5EF4-FFF2-40B4-BE49-F238E27FC236}">
                <a16:creationId xmlns:a16="http://schemas.microsoft.com/office/drawing/2014/main" id="{01BB385F-E20F-3C46-AA54-5755AC0804ED}"/>
              </a:ext>
            </a:extLst>
          </p:cNvPr>
          <p:cNvSpPr/>
          <p:nvPr/>
        </p:nvSpPr>
        <p:spPr>
          <a:xfrm>
            <a:off x="9125727" y="1968043"/>
            <a:ext cx="1494422" cy="770296"/>
          </a:xfrm>
          <a:prstGeom prst="wedgeEllipseCallout">
            <a:avLst>
              <a:gd name="adj1" fmla="val -10820"/>
              <a:gd name="adj2" fmla="val 84083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Circulair slopen</a:t>
            </a:r>
          </a:p>
        </p:txBody>
      </p:sp>
      <p:sp>
        <p:nvSpPr>
          <p:cNvPr id="41" name="Ovale toelichting 40">
            <a:extLst>
              <a:ext uri="{FF2B5EF4-FFF2-40B4-BE49-F238E27FC236}">
                <a16:creationId xmlns:a16="http://schemas.microsoft.com/office/drawing/2014/main" id="{740CD42A-9ED9-2B46-BC6F-6EACCCC52B56}"/>
              </a:ext>
            </a:extLst>
          </p:cNvPr>
          <p:cNvSpPr/>
          <p:nvPr/>
        </p:nvSpPr>
        <p:spPr>
          <a:xfrm>
            <a:off x="5006612" y="180757"/>
            <a:ext cx="1494422" cy="770296"/>
          </a:xfrm>
          <a:prstGeom prst="wedgeEllipseCallout">
            <a:avLst>
              <a:gd name="adj1" fmla="val 88192"/>
              <a:gd name="adj2" fmla="val 28480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Slim Ontwerp</a:t>
            </a:r>
          </a:p>
        </p:txBody>
      </p:sp>
      <p:sp>
        <p:nvSpPr>
          <p:cNvPr id="42" name="Ovale toelichting 41">
            <a:extLst>
              <a:ext uri="{FF2B5EF4-FFF2-40B4-BE49-F238E27FC236}">
                <a16:creationId xmlns:a16="http://schemas.microsoft.com/office/drawing/2014/main" id="{0B81BB4C-27FC-D041-B7AD-69901AEB27D2}"/>
              </a:ext>
            </a:extLst>
          </p:cNvPr>
          <p:cNvSpPr/>
          <p:nvPr/>
        </p:nvSpPr>
        <p:spPr>
          <a:xfrm flipH="1">
            <a:off x="3146081" y="437528"/>
            <a:ext cx="1909556" cy="749459"/>
          </a:xfrm>
          <a:prstGeom prst="wedgeEllipseCallout">
            <a:avLst>
              <a:gd name="adj1" fmla="val 14630"/>
              <a:gd name="adj2" fmla="val 202691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Elektrificatie</a:t>
            </a:r>
          </a:p>
        </p:txBody>
      </p:sp>
      <p:sp>
        <p:nvSpPr>
          <p:cNvPr id="43" name="Ovale toelichting 42">
            <a:extLst>
              <a:ext uri="{FF2B5EF4-FFF2-40B4-BE49-F238E27FC236}">
                <a16:creationId xmlns:a16="http://schemas.microsoft.com/office/drawing/2014/main" id="{B2A3A4DA-3E58-6341-B371-D9E3C477524D}"/>
              </a:ext>
            </a:extLst>
          </p:cNvPr>
          <p:cNvSpPr/>
          <p:nvPr/>
        </p:nvSpPr>
        <p:spPr>
          <a:xfrm>
            <a:off x="10688302" y="1097275"/>
            <a:ext cx="1494422" cy="1316452"/>
          </a:xfrm>
          <a:prstGeom prst="wedgeEllipseCallout">
            <a:avLst>
              <a:gd name="adj1" fmla="val 5867"/>
              <a:gd name="adj2" fmla="val 116225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err="1">
                <a:solidFill>
                  <a:schemeClr val="tx1"/>
                </a:solidFill>
              </a:rPr>
              <a:t>Hoog-waardige</a:t>
            </a:r>
            <a:r>
              <a:rPr lang="nl-NL" dirty="0">
                <a:solidFill>
                  <a:schemeClr val="tx1"/>
                </a:solidFill>
              </a:rPr>
              <a:t> recycling</a:t>
            </a:r>
          </a:p>
        </p:txBody>
      </p:sp>
      <p:sp>
        <p:nvSpPr>
          <p:cNvPr id="44" name="Ovale toelichting 43">
            <a:extLst>
              <a:ext uri="{FF2B5EF4-FFF2-40B4-BE49-F238E27FC236}">
                <a16:creationId xmlns:a16="http://schemas.microsoft.com/office/drawing/2014/main" id="{8ADC5366-FF50-A345-BCD7-9687E12AD0D7}"/>
              </a:ext>
            </a:extLst>
          </p:cNvPr>
          <p:cNvSpPr/>
          <p:nvPr/>
        </p:nvSpPr>
        <p:spPr>
          <a:xfrm>
            <a:off x="9034970" y="31267"/>
            <a:ext cx="2058182" cy="770296"/>
          </a:xfrm>
          <a:prstGeom prst="wedgeEllipseCallout">
            <a:avLst>
              <a:gd name="adj1" fmla="val -92740"/>
              <a:gd name="adj2" fmla="val 297756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Monitoring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DD28135-5B77-E44E-8D1D-1EAB74AA8B8A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9234752" y="5827042"/>
            <a:ext cx="2509201" cy="661467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D35A031F-6062-F24D-BDF2-0D056933908D}"/>
              </a:ext>
            </a:extLst>
          </p:cNvPr>
          <p:cNvSpPr/>
          <p:nvPr/>
        </p:nvSpPr>
        <p:spPr>
          <a:xfrm>
            <a:off x="-42340" y="5463453"/>
            <a:ext cx="12234340" cy="15003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B0D285F9-3A6F-6649-9170-045965444773}"/>
              </a:ext>
            </a:extLst>
          </p:cNvPr>
          <p:cNvSpPr txBox="1"/>
          <p:nvPr/>
        </p:nvSpPr>
        <p:spPr>
          <a:xfrm>
            <a:off x="-124068" y="5462922"/>
            <a:ext cx="662510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/>
              <a:t>Openbare Verlichting verduurzamen </a:t>
            </a:r>
          </a:p>
        </p:txBody>
      </p:sp>
      <p:pic>
        <p:nvPicPr>
          <p:cNvPr id="45" name="Graphic 44" descr="Weg met effen opvulling">
            <a:extLst>
              <a:ext uri="{FF2B5EF4-FFF2-40B4-BE49-F238E27FC236}">
                <a16:creationId xmlns:a16="http://schemas.microsoft.com/office/drawing/2014/main" id="{19BF5207-7B94-47EE-BA6A-EB3BCD3A099E}"/>
              </a:ext>
            </a:extLst>
          </p:cNvPr>
          <p:cNvPicPr>
            <a:picLocks noChangeAspect="1"/>
          </p:cNvPicPr>
          <p:nvPr/>
        </p:nvPicPr>
        <p:blipFill>
          <a:blip r:embed="rId4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 rot="155466">
            <a:off x="5325572" y="2872516"/>
            <a:ext cx="869636" cy="869636"/>
          </a:xfrm>
          <a:prstGeom prst="rect">
            <a:avLst/>
          </a:prstGeom>
        </p:spPr>
      </p:pic>
      <p:pic>
        <p:nvPicPr>
          <p:cNvPr id="1026" name="Picture 2" descr="Eco lamp | Gratis Iconen">
            <a:extLst>
              <a:ext uri="{FF2B5EF4-FFF2-40B4-BE49-F238E27FC236}">
                <a16:creationId xmlns:a16="http://schemas.microsoft.com/office/drawing/2014/main" id="{B8B0FFD3-B872-4691-8FD9-4E9CFE06C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7805" y="2576769"/>
            <a:ext cx="491835" cy="491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Ovale toelichting 40">
            <a:extLst>
              <a:ext uri="{FF2B5EF4-FFF2-40B4-BE49-F238E27FC236}">
                <a16:creationId xmlns:a16="http://schemas.microsoft.com/office/drawing/2014/main" id="{4F4844FB-82D1-4806-A11E-5D8995577396}"/>
              </a:ext>
            </a:extLst>
          </p:cNvPr>
          <p:cNvSpPr/>
          <p:nvPr/>
        </p:nvSpPr>
        <p:spPr>
          <a:xfrm>
            <a:off x="4371420" y="1279023"/>
            <a:ext cx="1494422" cy="770296"/>
          </a:xfrm>
          <a:prstGeom prst="wedgeEllipseCallout">
            <a:avLst>
              <a:gd name="adj1" fmla="val 27005"/>
              <a:gd name="adj2" fmla="val 111691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Licht</a:t>
            </a:r>
          </a:p>
          <a:p>
            <a:pPr algn="ctr"/>
            <a:r>
              <a:rPr lang="nl-NL" dirty="0">
                <a:solidFill>
                  <a:schemeClr val="tx1"/>
                </a:solidFill>
              </a:rPr>
              <a:t>techniek</a:t>
            </a:r>
          </a:p>
        </p:txBody>
      </p:sp>
    </p:spTree>
    <p:extLst>
      <p:ext uri="{BB962C8B-B14F-4D97-AF65-F5344CB8AC3E}">
        <p14:creationId xmlns:p14="http://schemas.microsoft.com/office/powerpoint/2010/main" val="1177769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5" grpId="0" animBg="1"/>
      <p:bldP spid="36" grpId="0" animBg="1"/>
      <p:bldP spid="39" grpId="0" animBg="1"/>
      <p:bldP spid="41" grpId="0" animBg="1"/>
      <p:bldP spid="42" grpId="0" animBg="1"/>
      <p:bldP spid="43" grpId="0" animBg="1"/>
      <p:bldP spid="44" grpId="0" animBg="1"/>
      <p:bldP spid="4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ekstvak 1">
            <a:extLst>
              <a:ext uri="{FF2B5EF4-FFF2-40B4-BE49-F238E27FC236}">
                <a16:creationId xmlns:a16="http://schemas.microsoft.com/office/drawing/2014/main" id="{1ED16BA1-D15E-4D78-B666-7983CB60C41E}"/>
              </a:ext>
            </a:extLst>
          </p:cNvPr>
          <p:cNvSpPr txBox="1"/>
          <p:nvPr/>
        </p:nvSpPr>
        <p:spPr>
          <a:xfrm>
            <a:off x="576477" y="1618939"/>
            <a:ext cx="11039045" cy="421653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Voor overheden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Concreet handvat bij inkoop armaturen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 Inzicht in je handelingsperspectief als overheid</a:t>
            </a:r>
            <a:endParaRPr kumimoji="0" lang="nl-NL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Voor bedrijven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Kunnen aanleveren van een LCA (Levens Cyclus Analyse)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 Meer inzicht in product en productieproces</a:t>
            </a:r>
          </a:p>
        </p:txBody>
      </p:sp>
      <p:pic>
        <p:nvPicPr>
          <p:cNvPr id="5" name="Afbeelding 4" descr="Afbeelding met tekst, kaart&#10;&#10;Automatisch gegenereerde beschrijving">
            <a:extLst>
              <a:ext uri="{FF2B5EF4-FFF2-40B4-BE49-F238E27FC236}">
                <a16:creationId xmlns:a16="http://schemas.microsoft.com/office/drawing/2014/main" id="{E6FA48A2-0F7F-47CB-B0AB-624224F022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60" t="34016" r="152" b="2574"/>
          <a:stretch/>
        </p:blipFill>
        <p:spPr>
          <a:xfrm>
            <a:off x="9251512" y="340959"/>
            <a:ext cx="2786189" cy="3088041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0758A8FD-297E-40EE-887B-7AABEE481D11}"/>
              </a:ext>
            </a:extLst>
          </p:cNvPr>
          <p:cNvSpPr txBox="1"/>
          <p:nvPr/>
        </p:nvSpPr>
        <p:spPr>
          <a:xfrm>
            <a:off x="-102637" y="406969"/>
            <a:ext cx="8892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Objectivering: meten = weten  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78913F78-6BAD-4EDE-B295-2092B609B5B0}"/>
              </a:ext>
            </a:extLst>
          </p:cNvPr>
          <p:cNvSpPr txBox="1"/>
          <p:nvPr/>
        </p:nvSpPr>
        <p:spPr>
          <a:xfrm>
            <a:off x="10159415" y="1237966"/>
            <a:ext cx="970382" cy="64701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LCA</a:t>
            </a:r>
          </a:p>
        </p:txBody>
      </p:sp>
    </p:spTree>
    <p:extLst>
      <p:ext uri="{BB962C8B-B14F-4D97-AF65-F5344CB8AC3E}">
        <p14:creationId xmlns:p14="http://schemas.microsoft.com/office/powerpoint/2010/main" val="4025741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18244</TotalTime>
  <Words>532</Words>
  <Application>Microsoft Office PowerPoint</Application>
  <PresentationFormat>Breedbeeld</PresentationFormat>
  <Paragraphs>208</Paragraphs>
  <Slides>16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CIDFont+F1</vt:lpstr>
      <vt:lpstr>Roboto Condensed</vt:lpstr>
      <vt:lpstr>Kantoorthema</vt:lpstr>
      <vt:lpstr>1_Kantoorthema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Daaf de Kok</dc:creator>
  <cp:lastModifiedBy>Daaf de Kok</cp:lastModifiedBy>
  <cp:revision>258</cp:revision>
  <dcterms:created xsi:type="dcterms:W3CDTF">2020-10-27T14:15:18Z</dcterms:created>
  <dcterms:modified xsi:type="dcterms:W3CDTF">2021-08-27T10:10:32Z</dcterms:modified>
</cp:coreProperties>
</file>