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60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19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57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80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32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0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532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504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82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200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65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3B927-EB0D-4FD0-AF15-87FAA1B0718E}" type="datetimeFigureOut">
              <a:rPr lang="nl-NL" smtClean="0"/>
              <a:t>24-1-2022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96775-A81B-40D3-BA77-C37CB70205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954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779228"/>
            <a:ext cx="9144000" cy="826935"/>
          </a:xfrm>
        </p:spPr>
        <p:txBody>
          <a:bodyPr>
            <a:noAutofit/>
          </a:bodyPr>
          <a:lstStyle/>
          <a:p>
            <a:r>
              <a:rPr lang="nl-NL" sz="2400" b="1" dirty="0" smtClean="0"/>
              <a:t>Bijlage 9: </a:t>
            </a:r>
            <a:r>
              <a:rPr lang="nl-NL" sz="2400" b="1" dirty="0" smtClean="0"/>
              <a:t>voorzet tot </a:t>
            </a:r>
            <a:r>
              <a:rPr lang="nl-NL" sz="2400" dirty="0" smtClean="0"/>
              <a:t>taken verantwoordelijkheden bouwteam fase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sz="2400" dirty="0" smtClean="0"/>
              <a:t>Eisen per deelnemer in Bouwteam OG</a:t>
            </a:r>
            <a:endParaRPr lang="nl-NL" sz="24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979875"/>
            <a:ext cx="9144000" cy="4158532"/>
          </a:xfrm>
        </p:spPr>
        <p:txBody>
          <a:bodyPr>
            <a:normAutofit fontScale="92500" lnSpcReduction="10000"/>
          </a:bodyPr>
          <a:lstStyle/>
          <a:p>
            <a:pPr lvl="0" algn="l">
              <a:lnSpc>
                <a:spcPct val="100000"/>
              </a:lnSpc>
              <a:spcBef>
                <a:spcPts val="600"/>
              </a:spcBef>
            </a:pPr>
            <a:r>
              <a:rPr lang="nl-NL" sz="1800" i="1" dirty="0">
                <a:solidFill>
                  <a:srgbClr val="3F3F42"/>
                </a:solidFill>
                <a:latin typeface="Sweco Sans"/>
              </a:rPr>
              <a:t>Stuurgroep [wethouder, projectleider gemeente, projectleider ingenieursbureau]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Verantwoordelijk voor het delen en afstemmen van de huidige stand van zaken.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Doorspreken en afstemmen van de stand van zaken</a:t>
            </a:r>
            <a:r>
              <a:rPr lang="nl-NL" sz="1800" dirty="0" smtClean="0">
                <a:solidFill>
                  <a:srgbClr val="3F3F42"/>
                </a:solidFill>
                <a:latin typeface="Sweco Sans"/>
              </a:rPr>
              <a:t>.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nl-NL" sz="1800" dirty="0">
              <a:solidFill>
                <a:srgbClr val="3F3F42"/>
              </a:solidFill>
              <a:latin typeface="Sweco Sans"/>
            </a:endParaRP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r>
              <a:rPr lang="nl-NL" sz="1800" i="1" dirty="0">
                <a:solidFill>
                  <a:srgbClr val="3F3F42"/>
                </a:solidFill>
                <a:latin typeface="Sweco Sans"/>
              </a:rPr>
              <a:t>Teamleider (OR)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Verantwoordelijk voor het team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Stelt kaders en richting voor de projectleiders in het team</a:t>
            </a: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endParaRPr lang="nl-NL" sz="1800" dirty="0" smtClean="0">
              <a:solidFill>
                <a:srgbClr val="3F3F42"/>
              </a:solidFill>
              <a:latin typeface="Sweco Sans"/>
            </a:endParaRP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r>
              <a:rPr lang="nl-NL" sz="1800" i="1" dirty="0">
                <a:solidFill>
                  <a:srgbClr val="3F3F42"/>
                </a:solidFill>
                <a:latin typeface="Sweco Sans"/>
              </a:rPr>
              <a:t>Projectleider gemeente Blaricum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Verantwoordelijk voor de dagelijkse leiding</a:t>
            </a: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endParaRPr lang="nl-NL" sz="1800" dirty="0" smtClean="0">
              <a:solidFill>
                <a:srgbClr val="3F3F42"/>
              </a:solidFill>
              <a:latin typeface="Sweco Sans"/>
            </a:endParaRP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r>
              <a:rPr lang="nl-NL" sz="1800" i="1" dirty="0">
                <a:solidFill>
                  <a:srgbClr val="3F3F42"/>
                </a:solidFill>
                <a:latin typeface="Sweco Sans"/>
              </a:rPr>
              <a:t>Ingenieursbureau aan zijde gemeente</a:t>
            </a: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Verantwoordelijk voor de opgedragen opdracht om het hele proces in het bouwteam te ondersteunen.</a:t>
            </a: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endParaRPr lang="nl-NL" sz="1800" dirty="0" smtClean="0">
              <a:solidFill>
                <a:srgbClr val="3F3F42"/>
              </a:solidFill>
              <a:latin typeface="Sweco Sans"/>
            </a:endParaRPr>
          </a:p>
          <a:p>
            <a:pPr lvl="0" algn="l">
              <a:lnSpc>
                <a:spcPct val="100000"/>
              </a:lnSpc>
              <a:spcBef>
                <a:spcPts val="600"/>
              </a:spcBef>
            </a:pPr>
            <a:r>
              <a:rPr lang="nl-NL" sz="1800" i="1" dirty="0">
                <a:solidFill>
                  <a:srgbClr val="3F3F42"/>
                </a:solidFill>
                <a:latin typeface="Sweco Sans"/>
              </a:rPr>
              <a:t>Directievoering en </a:t>
            </a:r>
            <a:r>
              <a:rPr lang="nl-NL" sz="1800" i="1" dirty="0" smtClean="0">
                <a:solidFill>
                  <a:srgbClr val="3F3F42"/>
                </a:solidFill>
                <a:latin typeface="Sweco Sans"/>
              </a:rPr>
              <a:t>toezicht (volgend op bouwteamfase)</a:t>
            </a:r>
            <a:endParaRPr lang="nl-NL" sz="1800" i="1" dirty="0">
              <a:solidFill>
                <a:srgbClr val="3F3F42"/>
              </a:solidFill>
              <a:latin typeface="Sweco Sans"/>
            </a:endParaRPr>
          </a:p>
          <a:p>
            <a:pPr marL="216000" lvl="0" indent="-216000" algn="l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Verantwoordelijk voor de opgedragen opdracht om de uitvoering conform de afspraken en verwachtingen tot een goed einde te brengen.</a:t>
            </a:r>
          </a:p>
          <a:p>
            <a:pPr lvl="0" algn="l">
              <a:lnSpc>
                <a:spcPts val="1200"/>
              </a:lnSpc>
              <a:spcBef>
                <a:spcPts val="600"/>
              </a:spcBef>
            </a:pPr>
            <a:endParaRPr lang="nl-NL" sz="1800" dirty="0">
              <a:solidFill>
                <a:srgbClr val="3F3F42"/>
              </a:solidFill>
              <a:latin typeface="Sweco Sans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9936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524152"/>
            <a:ext cx="10515600" cy="1002498"/>
          </a:xfrm>
        </p:spPr>
        <p:txBody>
          <a:bodyPr>
            <a:normAutofit/>
          </a:bodyPr>
          <a:lstStyle/>
          <a:p>
            <a:pPr algn="ctr"/>
            <a:r>
              <a:rPr lang="nl-NL" sz="2400" b="1" dirty="0">
                <a:solidFill>
                  <a:prstClr val="black"/>
                </a:solidFill>
              </a:rPr>
              <a:t>Bijlage: </a:t>
            </a:r>
            <a:r>
              <a:rPr lang="nl-NL" sz="2400" dirty="0" smtClean="0">
                <a:solidFill>
                  <a:prstClr val="black"/>
                </a:solidFill>
              </a:rPr>
              <a:t>voorzet tot taken </a:t>
            </a:r>
            <a:r>
              <a:rPr lang="nl-NL" sz="2400" dirty="0">
                <a:solidFill>
                  <a:prstClr val="black"/>
                </a:solidFill>
              </a:rPr>
              <a:t>verantwoordelijkheden bouwteam fase</a:t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b="1" dirty="0" smtClean="0">
                <a:solidFill>
                  <a:prstClr val="black"/>
                </a:solidFill>
              </a:rPr>
              <a:t>Rol opdrachtnemer/aannemer </a:t>
            </a:r>
            <a:r>
              <a:rPr lang="nl-NL" sz="2400" dirty="0" smtClean="0">
                <a:solidFill>
                  <a:prstClr val="black"/>
                </a:solidFill>
              </a:rPr>
              <a:t>in Bouwteam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nl-NL" sz="1800" i="1" dirty="0" smtClean="0">
              <a:solidFill>
                <a:srgbClr val="3F3F42"/>
              </a:solidFill>
              <a:latin typeface="Sweco Sans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nl-NL" sz="1800" i="1" dirty="0" smtClean="0">
                <a:solidFill>
                  <a:srgbClr val="3F3F42"/>
                </a:solidFill>
                <a:latin typeface="Sweco Sans"/>
              </a:rPr>
              <a:t>Aannemer</a:t>
            </a:r>
            <a:endParaRPr lang="nl-NL" sz="1800" i="1" dirty="0">
              <a:solidFill>
                <a:srgbClr val="3F3F42"/>
              </a:solidFill>
              <a:latin typeface="Sweco Sans"/>
            </a:endParaRP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Verantwoordelijk voor de opgedragen opdracht vanuit de leidraad, aanbesteding en opdrachtverlening.</a:t>
            </a:r>
          </a:p>
          <a:p>
            <a:pPr marL="0" lvl="0" indent="0">
              <a:lnSpc>
                <a:spcPts val="1200"/>
              </a:lnSpc>
              <a:spcBef>
                <a:spcPts val="600"/>
              </a:spcBef>
              <a:buNone/>
            </a:pPr>
            <a:endParaRPr lang="nl-NL" sz="1800" dirty="0">
              <a:solidFill>
                <a:srgbClr val="3F3F42"/>
              </a:solidFill>
              <a:latin typeface="Sweco Sans"/>
            </a:endParaRPr>
          </a:p>
          <a:p>
            <a:pPr marL="0" lvl="0" indent="0">
              <a:lnSpc>
                <a:spcPts val="1200"/>
              </a:lnSpc>
              <a:spcBef>
                <a:spcPts val="600"/>
              </a:spcBef>
              <a:buNone/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De volgende rollen worden daarbij door de aannemer ingevuld: </a:t>
            </a: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Projectleider</a:t>
            </a: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Hoofduitvoerder</a:t>
            </a: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Uitvoerder</a:t>
            </a: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Onderaannemers, waaronder adviseurs (competenties en kwalificaties)</a:t>
            </a: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Ontwerper en engineers (competenties en kwalificaties)</a:t>
            </a:r>
          </a:p>
          <a:p>
            <a:pPr marL="216000" lvl="0" indent="-216000">
              <a:lnSpc>
                <a:spcPts val="12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Omgevingsmanager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161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461176"/>
            <a:ext cx="10515600" cy="938254"/>
          </a:xfrm>
        </p:spPr>
        <p:txBody>
          <a:bodyPr>
            <a:normAutofit/>
          </a:bodyPr>
          <a:lstStyle/>
          <a:p>
            <a:pPr algn="ctr"/>
            <a:r>
              <a:rPr lang="nl-NL" sz="2400" b="1" dirty="0">
                <a:solidFill>
                  <a:prstClr val="black"/>
                </a:solidFill>
              </a:rPr>
              <a:t>Bijlage: </a:t>
            </a:r>
            <a:r>
              <a:rPr lang="nl-NL" sz="2400" dirty="0">
                <a:solidFill>
                  <a:prstClr val="black"/>
                </a:solidFill>
              </a:rPr>
              <a:t>voorzet tot taken verantwoordelijkheden bouwteam </a:t>
            </a:r>
            <a:r>
              <a:rPr lang="nl-NL" sz="2400" dirty="0" smtClean="0">
                <a:solidFill>
                  <a:prstClr val="black"/>
                </a:solidFill>
              </a:rPr>
              <a:t>fase</a:t>
            </a:r>
            <a:r>
              <a:rPr lang="nl-NL" sz="2400" dirty="0">
                <a:solidFill>
                  <a:prstClr val="black"/>
                </a:solidFill>
              </a:rPr>
              <a:t/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b="1" dirty="0" smtClean="0">
                <a:solidFill>
                  <a:prstClr val="black"/>
                </a:solidFill>
              </a:rPr>
              <a:t>Rol Projectleider gemeente </a:t>
            </a:r>
            <a:r>
              <a:rPr lang="nl-NL" sz="2400" dirty="0" smtClean="0">
                <a:solidFill>
                  <a:prstClr val="black"/>
                </a:solidFill>
              </a:rPr>
              <a:t>in </a:t>
            </a:r>
            <a:r>
              <a:rPr lang="nl-NL" sz="2400" dirty="0">
                <a:solidFill>
                  <a:prstClr val="black"/>
                </a:solidFill>
              </a:rPr>
              <a:t>Bouwteam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Geeft sturing en leiding aan alle betrokken in het bouwteam en neemt deel aan de stuurgroep.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Zorgt dat de benodigde informatie bij alle betrokkenen terecht </a:t>
            </a:r>
            <a:r>
              <a:rPr lang="nl-NL" sz="1700" dirty="0" smtClean="0">
                <a:solidFill>
                  <a:srgbClr val="3F3F42"/>
                </a:solidFill>
                <a:latin typeface="Sweco Sans"/>
              </a:rPr>
              <a:t>komt. </a:t>
            </a:r>
            <a:r>
              <a:rPr lang="nl-NL" sz="1700" i="1" dirty="0" err="1" smtClean="0">
                <a:latin typeface="Sweco Sans"/>
              </a:rPr>
              <a:t>N.b.</a:t>
            </a:r>
            <a:r>
              <a:rPr lang="nl-NL" sz="1700" i="1" dirty="0" smtClean="0">
                <a:latin typeface="Sweco Sans"/>
              </a:rPr>
              <a:t>: </a:t>
            </a:r>
            <a:r>
              <a:rPr lang="nl-NL" sz="1700" i="1" dirty="0" err="1">
                <a:latin typeface="Sweco Sans"/>
              </a:rPr>
              <a:t>C</a:t>
            </a:r>
            <a:r>
              <a:rPr lang="nl-NL" sz="1700" i="1" dirty="0" err="1" smtClean="0">
                <a:latin typeface="Sweco Sans"/>
              </a:rPr>
              <a:t>oordinatie</a:t>
            </a:r>
            <a:r>
              <a:rPr lang="nl-NL" sz="1700" i="1" dirty="0" smtClean="0">
                <a:latin typeface="Sweco Sans"/>
              </a:rPr>
              <a:t> BIM door ON</a:t>
            </a:r>
            <a:endParaRPr lang="nl-NL" sz="1700" i="1" dirty="0"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Bewaakt de oorspronkelijke doelstellingen, draagt zorg voor bekendheid met eventueel benodigde randvoorwaarden en het daarvoor betrekken van stakeholders.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Bepaalt kaders en uitgangspunten voor het hele proces met alle betrokken vakspecialisten, regelt controle werkzaamheden.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Stemt het proces af met collega's van de eigen organisatie en andere stakeholders op de benodigde momenten.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i="1" dirty="0" smtClean="0">
                <a:latin typeface="Sweco Sans"/>
              </a:rPr>
              <a:t>Borging </a:t>
            </a:r>
            <a:r>
              <a:rPr lang="nl-NL" sz="1700" i="1" dirty="0">
                <a:latin typeface="Sweco Sans"/>
              </a:rPr>
              <a:t>budget samen met het ingenieursbureau, toetsend.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Aanvragen van subsidie(s).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Het tijdig kenbaar maken van eisen (en eventuele wensen en verlangens) ter zake van het project.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i="1" dirty="0" smtClean="0">
                <a:latin typeface="Sweco Sans"/>
              </a:rPr>
              <a:t>Toezien op de beoordeling </a:t>
            </a:r>
            <a:r>
              <a:rPr lang="nl-NL" sz="1700" i="1" dirty="0">
                <a:latin typeface="Sweco Sans"/>
              </a:rPr>
              <a:t>van ontwerpen, plannen, begrotingen, (</a:t>
            </a:r>
            <a:r>
              <a:rPr lang="nl-NL" sz="1700" i="1" dirty="0" err="1">
                <a:latin typeface="Sweco Sans"/>
              </a:rPr>
              <a:t>wijzigings</a:t>
            </a:r>
            <a:r>
              <a:rPr lang="nl-NL" sz="1700" i="1" dirty="0">
                <a:latin typeface="Sweco Sans"/>
              </a:rPr>
              <a:t>)voorstellen en prijsaanbiedingen die het bouwteam doet, uitzetten en </a:t>
            </a:r>
            <a:r>
              <a:rPr lang="nl-NL" sz="1700" i="1" dirty="0" smtClean="0">
                <a:latin typeface="Sweco Sans"/>
              </a:rPr>
              <a:t>bij </a:t>
            </a:r>
            <a:r>
              <a:rPr lang="nl-NL" sz="1700" i="1" dirty="0">
                <a:latin typeface="Sweco Sans"/>
              </a:rPr>
              <a:t>het </a:t>
            </a:r>
            <a:r>
              <a:rPr lang="nl-NL" sz="1700" i="1" dirty="0" smtClean="0">
                <a:latin typeface="Sweco Sans"/>
              </a:rPr>
              <a:t>ingenieursbureau OG.</a:t>
            </a:r>
            <a:endParaRPr lang="nl-NL" sz="1700" i="1" dirty="0"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Het tijdig nemen van beslissingen die noodzakelijk zijn voor de voortgang van het project.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Het signaleren van risico’s en kansen (Steenbreek) om toe te voegen aan het risicodossier.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Informeren van de stuurgroep over de actuele stand van zaken met behulp van opgestelde stukken van het ingenieursbureau.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700" dirty="0">
                <a:solidFill>
                  <a:srgbClr val="3F3F42"/>
                </a:solidFill>
                <a:latin typeface="Sweco Sans"/>
              </a:rPr>
              <a:t>Contact met de hulpdiensten en overige instanties.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406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572494"/>
            <a:ext cx="10515600" cy="874643"/>
          </a:xfrm>
        </p:spPr>
        <p:txBody>
          <a:bodyPr>
            <a:normAutofit/>
          </a:bodyPr>
          <a:lstStyle/>
          <a:p>
            <a:pPr algn="ctr"/>
            <a:r>
              <a:rPr lang="nl-NL" sz="2400" b="1" dirty="0">
                <a:solidFill>
                  <a:prstClr val="black"/>
                </a:solidFill>
              </a:rPr>
              <a:t>Bijlage: </a:t>
            </a:r>
            <a:r>
              <a:rPr lang="nl-NL" sz="2400" dirty="0">
                <a:solidFill>
                  <a:prstClr val="black"/>
                </a:solidFill>
              </a:rPr>
              <a:t>voorzet tot taken verantwoordelijkheden bouwteam </a:t>
            </a:r>
            <a:r>
              <a:rPr lang="nl-NL" sz="2400" dirty="0" smtClean="0">
                <a:solidFill>
                  <a:prstClr val="black"/>
                </a:solidFill>
              </a:rPr>
              <a:t>fase</a:t>
            </a:r>
            <a:r>
              <a:rPr lang="nl-NL" sz="2400" dirty="0">
                <a:solidFill>
                  <a:prstClr val="black"/>
                </a:solidFill>
              </a:rPr>
              <a:t/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b="1" dirty="0" smtClean="0">
                <a:solidFill>
                  <a:prstClr val="black"/>
                </a:solidFill>
              </a:rPr>
              <a:t>Rol ingenieursbureau </a:t>
            </a:r>
            <a:r>
              <a:rPr lang="nl-NL" sz="2400" dirty="0" smtClean="0">
                <a:solidFill>
                  <a:prstClr val="black"/>
                </a:solidFill>
              </a:rPr>
              <a:t>opdrachtgever </a:t>
            </a:r>
            <a:r>
              <a:rPr lang="nl-NL" sz="2400" dirty="0">
                <a:solidFill>
                  <a:prstClr val="black"/>
                </a:solidFill>
              </a:rPr>
              <a:t>in Bouwteam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701579"/>
            <a:ext cx="10515600" cy="4475384"/>
          </a:xfrm>
        </p:spPr>
        <p:txBody>
          <a:bodyPr/>
          <a:lstStyle/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Controleren van alle ontwerpen en bestek van de aannemer.</a:t>
            </a:r>
            <a:endParaRPr lang="nl-NL" sz="1800" dirty="0">
              <a:solidFill>
                <a:srgbClr val="8593AF"/>
              </a:solidFill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Financiële overzichten opstellen met de stand van zaken voor college en raad.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Controleren uitgevoerde onderzoeken, berekeningen en resultaten.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Opstellen van concept-RIB en collegevoorstellen indien van toepassing.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Termijnen controleren en accorderen.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Juridische bijstand verlenen indien van toepassing.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Bijwonen inloopavonden.</a:t>
            </a:r>
            <a:endParaRPr lang="nl-NL" sz="1800" dirty="0">
              <a:solidFill>
                <a:srgbClr val="8593AF"/>
              </a:solidFill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Planning aannemer controleren.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Het signaleren van risico’s en kansen om toe te voegen aan het risicodossier.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Periodiek SSK-raming toetsen.</a:t>
            </a:r>
            <a:endParaRPr lang="nl-NL" sz="1800" dirty="0">
              <a:solidFill>
                <a:srgbClr val="8593AF"/>
              </a:solidFill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Indien van toepassing periodiek presentatie aan de raad.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800" dirty="0">
                <a:solidFill>
                  <a:srgbClr val="3F3F42"/>
                </a:solidFill>
                <a:latin typeface="Sweco Sans"/>
              </a:rPr>
              <a:t>Controleren revisie.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681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580445"/>
            <a:ext cx="10515600" cy="1001865"/>
          </a:xfrm>
        </p:spPr>
        <p:txBody>
          <a:bodyPr>
            <a:normAutofit/>
          </a:bodyPr>
          <a:lstStyle/>
          <a:p>
            <a:pPr algn="ctr"/>
            <a:r>
              <a:rPr lang="nl-NL" sz="2400" b="1" dirty="0">
                <a:solidFill>
                  <a:prstClr val="black"/>
                </a:solidFill>
              </a:rPr>
              <a:t>Bijlage: </a:t>
            </a:r>
            <a:r>
              <a:rPr lang="nl-NL" sz="2400" dirty="0" smtClean="0">
                <a:solidFill>
                  <a:prstClr val="black"/>
                </a:solidFill>
              </a:rPr>
              <a:t>voorzet tot taken </a:t>
            </a:r>
            <a:r>
              <a:rPr lang="nl-NL" sz="2400" dirty="0">
                <a:solidFill>
                  <a:prstClr val="black"/>
                </a:solidFill>
              </a:rPr>
              <a:t>verantwoordelijkheden bouwteam fase</a:t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b="1" dirty="0" smtClean="0">
                <a:solidFill>
                  <a:prstClr val="black"/>
                </a:solidFill>
              </a:rPr>
              <a:t>Rol aannemer </a:t>
            </a:r>
            <a:r>
              <a:rPr lang="nl-NL" sz="2400" dirty="0" smtClean="0">
                <a:solidFill>
                  <a:prstClr val="black"/>
                </a:solidFill>
              </a:rPr>
              <a:t>gedurende Bouwteam fase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Opstellen van ontwerp, bestek en tekeningen.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Het voeren van overleg met bevoegde autoriteiten ten behoeve van het verkrijgen van de voor het project vereiste ontheffingen.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Het opstellen van (concept)notulen van vergaderingen van het bouwteam.</a:t>
            </a:r>
            <a:endParaRPr lang="nl-NL" sz="1500" dirty="0">
              <a:solidFill>
                <a:srgbClr val="8593AF"/>
              </a:solidFill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Goedkeuringen, vergunningen en andersoortige toestemmingen in samenspraak met het bouwteam.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Benodigde vergunningen aanvragen (bronnering, lozing, begeleidingsbiljet transport grond).</a:t>
            </a:r>
          </a:p>
          <a:p>
            <a:pPr marL="432000" lvl="1" indent="-216000">
              <a:lnSpc>
                <a:spcPct val="100000"/>
              </a:lnSpc>
              <a:spcBef>
                <a:spcPts val="0"/>
              </a:spcBef>
              <a:buFont typeface="Arial" panose="00000500000000000000" pitchFamily="50" charset="0"/>
              <a:buChar char="–"/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Dit kunnen aanvragen zijn bij Waternet, provincie, omgevingsdienst.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Participatie en communicatie met alle bewoners en betrokkenen (stakeholders), verzorgen bewonersbrieven en inloopavonden, inclusief verslaglegging.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Afstemming met hulpdiensten (via app). </a:t>
            </a:r>
            <a:r>
              <a:rPr lang="nl-NL" sz="1500" dirty="0">
                <a:solidFill>
                  <a:srgbClr val="8593AF"/>
                </a:solidFill>
                <a:latin typeface="Sweco Sans"/>
              </a:rPr>
              <a:t>Staat ook bij PL gemeente!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Opstellen van V&amp;G- en BLVC-plannen, en waar nodig communiceren met de arbeidsinspectie.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Opstellen van straatwerkplan en overige uitvoeringsplannen die van toepassing zijn.</a:t>
            </a:r>
            <a:endParaRPr lang="nl-NL" sz="1500" dirty="0">
              <a:solidFill>
                <a:srgbClr val="8593AF"/>
              </a:solidFill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Het signaleren van risico’s en kansen om toe te voegen aan het risicodossier (kansen bedenken, voorstellen en indien akkoord benutten).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Periodiek SSK-raming bijwerken.</a:t>
            </a:r>
            <a:endParaRPr lang="nl-NL" sz="1500" dirty="0">
              <a:solidFill>
                <a:srgbClr val="8593AF"/>
              </a:solidFill>
              <a:latin typeface="Sweco Sans"/>
            </a:endParaRP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Opstellen en verwerken revisie.</a:t>
            </a:r>
          </a:p>
          <a:p>
            <a:pPr marL="216000" lvl="0" indent="-216000">
              <a:lnSpc>
                <a:spcPct val="100000"/>
              </a:lnSpc>
              <a:spcBef>
                <a:spcPts val="600"/>
              </a:spcBef>
            </a:pPr>
            <a:r>
              <a:rPr lang="nl-NL" sz="1500" dirty="0">
                <a:solidFill>
                  <a:srgbClr val="3F3F42"/>
                </a:solidFill>
                <a:latin typeface="Sweco Sans"/>
              </a:rPr>
              <a:t>Opstellen van planningen.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69297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684</Words>
  <Application>Microsoft Office PowerPoint</Application>
  <PresentationFormat>Breedbeeld</PresentationFormat>
  <Paragraphs>71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Sweco Sans</vt:lpstr>
      <vt:lpstr>Kantoorthema</vt:lpstr>
      <vt:lpstr>Bijlage 9: voorzet tot taken verantwoordelijkheden bouwteam fase Eisen per deelnemer in Bouwteam OG</vt:lpstr>
      <vt:lpstr>Bijlage: voorzet tot taken verantwoordelijkheden bouwteam fase Rol opdrachtnemer/aannemer in Bouwteam</vt:lpstr>
      <vt:lpstr>Bijlage: voorzet tot taken verantwoordelijkheden bouwteam fase Rol Projectleider gemeente in Bouwteam</vt:lpstr>
      <vt:lpstr>Bijlage: voorzet tot taken verantwoordelijkheden bouwteam fase Rol ingenieursbureau opdrachtgever in Bouwteam</vt:lpstr>
      <vt:lpstr>Bijlage: voorzet tot taken verantwoordelijkheden bouwteam fase Rol aannemer gedurende Bouwteam fase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Bijlage: taken verantwoordelijkheden bouwteam fase Eisen per deelnemer in Bouwteam OG</dc:title>
  <dc:creator>Dirk Klokke</dc:creator>
  <cp:lastModifiedBy>Dirk Klokke</cp:lastModifiedBy>
  <cp:revision>3</cp:revision>
  <dcterms:created xsi:type="dcterms:W3CDTF">2021-11-02T12:22:19Z</dcterms:created>
  <dcterms:modified xsi:type="dcterms:W3CDTF">2022-01-24T10:35:42Z</dcterms:modified>
</cp:coreProperties>
</file>