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50" r:id="rId1"/>
  </p:sldMasterIdLst>
  <p:notesMasterIdLst>
    <p:notesMasterId r:id="rId14"/>
  </p:notesMasterIdLst>
  <p:handoutMasterIdLst>
    <p:handoutMasterId r:id="rId15"/>
  </p:handoutMasterIdLst>
  <p:sldIdLst>
    <p:sldId id="721" r:id="rId2"/>
    <p:sldId id="728" r:id="rId3"/>
    <p:sldId id="719" r:id="rId4"/>
    <p:sldId id="718" r:id="rId5"/>
    <p:sldId id="716" r:id="rId6"/>
    <p:sldId id="722" r:id="rId7"/>
    <p:sldId id="723" r:id="rId8"/>
    <p:sldId id="724" r:id="rId9"/>
    <p:sldId id="725" r:id="rId10"/>
    <p:sldId id="726" r:id="rId11"/>
    <p:sldId id="717" r:id="rId12"/>
    <p:sldId id="727" r:id="rId13"/>
  </p:sldIdLst>
  <p:sldSz cx="12192000" cy="6858000"/>
  <p:notesSz cx="6731000" cy="9855200"/>
  <p:defaultTextStyle>
    <a:defPPr>
      <a:defRPr lang="en-US"/>
    </a:defPPr>
    <a:lvl1pPr algn="l" defTabSz="457200" rtl="0" fontAlgn="base" hangingPunct="0">
      <a:lnSpc>
        <a:spcPct val="80000"/>
      </a:lnSpc>
      <a:spcBef>
        <a:spcPct val="0"/>
      </a:spcBef>
      <a:spcAft>
        <a:spcPct val="0"/>
      </a:spcAft>
      <a:buClr>
        <a:srgbClr val="000000"/>
      </a:buClr>
      <a:buSzPct val="45000"/>
      <a:buFont typeface="Wingdings" panose="05000000000000000000" pitchFamily="2" charset="2"/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1pPr>
    <a:lvl2pPr marL="428625" indent="-215900" algn="l" defTabSz="457200" rtl="0" fontAlgn="base" hangingPunct="0">
      <a:lnSpc>
        <a:spcPct val="80000"/>
      </a:lnSpc>
      <a:spcBef>
        <a:spcPct val="0"/>
      </a:spcBef>
      <a:spcAft>
        <a:spcPct val="0"/>
      </a:spcAft>
      <a:buClr>
        <a:srgbClr val="000000"/>
      </a:buClr>
      <a:buSzPct val="45000"/>
      <a:buFont typeface="Wingdings" panose="05000000000000000000" pitchFamily="2" charset="2"/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2pPr>
    <a:lvl3pPr marL="644525" indent="-214313" algn="l" defTabSz="457200" rtl="0" fontAlgn="base" hangingPunct="0">
      <a:lnSpc>
        <a:spcPct val="80000"/>
      </a:lnSpc>
      <a:spcBef>
        <a:spcPct val="0"/>
      </a:spcBef>
      <a:spcAft>
        <a:spcPct val="0"/>
      </a:spcAft>
      <a:buClr>
        <a:srgbClr val="000000"/>
      </a:buClr>
      <a:buSzPct val="45000"/>
      <a:buFont typeface="Wingdings" panose="05000000000000000000" pitchFamily="2" charset="2"/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3pPr>
    <a:lvl4pPr marL="860425" indent="-212725" algn="l" defTabSz="457200" rtl="0" fontAlgn="base" hangingPunct="0">
      <a:lnSpc>
        <a:spcPct val="80000"/>
      </a:lnSpc>
      <a:spcBef>
        <a:spcPct val="0"/>
      </a:spcBef>
      <a:spcAft>
        <a:spcPct val="0"/>
      </a:spcAft>
      <a:buClr>
        <a:srgbClr val="000000"/>
      </a:buClr>
      <a:buSzPct val="45000"/>
      <a:buFont typeface="Wingdings" panose="05000000000000000000" pitchFamily="2" charset="2"/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4pPr>
    <a:lvl5pPr marL="1076325" indent="-215900" algn="l" defTabSz="457200" rtl="0" fontAlgn="base" hangingPunct="0">
      <a:lnSpc>
        <a:spcPct val="80000"/>
      </a:lnSpc>
      <a:spcBef>
        <a:spcPct val="0"/>
      </a:spcBef>
      <a:spcAft>
        <a:spcPct val="0"/>
      </a:spcAft>
      <a:buClr>
        <a:srgbClr val="000000"/>
      </a:buClr>
      <a:buSzPct val="45000"/>
      <a:buFont typeface="Wingdings" panose="05000000000000000000" pitchFamily="2" charset="2"/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Gothic" panose="020B0609070205080204" pitchFamily="49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16422"/>
    <a:srgbClr val="01ACEE"/>
    <a:srgbClr val="00ACEE"/>
    <a:srgbClr val="969696"/>
    <a:srgbClr val="663300"/>
    <a:srgbClr val="8BC53F"/>
    <a:srgbClr val="00FF00"/>
    <a:srgbClr val="808080"/>
    <a:srgbClr val="BBE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5" autoAdjust="0"/>
    <p:restoredTop sz="94316" autoAdjust="0"/>
  </p:normalViewPr>
  <p:slideViewPr>
    <p:cSldViewPr snapToGrid="0" showGuides="1">
      <p:cViewPr varScale="1">
        <p:scale>
          <a:sx n="108" d="100"/>
          <a:sy n="108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3250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>
            <a:extLst>
              <a:ext uri="{FF2B5EF4-FFF2-40B4-BE49-F238E27FC236}">
                <a16:creationId xmlns:a16="http://schemas.microsoft.com/office/drawing/2014/main" id="{A976A17F-A789-4034-B3D6-2C7FB6B97C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78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048" tIns="42524" rIns="85048" bIns="42524" numCol="1" anchor="t" anchorCtr="0" compatLnSpc="1">
            <a:prstTxWarp prst="textNoShape">
              <a:avLst/>
            </a:prstTxWarp>
          </a:bodyPr>
          <a:lstStyle>
            <a:lvl1pPr defTabSz="425450">
              <a:defRPr sz="1100">
                <a:solidFill>
                  <a:srgbClr val="000000"/>
                </a:solidFill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182275" name="Rectangle 3">
            <a:extLst>
              <a:ext uri="{FF2B5EF4-FFF2-40B4-BE49-F238E27FC236}">
                <a16:creationId xmlns:a16="http://schemas.microsoft.com/office/drawing/2014/main" id="{B1A2FDD0-DBAE-4F90-BA55-D29C58E0A99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1588" y="0"/>
            <a:ext cx="29178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048" tIns="42524" rIns="85048" bIns="42524" numCol="1" anchor="t" anchorCtr="0" compatLnSpc="1">
            <a:prstTxWarp prst="textNoShape">
              <a:avLst/>
            </a:prstTxWarp>
          </a:bodyPr>
          <a:lstStyle>
            <a:lvl1pPr algn="r" defTabSz="425450">
              <a:defRPr sz="1100">
                <a:solidFill>
                  <a:srgbClr val="000000"/>
                </a:solidFill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182276" name="Rectangle 4">
            <a:extLst>
              <a:ext uri="{FF2B5EF4-FFF2-40B4-BE49-F238E27FC236}">
                <a16:creationId xmlns:a16="http://schemas.microsoft.com/office/drawing/2014/main" id="{61DCA405-D2BE-4660-A0F3-574C53AA148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9900"/>
            <a:ext cx="29178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048" tIns="42524" rIns="85048" bIns="42524" numCol="1" anchor="b" anchorCtr="0" compatLnSpc="1">
            <a:prstTxWarp prst="textNoShape">
              <a:avLst/>
            </a:prstTxWarp>
          </a:bodyPr>
          <a:lstStyle>
            <a:lvl1pPr defTabSz="425450">
              <a:defRPr sz="1100">
                <a:solidFill>
                  <a:srgbClr val="000000"/>
                </a:solidFill>
                <a:latin typeface="Arial" charset="0"/>
                <a:ea typeface="MS Gothic" charset="-128"/>
              </a:defRPr>
            </a:lvl1pPr>
          </a:lstStyle>
          <a:p>
            <a:pPr>
              <a:defRPr/>
            </a:pPr>
            <a:endParaRPr lang="nl-NL" altLang="en-US"/>
          </a:p>
        </p:txBody>
      </p:sp>
      <p:sp>
        <p:nvSpPr>
          <p:cNvPr id="182277" name="Rectangle 5">
            <a:extLst>
              <a:ext uri="{FF2B5EF4-FFF2-40B4-BE49-F238E27FC236}">
                <a16:creationId xmlns:a16="http://schemas.microsoft.com/office/drawing/2014/main" id="{2C8F502B-5FD0-4BEA-8800-E6CF4143292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1588" y="9359900"/>
            <a:ext cx="29178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5048" tIns="42524" rIns="85048" bIns="42524" numCol="1" anchor="b" anchorCtr="0" compatLnSpc="1">
            <a:prstTxWarp prst="textNoShape">
              <a:avLst/>
            </a:prstTxWarp>
          </a:bodyPr>
          <a:lstStyle>
            <a:lvl1pPr algn="r" defTabSz="425450">
              <a:defRPr sz="1100">
                <a:solidFill>
                  <a:srgbClr val="000000"/>
                </a:solidFill>
              </a:defRPr>
            </a:lvl1pPr>
          </a:lstStyle>
          <a:p>
            <a:fld id="{7E09C968-2924-4E37-909F-E204CF16855D}" type="slidenum">
              <a:rPr lang="nl-NL" altLang="en-US"/>
              <a:pPr/>
              <a:t>‹nr.›</a:t>
            </a:fld>
            <a:endParaRPr lang="nl-NL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1">
            <a:extLst>
              <a:ext uri="{FF2B5EF4-FFF2-40B4-BE49-F238E27FC236}">
                <a16:creationId xmlns:a16="http://schemas.microsoft.com/office/drawing/2014/main" id="{65AA3AC8-AE9A-496C-B986-283889008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731000" cy="9855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altLang="en-US"/>
          </a:p>
        </p:txBody>
      </p:sp>
      <p:sp>
        <p:nvSpPr>
          <p:cNvPr id="35843" name="AutoShape 2">
            <a:extLst>
              <a:ext uri="{FF2B5EF4-FFF2-40B4-BE49-F238E27FC236}">
                <a16:creationId xmlns:a16="http://schemas.microsoft.com/office/drawing/2014/main" id="{2F3D6AF8-53BD-4871-BD95-87BE9438C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731000" cy="98552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altLang="en-US"/>
          </a:p>
        </p:txBody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BE03C1FA-E9EA-4C7F-BF5B-FEA774B0C470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550" y="747713"/>
            <a:ext cx="6562725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0B2D5BDE-7429-4BB2-99F7-F42A517EB20B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73100" y="4679950"/>
            <a:ext cx="5381625" cy="443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 altLang="en-US" noProof="0"/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0EAA46EA-BDA4-480D-BB1B-B01A150224E4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178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25450">
              <a:lnSpc>
                <a:spcPct val="92000"/>
              </a:lnSpc>
              <a:tabLst>
                <a:tab pos="0" algn="l"/>
                <a:tab pos="425450" algn="l"/>
                <a:tab pos="850900" algn="l"/>
                <a:tab pos="1276350" algn="l"/>
                <a:tab pos="1700213" algn="l"/>
                <a:tab pos="2125663" algn="l"/>
                <a:tab pos="2551113" algn="l"/>
                <a:tab pos="2976563" algn="l"/>
                <a:tab pos="3402013" algn="l"/>
                <a:tab pos="3827463" algn="l"/>
                <a:tab pos="4252913" algn="l"/>
                <a:tab pos="4678363" algn="l"/>
                <a:tab pos="5102225" algn="l"/>
                <a:tab pos="5527675" algn="l"/>
                <a:tab pos="5953125" algn="l"/>
                <a:tab pos="6378575" algn="l"/>
                <a:tab pos="6804025" algn="l"/>
                <a:tab pos="7229475" algn="l"/>
                <a:tab pos="7654925" algn="l"/>
                <a:tab pos="8080375" algn="l"/>
                <a:tab pos="8504238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MS Gothic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6D4FA932-FDEF-4B24-BCC0-E2B89583D862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3810000" y="0"/>
            <a:ext cx="291623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25450">
              <a:lnSpc>
                <a:spcPct val="92000"/>
              </a:lnSpc>
              <a:tabLst>
                <a:tab pos="0" algn="l"/>
                <a:tab pos="425450" algn="l"/>
                <a:tab pos="850900" algn="l"/>
                <a:tab pos="1276350" algn="l"/>
                <a:tab pos="1700213" algn="l"/>
                <a:tab pos="2125663" algn="l"/>
                <a:tab pos="2551113" algn="l"/>
                <a:tab pos="2976563" algn="l"/>
                <a:tab pos="3402013" algn="l"/>
                <a:tab pos="3827463" algn="l"/>
                <a:tab pos="4252913" algn="l"/>
                <a:tab pos="4678363" algn="l"/>
                <a:tab pos="5102225" algn="l"/>
                <a:tab pos="5527675" algn="l"/>
                <a:tab pos="5953125" algn="l"/>
                <a:tab pos="6378575" algn="l"/>
                <a:tab pos="6804025" algn="l"/>
                <a:tab pos="7229475" algn="l"/>
                <a:tab pos="7654925" algn="l"/>
                <a:tab pos="8080375" algn="l"/>
                <a:tab pos="8504238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MS Gothic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F1732713-FCF4-4F2D-A3CB-39172C03E07E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9361488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25450">
              <a:lnSpc>
                <a:spcPct val="92000"/>
              </a:lnSpc>
              <a:tabLst>
                <a:tab pos="0" algn="l"/>
                <a:tab pos="425450" algn="l"/>
                <a:tab pos="850900" algn="l"/>
                <a:tab pos="1276350" algn="l"/>
                <a:tab pos="1700213" algn="l"/>
                <a:tab pos="2125663" algn="l"/>
                <a:tab pos="2551113" algn="l"/>
                <a:tab pos="2976563" algn="l"/>
                <a:tab pos="3402013" algn="l"/>
                <a:tab pos="3827463" algn="l"/>
                <a:tab pos="4252913" algn="l"/>
                <a:tab pos="4678363" algn="l"/>
                <a:tab pos="5102225" algn="l"/>
                <a:tab pos="5527675" algn="l"/>
                <a:tab pos="5953125" algn="l"/>
                <a:tab pos="6378575" algn="l"/>
                <a:tab pos="6804025" algn="l"/>
                <a:tab pos="7229475" algn="l"/>
                <a:tab pos="7654925" algn="l"/>
                <a:tab pos="8080375" algn="l"/>
                <a:tab pos="8504238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MS Gothic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1ED173FF-85B6-4005-ADE8-D0FF9DC58B4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810000" y="9361488"/>
            <a:ext cx="2916238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25450">
              <a:lnSpc>
                <a:spcPct val="92000"/>
              </a:lnSpc>
              <a:tabLst>
                <a:tab pos="0" algn="l"/>
                <a:tab pos="425450" algn="l"/>
                <a:tab pos="850900" algn="l"/>
                <a:tab pos="1276350" algn="l"/>
                <a:tab pos="1700213" algn="l"/>
                <a:tab pos="2125663" algn="l"/>
                <a:tab pos="2551113" algn="l"/>
                <a:tab pos="2976563" algn="l"/>
                <a:tab pos="3402013" algn="l"/>
                <a:tab pos="3827463" algn="l"/>
                <a:tab pos="4252913" algn="l"/>
                <a:tab pos="4678363" algn="l"/>
                <a:tab pos="5102225" algn="l"/>
                <a:tab pos="5527675" algn="l"/>
                <a:tab pos="5953125" algn="l"/>
                <a:tab pos="6378575" algn="l"/>
                <a:tab pos="6804025" algn="l"/>
                <a:tab pos="7229475" algn="l"/>
                <a:tab pos="7654925" algn="l"/>
                <a:tab pos="8080375" algn="l"/>
                <a:tab pos="850423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062E9695-8F66-4548-A1CF-2626C2C60305}" type="slidenum">
              <a:rPr lang="en-US" altLang="en-US"/>
              <a:pPr/>
              <a:t>‹nr.›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>
            <a:extLst>
              <a:ext uri="{FF2B5EF4-FFF2-40B4-BE49-F238E27FC236}">
                <a16:creationId xmlns:a16="http://schemas.microsoft.com/office/drawing/2014/main" id="{72C943CF-16E8-4F75-A509-2C0288A07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28789"/>
            <a:ext cx="12192000" cy="344487"/>
          </a:xfrm>
          <a:prstGeom prst="rect">
            <a:avLst/>
          </a:prstGeom>
          <a:gradFill rotWithShape="1">
            <a:gsLst>
              <a:gs pos="0">
                <a:srgbClr val="00ACEE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altLang="en-US"/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6935F852-37DC-4AD6-8A6D-859AEEC6D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73276"/>
            <a:ext cx="12192000" cy="346075"/>
          </a:xfrm>
          <a:prstGeom prst="rect">
            <a:avLst/>
          </a:prstGeom>
          <a:gradFill rotWithShape="1">
            <a:gsLst>
              <a:gs pos="0">
                <a:srgbClr val="F1642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altLang="en-US"/>
          </a:p>
        </p:txBody>
      </p:sp>
      <p:sp>
        <p:nvSpPr>
          <p:cNvPr id="6" name="Rectangle 21">
            <a:extLst>
              <a:ext uri="{FF2B5EF4-FFF2-40B4-BE49-F238E27FC236}">
                <a16:creationId xmlns:a16="http://schemas.microsoft.com/office/drawing/2014/main" id="{A6669C09-EC6E-46B2-A1E8-4E14649C8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19351"/>
            <a:ext cx="12192000" cy="346075"/>
          </a:xfrm>
          <a:prstGeom prst="rect">
            <a:avLst/>
          </a:prstGeom>
          <a:gradFill rotWithShape="1">
            <a:gsLst>
              <a:gs pos="0">
                <a:srgbClr val="8BC53F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945" tIns="41473" rIns="82945" bIns="41473" anchor="ctr"/>
          <a:lstStyle>
            <a:lvl1pPr defTabSz="414338"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1pPr>
            <a:lvl2pPr marL="388938" indent="-195263" defTabSz="414338"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2pPr>
            <a:lvl3pPr marL="584200" indent="-193675" defTabSz="414338"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3pPr>
            <a:lvl4pPr marL="781050" indent="-193675" defTabSz="414338"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4pPr>
            <a:lvl5pPr marL="976313" indent="-195263" defTabSz="414338"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5pPr>
            <a:lvl6pPr marL="1433513" indent="-195263" defTabSz="414338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6pPr>
            <a:lvl7pPr marL="1890713" indent="-195263" defTabSz="414338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7pPr>
            <a:lvl8pPr marL="2347913" indent="-195263" defTabSz="414338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8pPr>
            <a:lvl9pPr marL="2805113" indent="-195263" defTabSz="414338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defRPr>
                <a:solidFill>
                  <a:srgbClr val="000000"/>
                </a:solidFill>
                <a:latin typeface="Arial" charset="0"/>
                <a:ea typeface="MS Gothic" charset="-128"/>
              </a:defRPr>
            </a:lvl9pPr>
          </a:lstStyle>
          <a:p>
            <a:pPr algn="ctr">
              <a:defRPr/>
            </a:pPr>
            <a:endParaRPr lang="nl-NL" altLang="en-US" sz="1600">
              <a:solidFill>
                <a:schemeClr val="bg1"/>
              </a:solidFill>
            </a:endParaRPr>
          </a:p>
        </p:txBody>
      </p:sp>
      <p:sp>
        <p:nvSpPr>
          <p:cNvPr id="7" name="Line 22">
            <a:extLst>
              <a:ext uri="{FF2B5EF4-FFF2-40B4-BE49-F238E27FC236}">
                <a16:creationId xmlns:a16="http://schemas.microsoft.com/office/drawing/2014/main" id="{B6D3C89E-B084-45CD-A0F7-1E556F3D434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2073275"/>
            <a:ext cx="12192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Line 23">
            <a:extLst>
              <a:ext uri="{FF2B5EF4-FFF2-40B4-BE49-F238E27FC236}">
                <a16:creationId xmlns:a16="http://schemas.microsoft.com/office/drawing/2014/main" id="{CA9D5041-6D3A-44C5-A955-FF912B07E4AA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2419350"/>
            <a:ext cx="12192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" name="Line 24">
            <a:extLst>
              <a:ext uri="{FF2B5EF4-FFF2-40B4-BE49-F238E27FC236}">
                <a16:creationId xmlns:a16="http://schemas.microsoft.com/office/drawing/2014/main" id="{6EB85BA5-D199-41CB-B9B1-6BBAF7CCF6FE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728788"/>
            <a:ext cx="12192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5649" name="Rectangle 17"/>
          <p:cNvSpPr>
            <a:spLocks noGrp="1" noChangeArrowheads="1"/>
          </p:cNvSpPr>
          <p:nvPr>
            <p:ph type="subTitle" idx="1"/>
          </p:nvPr>
        </p:nvSpPr>
        <p:spPr>
          <a:xfrm>
            <a:off x="2532184" y="4114800"/>
            <a:ext cx="8628185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0" indent="9525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en-US" noProof="0"/>
              <a:t>Klik om het opmaakprofiel van de modelondertitel te bewerken</a:t>
            </a:r>
          </a:p>
        </p:txBody>
      </p:sp>
      <p:sp>
        <p:nvSpPr>
          <p:cNvPr id="325650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532184" y="3078164"/>
            <a:ext cx="8628185" cy="8842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>
              <a:defRPr>
                <a:solidFill>
                  <a:srgbClr val="00ACEE"/>
                </a:solidFill>
              </a:defRPr>
            </a:lvl1pPr>
          </a:lstStyle>
          <a:p>
            <a:pPr lvl="0"/>
            <a:r>
              <a:rPr lang="en-US" altLang="en-US" noProof="0"/>
              <a:t>Klik om het opmaakprofiel van de modeltitel te bewerken</a:t>
            </a:r>
          </a:p>
        </p:txBody>
      </p:sp>
      <p:pic>
        <p:nvPicPr>
          <p:cNvPr id="11" name="Picture 25" descr="Logo NHI defintitief">
            <a:extLst>
              <a:ext uri="{FF2B5EF4-FFF2-40B4-BE49-F238E27FC236}">
                <a16:creationId xmlns:a16="http://schemas.microsoft.com/office/drawing/2014/main" id="{495DE8A0-4A68-4EB3-B580-893A2F7973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131" y="130970"/>
            <a:ext cx="1768475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298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788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70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92615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89785" y="1600200"/>
            <a:ext cx="5392615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92615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785" y="3938589"/>
            <a:ext cx="5392615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7562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AD0FA7-DD20-464B-BC65-C262B4B32D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483" y="6356430"/>
            <a:ext cx="1055356" cy="288000"/>
          </a:xfrm>
          <a:prstGeom prst="rect">
            <a:avLst/>
          </a:prstGeom>
        </p:spPr>
      </p:pic>
      <p:pic>
        <p:nvPicPr>
          <p:cNvPr id="9" name="Deltares_Logo_klein">
            <a:extLst>
              <a:ext uri="{FF2B5EF4-FFF2-40B4-BE49-F238E27FC236}">
                <a16:creationId xmlns:a16="http://schemas.microsoft.com/office/drawing/2014/main" id="{D2381ABD-C6F7-40D6-81F2-B0932D5606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539" y="6307380"/>
            <a:ext cx="1188000" cy="3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203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0902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544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377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610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95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775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3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1">
            <a:extLst>
              <a:ext uri="{FF2B5EF4-FFF2-40B4-BE49-F238E27FC236}">
                <a16:creationId xmlns:a16="http://schemas.microsoft.com/office/drawing/2014/main" id="{89B28A74-61C0-441C-A927-77994FBF7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1036638"/>
          </a:xfrm>
          <a:prstGeom prst="rect">
            <a:avLst/>
          </a:prstGeom>
          <a:gradFill rotWithShape="1">
            <a:gsLst>
              <a:gs pos="0">
                <a:srgbClr val="00ACEE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altLang="en-US"/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60AC5D34-958B-4EE0-9ED5-7A5A11AB56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D483CF09-04A5-4EC4-93BF-6849F5FB86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6" name="Picture 25" descr="Logo NHI defintitief">
            <a:extLst>
              <a:ext uri="{FF2B5EF4-FFF2-40B4-BE49-F238E27FC236}">
                <a16:creationId xmlns:a16="http://schemas.microsoft.com/office/drawing/2014/main" id="{A8658CC9-D880-463D-B028-0D2BAD1EB94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789" y="73719"/>
            <a:ext cx="901341" cy="8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16422"/>
          </a:solidFill>
          <a:latin typeface="Arial" charset="0"/>
          <a:ea typeface="MS Gothic" charset="-128"/>
        </a:defRPr>
      </a:lvl9pPr>
    </p:titleStyle>
    <p:bodyStyle>
      <a:lvl1pPr marL="476250" indent="-381000" algn="l" defTabSz="414338" rtl="0" eaLnBrk="0" fontAlgn="base" hangingPunct="0">
        <a:lnSpc>
          <a:spcPct val="80000"/>
        </a:lnSpc>
        <a:spcBef>
          <a:spcPct val="0"/>
        </a:spcBef>
        <a:spcAft>
          <a:spcPts val="1288"/>
        </a:spcAft>
        <a:buClr>
          <a:srgbClr val="8BC53F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901700" indent="-381000" algn="l" defTabSz="414338" rtl="0" eaLnBrk="0" fontAlgn="base" hangingPunct="0">
        <a:lnSpc>
          <a:spcPct val="80000"/>
        </a:lnSpc>
        <a:spcBef>
          <a:spcPct val="0"/>
        </a:spcBef>
        <a:spcAft>
          <a:spcPts val="1038"/>
        </a:spcAft>
        <a:buClr>
          <a:srgbClr val="F1642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2pPr>
      <a:lvl3pPr marL="1358900" indent="-381000" algn="l" defTabSz="414338" rtl="0" eaLnBrk="0" fontAlgn="base" hangingPunct="0">
        <a:lnSpc>
          <a:spcPct val="80000"/>
        </a:lnSpc>
        <a:spcBef>
          <a:spcPct val="0"/>
        </a:spcBef>
        <a:spcAft>
          <a:spcPts val="775"/>
        </a:spcAft>
        <a:buClr>
          <a:srgbClr val="00ACEE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3pPr>
      <a:lvl4pPr marL="1752600" indent="-381000" algn="l" defTabSz="414338" rtl="0" eaLnBrk="0" fontAlgn="base" hangingPunct="0">
        <a:lnSpc>
          <a:spcPct val="80000"/>
        </a:lnSpc>
        <a:spcBef>
          <a:spcPct val="0"/>
        </a:spcBef>
        <a:spcAft>
          <a:spcPts val="525"/>
        </a:spcAft>
        <a:buClr>
          <a:srgbClr val="8BC53F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141538" indent="-381000" algn="l" defTabSz="414338" rtl="0" eaLnBrk="0" fontAlgn="base" hangingPunct="0">
        <a:lnSpc>
          <a:spcPct val="80000"/>
        </a:lnSpc>
        <a:spcBef>
          <a:spcPct val="0"/>
        </a:spcBef>
        <a:spcAft>
          <a:spcPts val="263"/>
        </a:spcAft>
        <a:buClr>
          <a:srgbClr val="F1642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98738" indent="-381000" algn="l" defTabSz="414338" rtl="0" fontAlgn="base" hangingPunct="0">
        <a:lnSpc>
          <a:spcPct val="80000"/>
        </a:lnSpc>
        <a:spcBef>
          <a:spcPct val="0"/>
        </a:spcBef>
        <a:spcAft>
          <a:spcPts val="263"/>
        </a:spcAft>
        <a:buClr>
          <a:srgbClr val="F1642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55938" indent="-381000" algn="l" defTabSz="414338" rtl="0" fontAlgn="base" hangingPunct="0">
        <a:lnSpc>
          <a:spcPct val="80000"/>
        </a:lnSpc>
        <a:spcBef>
          <a:spcPct val="0"/>
        </a:spcBef>
        <a:spcAft>
          <a:spcPts val="263"/>
        </a:spcAft>
        <a:buClr>
          <a:srgbClr val="F1642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513138" indent="-381000" algn="l" defTabSz="414338" rtl="0" fontAlgn="base" hangingPunct="0">
        <a:lnSpc>
          <a:spcPct val="80000"/>
        </a:lnSpc>
        <a:spcBef>
          <a:spcPct val="0"/>
        </a:spcBef>
        <a:spcAft>
          <a:spcPts val="263"/>
        </a:spcAft>
        <a:buClr>
          <a:srgbClr val="F1642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70338" indent="-381000" algn="l" defTabSz="414338" rtl="0" fontAlgn="base" hangingPunct="0">
        <a:lnSpc>
          <a:spcPct val="80000"/>
        </a:lnSpc>
        <a:spcBef>
          <a:spcPct val="0"/>
        </a:spcBef>
        <a:spcAft>
          <a:spcPts val="263"/>
        </a:spcAft>
        <a:buClr>
          <a:srgbClr val="F1642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file:///D:\projecten\datamanagement\lhm\dataportaal\doc\Map5.xls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E651E34-07ED-4167-A83F-3E04E0F6AB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Architectuur en data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C965C4-F0A6-43E4-9637-3B37C137CC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Data portaal NHI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1A0DB8-AFDD-42CB-8609-6285FACBD62B}"/>
              </a:ext>
            </a:extLst>
          </p:cNvPr>
          <p:cNvSpPr txBox="1"/>
          <p:nvPr/>
        </p:nvSpPr>
        <p:spPr>
          <a:xfrm>
            <a:off x="427290" y="5257800"/>
            <a:ext cx="20345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Tx/>
            </a:pPr>
            <a:r>
              <a:rPr lang="nl-NL" kern="0" dirty="0"/>
              <a:t>Gerrit Hendriksen</a:t>
            </a:r>
          </a:p>
          <a:p>
            <a:pPr>
              <a:buSzTx/>
            </a:pPr>
            <a:r>
              <a:rPr lang="nl-NL" kern="0" dirty="0" err="1"/>
              <a:t>Ionna</a:t>
            </a:r>
            <a:r>
              <a:rPr lang="nl-NL" kern="0" dirty="0"/>
              <a:t> Micha</a:t>
            </a:r>
          </a:p>
          <a:p>
            <a:pPr>
              <a:buSzTx/>
            </a:pPr>
            <a:r>
              <a:rPr lang="nl-NL" kern="0" dirty="0"/>
              <a:t>Joan Sala Calero</a:t>
            </a:r>
          </a:p>
          <a:p>
            <a:pPr>
              <a:buSzTx/>
            </a:pPr>
            <a:r>
              <a:rPr lang="nl-NL" kern="0" dirty="0"/>
              <a:t>Maarten Pronk</a:t>
            </a:r>
          </a:p>
          <a:p>
            <a:pPr>
              <a:buSzTx/>
            </a:pPr>
            <a:r>
              <a:rPr lang="nl-NL" kern="0" dirty="0"/>
              <a:t>Timo Kroon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1002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14427-49A6-492C-8F56-CECD6C96F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Functions</a:t>
            </a:r>
            <a:r>
              <a:rPr lang="nl-NL" dirty="0"/>
              <a:t>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8BCB4-6708-4921-98D7-88A1AE940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Visualisation of profiles from point </a:t>
            </a:r>
            <a:br>
              <a:rPr lang="en-GB" dirty="0"/>
            </a:br>
            <a:r>
              <a:rPr lang="en-GB" dirty="0"/>
              <a:t>measurements from portal via OGC WPS, </a:t>
            </a:r>
            <a:br>
              <a:rPr lang="en-GB" dirty="0"/>
            </a:br>
            <a:r>
              <a:rPr lang="en-GB" dirty="0"/>
              <a:t>database to graph</a:t>
            </a:r>
            <a:endParaRPr lang="nl-N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6A1B31-F2D9-49FE-9499-E6510B5D9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587" y="3580564"/>
            <a:ext cx="5826553" cy="327743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548796E-EF3E-471B-83C6-BC42016A5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858296"/>
              </p:ext>
            </p:extLst>
          </p:nvPr>
        </p:nvGraphicFramePr>
        <p:xfrm>
          <a:off x="10413598" y="2538412"/>
          <a:ext cx="1778402" cy="43195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64165">
                  <a:extLst>
                    <a:ext uri="{9D8B030D-6E8A-4147-A177-3AD203B41FA5}">
                      <a16:colId xmlns:a16="http://schemas.microsoft.com/office/drawing/2014/main" val="3215854949"/>
                    </a:ext>
                  </a:extLst>
                </a:gridCol>
                <a:gridCol w="514237">
                  <a:extLst>
                    <a:ext uri="{9D8B030D-6E8A-4147-A177-3AD203B41FA5}">
                      <a16:colId xmlns:a16="http://schemas.microsoft.com/office/drawing/2014/main" val="1988093795"/>
                    </a:ext>
                  </a:extLst>
                </a:gridCol>
              </a:tblGrid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1.4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780267802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1.27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454209225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0.13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770152439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0.13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556339129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-0.46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934655161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-0.71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640629484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-0.99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916824617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-1.53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3983419293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-2.23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954791444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LOC2_30484B_10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-2.79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353388018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-2.72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252989132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-2.68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4148799798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977251949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782400056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-2.57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3154512155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-2.64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4088974239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-2.55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255265361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-2.38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296386465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LOC2_30484B_19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-1.96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4186174445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LOC2_30484B_20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-1.46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4251986750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-1.19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122272343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-0.66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189582201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-0.5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37668593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-0.45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44108728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1.27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3601776331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1.41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959009374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1.65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1286068130"/>
                  </a:ext>
                </a:extLst>
              </a:tr>
              <a:tr h="154271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LOC2_30484B_28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u="none" strike="noStrike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1.68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6428" marR="6428" marT="6428" marB="0" anchor="b"/>
                </a:tc>
                <a:extLst>
                  <a:ext uri="{0D108BD9-81ED-4DB2-BD59-A6C34878D82A}">
                    <a16:rowId xmlns:a16="http://schemas.microsoft.com/office/drawing/2014/main" val="4112331494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2E69A7F3-13B2-4CF5-8B41-7FC8B9F35C22}"/>
              </a:ext>
            </a:extLst>
          </p:cNvPr>
          <p:cNvSpPr/>
          <p:nvPr/>
        </p:nvSpPr>
        <p:spPr>
          <a:xfrm>
            <a:off x="5675087" y="31807"/>
            <a:ext cx="65314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profielcode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, ST_Z(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geometriepunt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),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ST_AsText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ST_Buffer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ST_Transform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geometriepunt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, 3857), 100))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FROM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dwarsprofiel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where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profielcode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=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(SELECT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profielcode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FROM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dwarsprofiel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ORDER BY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geometriepunt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&lt;#&gt;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st_transform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st_setsrid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st_point</a:t>
            </a:r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(576319,6779589), 3857), 28992)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LIMIT 1)</a:t>
            </a:r>
          </a:p>
          <a:p>
            <a:r>
              <a:rPr lang="en-GB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order by </a:t>
            </a:r>
            <a:r>
              <a:rPr lang="en-GB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codevolgnummer</a:t>
            </a:r>
            <a:endParaRPr lang="en-GB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6E077E-6C3A-477D-A4C6-A26EAB5C4A96}"/>
              </a:ext>
            </a:extLst>
          </p:cNvPr>
          <p:cNvSpPr/>
          <p:nvPr/>
        </p:nvSpPr>
        <p:spPr>
          <a:xfrm>
            <a:off x="6137244" y="2569644"/>
            <a:ext cx="1045029" cy="7386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WPS</a:t>
            </a:r>
          </a:p>
        </p:txBody>
      </p:sp>
      <p:cxnSp>
        <p:nvCxnSpPr>
          <p:cNvPr id="8" name="Straight Arrow Connector 6">
            <a:extLst>
              <a:ext uri="{FF2B5EF4-FFF2-40B4-BE49-F238E27FC236}">
                <a16:creationId xmlns:a16="http://schemas.microsoft.com/office/drawing/2014/main" id="{537C102B-A4C9-46C6-9879-39177CD08042}"/>
              </a:ext>
            </a:extLst>
          </p:cNvPr>
          <p:cNvCxnSpPr>
            <a:cxnSpLocks/>
            <a:stCxn id="4" idx="0"/>
            <a:endCxn id="7" idx="1"/>
          </p:cNvCxnSpPr>
          <p:nvPr/>
        </p:nvCxnSpPr>
        <p:spPr>
          <a:xfrm rot="5400000" flipH="1" flipV="1">
            <a:off x="4189173" y="1632493"/>
            <a:ext cx="641588" cy="3254554"/>
          </a:xfrm>
          <a:prstGeom prst="bentConnector2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4">
            <a:extLst>
              <a:ext uri="{FF2B5EF4-FFF2-40B4-BE49-F238E27FC236}">
                <a16:creationId xmlns:a16="http://schemas.microsoft.com/office/drawing/2014/main" id="{E8BD1472-C6D4-4B15-A5D8-D14D7C446262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9309310" y="2278576"/>
            <a:ext cx="1993489" cy="259836"/>
          </a:xfrm>
          <a:prstGeom prst="bentConnector2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7">
            <a:extLst>
              <a:ext uri="{FF2B5EF4-FFF2-40B4-BE49-F238E27FC236}">
                <a16:creationId xmlns:a16="http://schemas.microsoft.com/office/drawing/2014/main" id="{0D3B7F36-67DA-4515-894B-ED9B0FD9F647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>
          <a:xfrm rot="5400000" flipH="1" flipV="1">
            <a:off x="7654746" y="1283589"/>
            <a:ext cx="291068" cy="2281042"/>
          </a:xfrm>
          <a:prstGeom prst="bentConnector3">
            <a:avLst>
              <a:gd name="adj1" fmla="val 50000"/>
            </a:avLst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4">
            <a:extLst>
              <a:ext uri="{FF2B5EF4-FFF2-40B4-BE49-F238E27FC236}">
                <a16:creationId xmlns:a16="http://schemas.microsoft.com/office/drawing/2014/main" id="{EC8B1FB8-C3B6-45D3-B03B-0C1BF3FB7E81}"/>
              </a:ext>
            </a:extLst>
          </p:cNvPr>
          <p:cNvCxnSpPr>
            <a:cxnSpLocks/>
            <a:stCxn id="7" idx="2"/>
          </p:cNvCxnSpPr>
          <p:nvPr/>
        </p:nvCxnSpPr>
        <p:spPr>
          <a:xfrm rot="5400000">
            <a:off x="4565167" y="3439372"/>
            <a:ext cx="2225656" cy="1963529"/>
          </a:xfrm>
          <a:prstGeom prst="bentConnector2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F6C44ADA-4677-47D7-9164-9FDC787D9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556" y="4562096"/>
            <a:ext cx="3088674" cy="194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98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64166-54FC-42B2-AA04-6D7BEDFFA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Architectuur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DE637D-0F1B-4E11-9ADB-B46863B95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Database server met:</a:t>
            </a:r>
          </a:p>
          <a:p>
            <a:pPr lvl="1"/>
            <a:r>
              <a:rPr lang="nl-NL" dirty="0" err="1"/>
              <a:t>HyDAMO</a:t>
            </a:r>
            <a:r>
              <a:rPr lang="nl-NL" dirty="0"/>
              <a:t> database (</a:t>
            </a:r>
            <a:r>
              <a:rPr lang="nl-NL" dirty="0" err="1"/>
              <a:t>HyDAMO</a:t>
            </a:r>
            <a:r>
              <a:rPr lang="nl-NL" dirty="0"/>
              <a:t> datamodel)</a:t>
            </a:r>
          </a:p>
          <a:p>
            <a:pPr lvl="1"/>
            <a:r>
              <a:rPr lang="nl-NL" dirty="0"/>
              <a:t>NHI database</a:t>
            </a:r>
          </a:p>
          <a:p>
            <a:pPr lvl="1"/>
            <a:r>
              <a:rPr lang="nl-NL" dirty="0"/>
              <a:t>Grondwateronttrekkingen database (KWR datamodel)</a:t>
            </a:r>
          </a:p>
          <a:p>
            <a:pPr lvl="1"/>
            <a:r>
              <a:rPr lang="nl-NL" dirty="0"/>
              <a:t>Validatiedata database</a:t>
            </a:r>
          </a:p>
        </p:txBody>
      </p:sp>
    </p:spTree>
    <p:extLst>
      <p:ext uri="{BB962C8B-B14F-4D97-AF65-F5344CB8AC3E}">
        <p14:creationId xmlns:p14="http://schemas.microsoft.com/office/powerpoint/2010/main" val="2943421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496C4-33AE-4471-BEF5-CAF87063E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Overzicht vragen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01650-6CF3-4D21-A17A-CD5B508F4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Zie spreadsheet </a:t>
            </a:r>
            <a:r>
              <a:rPr lang="nl-NL" dirty="0">
                <a:hlinkClick r:id="rId2" action="ppaction://hlinkfile"/>
              </a:rPr>
              <a:t>Map5.xlsx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880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1234E-4364-4756-8645-4DB0F3A8D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Historie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55DB8-4FE7-4A67-BF6C-B8117B784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2009 Dataportaal met externe partij</a:t>
            </a:r>
          </a:p>
          <a:p>
            <a:r>
              <a:rPr lang="nl-NL" dirty="0"/>
              <a:t>2013 DDV (Delta Data Viewer aanpak)</a:t>
            </a:r>
          </a:p>
          <a:p>
            <a:r>
              <a:rPr lang="nl-NL" dirty="0"/>
              <a:t>2016 Data portaal NHI onder STOWA vlag</a:t>
            </a:r>
          </a:p>
          <a:p>
            <a:pPr lvl="1"/>
            <a:r>
              <a:rPr lang="nl-NL" dirty="0"/>
              <a:t>Herstructurering Data portaal</a:t>
            </a:r>
          </a:p>
          <a:p>
            <a:r>
              <a:rPr lang="nl-NL" dirty="0"/>
              <a:t>2017 Raamwerk voor processen (in </a:t>
            </a:r>
            <a:r>
              <a:rPr lang="nl-NL" dirty="0" err="1"/>
              <a:t>cloud</a:t>
            </a:r>
            <a:r>
              <a:rPr lang="nl-NL" dirty="0"/>
              <a:t> </a:t>
            </a:r>
            <a:r>
              <a:rPr lang="nl-NL" dirty="0" err="1"/>
              <a:t>tech</a:t>
            </a:r>
            <a:r>
              <a:rPr lang="nl-NL" dirty="0"/>
              <a:t> termen microservices)</a:t>
            </a:r>
          </a:p>
          <a:p>
            <a:pPr lvl="1"/>
            <a:r>
              <a:rPr lang="nl-NL" dirty="0"/>
              <a:t>Punt en profiel visualisatie REGIS, LHM en </a:t>
            </a:r>
            <a:r>
              <a:rPr lang="nl-NL" dirty="0" err="1"/>
              <a:t>GeoTOP</a:t>
            </a:r>
            <a:endParaRPr lang="nl-NL" dirty="0"/>
          </a:p>
          <a:p>
            <a:r>
              <a:rPr lang="nl-NL" dirty="0"/>
              <a:t>2018 Update data, </a:t>
            </a:r>
            <a:r>
              <a:rPr lang="nl-NL" dirty="0" err="1"/>
              <a:t>HyDAMOH</a:t>
            </a:r>
            <a:r>
              <a:rPr lang="nl-NL" dirty="0"/>
              <a:t>, </a:t>
            </a:r>
            <a:r>
              <a:rPr lang="nl-NL" dirty="0" err="1"/>
              <a:t>Grondwaterontrekkingen</a:t>
            </a:r>
            <a:r>
              <a:rPr lang="nl-NL" dirty="0"/>
              <a:t> database</a:t>
            </a:r>
          </a:p>
          <a:p>
            <a:pPr lvl="1"/>
            <a:r>
              <a:rPr lang="nl-NL" dirty="0" err="1"/>
              <a:t>Datainwinmodule</a:t>
            </a:r>
            <a:r>
              <a:rPr lang="nl-NL" dirty="0"/>
              <a:t> van </a:t>
            </a:r>
            <a:r>
              <a:rPr lang="nl-NL" dirty="0" err="1"/>
              <a:t>HyDAMO</a:t>
            </a:r>
            <a:endParaRPr lang="nl-NL" dirty="0"/>
          </a:p>
          <a:p>
            <a:pPr lvl="1"/>
            <a:r>
              <a:rPr lang="nl-NL" dirty="0"/>
              <a:t>Visualisatie van dwarsprofielen</a:t>
            </a:r>
          </a:p>
          <a:p>
            <a:r>
              <a:rPr lang="nl-NL" dirty="0"/>
              <a:t>2019 Disclaimer</a:t>
            </a:r>
          </a:p>
          <a:p>
            <a:r>
              <a:rPr lang="nl-NL" dirty="0"/>
              <a:t>2021 Opname validatiegegevens en download mogelijkheden van 350 </a:t>
            </a:r>
            <a:r>
              <a:rPr lang="nl-NL" dirty="0" err="1"/>
              <a:t>Gb</a:t>
            </a:r>
            <a:r>
              <a:rPr lang="nl-NL" dirty="0"/>
              <a:t> aan data </a:t>
            </a:r>
          </a:p>
        </p:txBody>
      </p:sp>
    </p:spTree>
    <p:extLst>
      <p:ext uri="{BB962C8B-B14F-4D97-AF65-F5344CB8AC3E}">
        <p14:creationId xmlns:p14="http://schemas.microsoft.com/office/powerpoint/2010/main" val="244369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AE59C-AE99-4BB6-8824-D7410417C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Filosofie Data portaal NHI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540649-D2C5-4829-A479-CE6CA078D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Open Source componenten</a:t>
            </a:r>
          </a:p>
          <a:p>
            <a:r>
              <a:rPr lang="nl-NL" dirty="0"/>
              <a:t>Open Source tools</a:t>
            </a:r>
          </a:p>
          <a:p>
            <a:r>
              <a:rPr lang="nl-NL" dirty="0"/>
              <a:t>Globale standaarden door OGC consortium beschreven</a:t>
            </a:r>
          </a:p>
          <a:p>
            <a:pPr lvl="1"/>
            <a:r>
              <a:rPr lang="nl-NL" dirty="0"/>
              <a:t>Voor data uitwisseling</a:t>
            </a:r>
          </a:p>
          <a:p>
            <a:pPr lvl="1"/>
            <a:r>
              <a:rPr lang="nl-NL" dirty="0"/>
              <a:t>Voor metadata</a:t>
            </a:r>
          </a:p>
          <a:p>
            <a:r>
              <a:rPr lang="nl-NL" dirty="0"/>
              <a:t>Data bij de bron indien mogelijk</a:t>
            </a:r>
          </a:p>
        </p:txBody>
      </p:sp>
    </p:spTree>
    <p:extLst>
      <p:ext uri="{BB962C8B-B14F-4D97-AF65-F5344CB8AC3E}">
        <p14:creationId xmlns:p14="http://schemas.microsoft.com/office/powerpoint/2010/main" val="4019139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25E9D-C938-434D-92F9-D2756D26B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Componenten architectuur (</a:t>
            </a:r>
            <a:r>
              <a:rPr lang="nl-NL" dirty="0" err="1"/>
              <a:t>OpenSource</a:t>
            </a:r>
            <a:r>
              <a:rPr lang="nl-NL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2993E-E60A-4D88-B0CD-03134BC3C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Webserver voor dataportaal site</a:t>
            </a:r>
          </a:p>
          <a:p>
            <a:pPr lvl="1"/>
            <a:r>
              <a:rPr lang="nl-NL" dirty="0"/>
              <a:t>HTML5</a:t>
            </a:r>
          </a:p>
          <a:p>
            <a:pPr lvl="1"/>
            <a:r>
              <a:rPr lang="nl-NL" dirty="0" err="1"/>
              <a:t>JavaScript</a:t>
            </a:r>
            <a:endParaRPr lang="nl-NL" dirty="0"/>
          </a:p>
          <a:p>
            <a:pPr lvl="1"/>
            <a:r>
              <a:rPr lang="nl-NL" dirty="0"/>
              <a:t>php6</a:t>
            </a:r>
          </a:p>
          <a:p>
            <a:r>
              <a:rPr lang="nl-NL" dirty="0"/>
              <a:t>Database server met </a:t>
            </a:r>
            <a:r>
              <a:rPr lang="nl-NL" dirty="0" err="1"/>
              <a:t>PostgreSQL</a:t>
            </a:r>
            <a:r>
              <a:rPr lang="nl-NL" dirty="0"/>
              <a:t>/</a:t>
            </a:r>
            <a:r>
              <a:rPr lang="nl-NL" dirty="0" err="1"/>
              <a:t>PostGIS</a:t>
            </a:r>
            <a:r>
              <a:rPr lang="nl-NL" dirty="0"/>
              <a:t> voor OGC </a:t>
            </a:r>
            <a:r>
              <a:rPr lang="nl-NL" dirty="0" err="1"/>
              <a:t>simple</a:t>
            </a:r>
            <a:r>
              <a:rPr lang="nl-NL" dirty="0"/>
              <a:t> features</a:t>
            </a:r>
          </a:p>
          <a:p>
            <a:r>
              <a:rPr lang="nl-NL" dirty="0" err="1"/>
              <a:t>Geoserver</a:t>
            </a:r>
            <a:r>
              <a:rPr lang="nl-NL" dirty="0"/>
              <a:t> voor OGC Rest services (OGC WMS, OGC WFS en OGC WCS)</a:t>
            </a:r>
          </a:p>
          <a:p>
            <a:r>
              <a:rPr lang="nl-NL" dirty="0"/>
              <a:t>Server voor metadata catalogus</a:t>
            </a:r>
          </a:p>
          <a:p>
            <a:r>
              <a:rPr lang="nl-NL" dirty="0"/>
              <a:t>Server met </a:t>
            </a:r>
            <a:r>
              <a:rPr lang="nl-NL" dirty="0" err="1"/>
              <a:t>PyWPS</a:t>
            </a:r>
            <a:r>
              <a:rPr lang="nl-NL" dirty="0"/>
              <a:t> voor OGC WPS</a:t>
            </a:r>
          </a:p>
          <a:p>
            <a:pPr lvl="1"/>
            <a:r>
              <a:rPr lang="nl-NL" dirty="0"/>
              <a:t>Python</a:t>
            </a:r>
          </a:p>
          <a:p>
            <a:pPr marL="9525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45521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69D22-3343-411F-9213-8E494EBC4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Architectuuroverzicht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925DDE-69DE-4146-A3C3-3BF8C27D6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ylinder 3">
            <a:extLst>
              <a:ext uri="{FF2B5EF4-FFF2-40B4-BE49-F238E27FC236}">
                <a16:creationId xmlns:a16="http://schemas.microsoft.com/office/drawing/2014/main" id="{920094E3-F4B0-4679-A4EA-E37B7512A96E}"/>
              </a:ext>
            </a:extLst>
          </p:cNvPr>
          <p:cNvSpPr/>
          <p:nvPr/>
        </p:nvSpPr>
        <p:spPr bwMode="auto">
          <a:xfrm>
            <a:off x="4402180" y="4689250"/>
            <a:ext cx="1476000" cy="1476103"/>
          </a:xfrm>
          <a:prstGeom prst="can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RDBMS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D31908B-3224-4C24-8DE6-69E900A1F2AA}"/>
              </a:ext>
            </a:extLst>
          </p:cNvPr>
          <p:cNvSpPr/>
          <p:nvPr/>
        </p:nvSpPr>
        <p:spPr bwMode="auto">
          <a:xfrm>
            <a:off x="4402181" y="3729405"/>
            <a:ext cx="1911642" cy="542149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OGC REST </a:t>
            </a:r>
            <a:r>
              <a:rPr kumimoji="0" lang="en-GB" sz="1800" b="1" i="0" u="none" strike="noStrike" cap="none" normalizeH="0" baseline="0" dirty="0" err="1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geoserver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 I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F5D60F6-0015-47FE-BD0D-156B34489CFC}"/>
              </a:ext>
            </a:extLst>
          </p:cNvPr>
          <p:cNvSpPr/>
          <p:nvPr/>
        </p:nvSpPr>
        <p:spPr bwMode="auto">
          <a:xfrm>
            <a:off x="6878269" y="4689463"/>
            <a:ext cx="1476000" cy="1436701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b="1">
                <a:solidFill>
                  <a:srgbClr val="F16422"/>
                </a:solidFill>
                <a:latin typeface="Arial" charset="0"/>
                <a:ea typeface="MS Gothic" charset="-128"/>
              </a:rPr>
              <a:t>File </a:t>
            </a:r>
          </a:p>
          <a:p>
            <a:pPr algn="ctr"/>
            <a:r>
              <a:rPr lang="en-GB" b="1">
                <a:solidFill>
                  <a:srgbClr val="F16422"/>
                </a:solidFill>
                <a:latin typeface="Arial" charset="0"/>
                <a:ea typeface="MS Gothic" charset="-128"/>
              </a:rPr>
              <a:t>systeem</a:t>
            </a:r>
            <a:endParaRPr lang="en-GB" b="1" dirty="0">
              <a:solidFill>
                <a:srgbClr val="F16422"/>
              </a:solidFill>
              <a:latin typeface="Arial" charset="0"/>
              <a:ea typeface="MS Gothic" charset="-12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164C8C6-0FD8-4D9F-9754-2AF55FF99F1E}"/>
              </a:ext>
            </a:extLst>
          </p:cNvPr>
          <p:cNvSpPr/>
          <p:nvPr/>
        </p:nvSpPr>
        <p:spPr bwMode="auto">
          <a:xfrm>
            <a:off x="4606782" y="846138"/>
            <a:ext cx="3383178" cy="1864616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b="1">
                <a:solidFill>
                  <a:srgbClr val="F16422"/>
                </a:solidFill>
                <a:latin typeface="Arial" charset="0"/>
                <a:ea typeface="MS Gothic" charset="-128"/>
              </a:rPr>
              <a:t>File </a:t>
            </a:r>
          </a:p>
          <a:p>
            <a:pPr algn="ctr"/>
            <a:r>
              <a:rPr lang="en-GB" b="1">
                <a:solidFill>
                  <a:srgbClr val="F16422"/>
                </a:solidFill>
                <a:latin typeface="Arial" charset="0"/>
                <a:ea typeface="MS Gothic" charset="-128"/>
              </a:rPr>
              <a:t>systeem</a:t>
            </a:r>
            <a:endParaRPr lang="en-GB" b="1" dirty="0">
              <a:solidFill>
                <a:srgbClr val="F16422"/>
              </a:solidFill>
              <a:latin typeface="Arial" charset="0"/>
              <a:ea typeface="MS Gothic" charset="-12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DC8505-C264-48BF-8A0F-1B6156D93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367" y="907346"/>
            <a:ext cx="2912912" cy="1638513"/>
          </a:xfrm>
          <a:prstGeom prst="rect">
            <a:avLst/>
          </a:prstGeom>
        </p:spPr>
      </p:pic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6513288-776B-410F-8095-120F79A4A361}"/>
              </a:ext>
            </a:extLst>
          </p:cNvPr>
          <p:cNvCxnSpPr>
            <a:cxnSpLocks/>
            <a:stCxn id="4" idx="1"/>
            <a:endCxn id="7" idx="2"/>
          </p:cNvCxnSpPr>
          <p:nvPr/>
        </p:nvCxnSpPr>
        <p:spPr bwMode="auto">
          <a:xfrm rot="5400000" flipH="1" flipV="1">
            <a:off x="5040243" y="4371491"/>
            <a:ext cx="417696" cy="217822"/>
          </a:xfrm>
          <a:prstGeom prst="bentConnector3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164008AD-486D-45D6-AFF6-9962E28DA216}"/>
              </a:ext>
            </a:extLst>
          </p:cNvPr>
          <p:cNvCxnSpPr>
            <a:cxnSpLocks/>
            <a:stCxn id="8" idx="0"/>
            <a:endCxn id="7" idx="2"/>
          </p:cNvCxnSpPr>
          <p:nvPr/>
        </p:nvCxnSpPr>
        <p:spPr bwMode="auto">
          <a:xfrm rot="16200000" flipV="1">
            <a:off x="6278182" y="3351375"/>
            <a:ext cx="417909" cy="2258267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0507347A-D703-4AFB-A376-ABCDD360D35F}"/>
              </a:ext>
            </a:extLst>
          </p:cNvPr>
          <p:cNvCxnSpPr>
            <a:cxnSpLocks/>
            <a:stCxn id="7" idx="0"/>
            <a:endCxn id="9" idx="2"/>
          </p:cNvCxnSpPr>
          <p:nvPr/>
        </p:nvCxnSpPr>
        <p:spPr bwMode="auto">
          <a:xfrm rot="5400000" flipH="1" flipV="1">
            <a:off x="5318861" y="2749896"/>
            <a:ext cx="1018651" cy="940369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D403203-5017-493F-9FD9-B758E895A8AC}"/>
              </a:ext>
            </a:extLst>
          </p:cNvPr>
          <p:cNvSpPr/>
          <p:nvPr/>
        </p:nvSpPr>
        <p:spPr bwMode="auto">
          <a:xfrm>
            <a:off x="920634" y="2577627"/>
            <a:ext cx="1966682" cy="1283656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b="1" dirty="0">
                <a:solidFill>
                  <a:srgbClr val="F16422"/>
                </a:solidFill>
                <a:latin typeface="Arial" charset="0"/>
                <a:ea typeface="MS Gothic" charset="-128"/>
              </a:rPr>
              <a:t>OGC services </a:t>
            </a:r>
            <a:r>
              <a:rPr lang="en-GB" b="1" dirty="0" err="1">
                <a:solidFill>
                  <a:srgbClr val="F16422"/>
                </a:solidFill>
                <a:latin typeface="Arial" charset="0"/>
                <a:ea typeface="MS Gothic" charset="-128"/>
              </a:rPr>
              <a:t>overige</a:t>
            </a:r>
            <a:r>
              <a:rPr lang="en-GB" b="1" dirty="0">
                <a:solidFill>
                  <a:srgbClr val="F16422"/>
                </a:solidFill>
                <a:latin typeface="Arial" charset="0"/>
                <a:ea typeface="MS Gothic" charset="-128"/>
              </a:rPr>
              <a:t> data</a:t>
            </a:r>
            <a:br>
              <a:rPr lang="en-GB" b="1" dirty="0">
                <a:solidFill>
                  <a:srgbClr val="F16422"/>
                </a:solidFill>
                <a:latin typeface="Arial" charset="0"/>
                <a:ea typeface="MS Gothic" charset="-128"/>
              </a:rPr>
            </a:br>
            <a:r>
              <a:rPr lang="en-GB" b="1" dirty="0" err="1">
                <a:solidFill>
                  <a:srgbClr val="F16422"/>
                </a:solidFill>
                <a:latin typeface="Arial" charset="0"/>
                <a:ea typeface="MS Gothic" charset="-128"/>
              </a:rPr>
              <a:t>bronnen</a:t>
            </a:r>
            <a:endParaRPr lang="en-GB" b="1" dirty="0">
              <a:solidFill>
                <a:srgbClr val="F16422"/>
              </a:solidFill>
              <a:latin typeface="Arial" charset="0"/>
              <a:ea typeface="MS Gothic" charset="-128"/>
            </a:endParaRPr>
          </a:p>
        </p:txBody>
      </p: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13ED36A8-0889-4CCB-9ADC-59750DB3B970}"/>
              </a:ext>
            </a:extLst>
          </p:cNvPr>
          <p:cNvCxnSpPr>
            <a:cxnSpLocks/>
            <a:stCxn id="25" idx="3"/>
            <a:endCxn id="9" idx="2"/>
          </p:cNvCxnSpPr>
          <p:nvPr/>
        </p:nvCxnSpPr>
        <p:spPr bwMode="auto">
          <a:xfrm flipV="1">
            <a:off x="2887316" y="2710754"/>
            <a:ext cx="3411055" cy="508701"/>
          </a:xfrm>
          <a:prstGeom prst="bentConnector2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A2230C5-1CB4-4FE8-B18C-8C2059ED2857}"/>
              </a:ext>
            </a:extLst>
          </p:cNvPr>
          <p:cNvSpPr/>
          <p:nvPr/>
        </p:nvSpPr>
        <p:spPr bwMode="auto">
          <a:xfrm>
            <a:off x="6436782" y="3729405"/>
            <a:ext cx="1911642" cy="542149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OGC REST </a:t>
            </a:r>
            <a:r>
              <a:rPr kumimoji="0" lang="en-GB" sz="1800" b="1" i="0" u="none" strike="noStrike" cap="none" normalizeH="0" baseline="0" dirty="0" err="1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geoserver</a:t>
            </a: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 II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6A148F98-B7D1-4EA6-8355-9868753DC249}"/>
              </a:ext>
            </a:extLst>
          </p:cNvPr>
          <p:cNvCxnSpPr>
            <a:cxnSpLocks/>
            <a:stCxn id="8" idx="0"/>
            <a:endCxn id="23" idx="2"/>
          </p:cNvCxnSpPr>
          <p:nvPr/>
        </p:nvCxnSpPr>
        <p:spPr bwMode="auto">
          <a:xfrm rot="16200000" flipV="1">
            <a:off x="7295482" y="4368676"/>
            <a:ext cx="417909" cy="223666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8A3BF582-630A-4B64-93ED-34E53E009974}"/>
              </a:ext>
            </a:extLst>
          </p:cNvPr>
          <p:cNvCxnSpPr>
            <a:cxnSpLocks/>
            <a:stCxn id="23" idx="0"/>
            <a:endCxn id="9" idx="2"/>
          </p:cNvCxnSpPr>
          <p:nvPr/>
        </p:nvCxnSpPr>
        <p:spPr bwMode="auto">
          <a:xfrm rot="16200000" flipV="1">
            <a:off x="6336162" y="2672964"/>
            <a:ext cx="1018651" cy="1094232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A8AE3459-4A6F-4101-9215-915DC65FC64E}"/>
              </a:ext>
            </a:extLst>
          </p:cNvPr>
          <p:cNvSpPr/>
          <p:nvPr/>
        </p:nvSpPr>
        <p:spPr bwMode="auto">
          <a:xfrm>
            <a:off x="8753605" y="1507371"/>
            <a:ext cx="1911642" cy="542149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OGC CSW</a:t>
            </a:r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41394135-E870-4458-A12D-02523708F57B}"/>
              </a:ext>
            </a:extLst>
          </p:cNvPr>
          <p:cNvCxnSpPr>
            <a:cxnSpLocks/>
            <a:stCxn id="42" idx="1"/>
            <a:endCxn id="9" idx="3"/>
          </p:cNvCxnSpPr>
          <p:nvPr/>
        </p:nvCxnSpPr>
        <p:spPr bwMode="auto">
          <a:xfrm flipH="1">
            <a:off x="7989960" y="1778446"/>
            <a:ext cx="763645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A7EA20D-5A40-432B-B868-CC8C44FCEEB7}"/>
              </a:ext>
            </a:extLst>
          </p:cNvPr>
          <p:cNvSpPr/>
          <p:nvPr/>
        </p:nvSpPr>
        <p:spPr bwMode="auto">
          <a:xfrm>
            <a:off x="8485468" y="3729405"/>
            <a:ext cx="1911642" cy="542149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OGC REST </a:t>
            </a:r>
            <a:r>
              <a:rPr kumimoji="0" lang="en-GB" sz="1800" b="1" i="0" u="none" strike="noStrike" cap="none" normalizeH="0" baseline="0" dirty="0" err="1">
                <a:ln>
                  <a:noFill/>
                </a:ln>
                <a:solidFill>
                  <a:srgbClr val="F16422"/>
                </a:solidFill>
                <a:effectLst/>
                <a:latin typeface="Arial" charset="0"/>
                <a:ea typeface="MS Gothic" charset="-128"/>
              </a:rPr>
              <a:t>PyWPS</a:t>
            </a:r>
            <a:endParaRPr kumimoji="0" lang="en-GB" sz="1800" b="1" i="0" u="none" strike="noStrike" cap="none" normalizeH="0" baseline="0" dirty="0">
              <a:ln>
                <a:noFill/>
              </a:ln>
              <a:solidFill>
                <a:srgbClr val="F16422"/>
              </a:solidFill>
              <a:effectLst/>
              <a:latin typeface="Arial" charset="0"/>
              <a:ea typeface="MS Gothic" charset="-128"/>
            </a:endParaRP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F8F09063-8B9D-48E2-8BCF-4A28B8DFCCA0}"/>
              </a:ext>
            </a:extLst>
          </p:cNvPr>
          <p:cNvCxnSpPr>
            <a:cxnSpLocks/>
            <a:stCxn id="20" idx="0"/>
            <a:endCxn id="9" idx="2"/>
          </p:cNvCxnSpPr>
          <p:nvPr/>
        </p:nvCxnSpPr>
        <p:spPr bwMode="auto">
          <a:xfrm rot="16200000" flipV="1">
            <a:off x="7360505" y="1648621"/>
            <a:ext cx="1018651" cy="3142918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ABB139F4-301B-43D7-9497-6AF9E856F965}"/>
              </a:ext>
            </a:extLst>
          </p:cNvPr>
          <p:cNvCxnSpPr>
            <a:cxnSpLocks/>
            <a:stCxn id="20" idx="2"/>
            <a:endCxn id="4" idx="3"/>
          </p:cNvCxnSpPr>
          <p:nvPr/>
        </p:nvCxnSpPr>
        <p:spPr bwMode="auto">
          <a:xfrm rot="5400000">
            <a:off x="6343836" y="3067899"/>
            <a:ext cx="1893799" cy="4301109"/>
          </a:xfrm>
          <a:prstGeom prst="bentConnector3">
            <a:avLst>
              <a:gd name="adj1" fmla="val 112071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1EEED85A-D7E0-409C-85CA-135C2E0DB261}"/>
              </a:ext>
            </a:extLst>
          </p:cNvPr>
          <p:cNvCxnSpPr>
            <a:cxnSpLocks/>
            <a:endCxn id="8" idx="2"/>
          </p:cNvCxnSpPr>
          <p:nvPr/>
        </p:nvCxnSpPr>
        <p:spPr bwMode="auto">
          <a:xfrm rot="5400000">
            <a:off x="7601475" y="4286348"/>
            <a:ext cx="1854611" cy="1825021"/>
          </a:xfrm>
          <a:prstGeom prst="bentConnector3">
            <a:avLst>
              <a:gd name="adj1" fmla="val 114402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5E5F660-8BC5-44F2-A297-8E901105D23A}"/>
              </a:ext>
            </a:extLst>
          </p:cNvPr>
          <p:cNvSpPr/>
          <p:nvPr/>
        </p:nvSpPr>
        <p:spPr bwMode="auto">
          <a:xfrm>
            <a:off x="920634" y="4785473"/>
            <a:ext cx="1966682" cy="1283656"/>
          </a:xfrm>
          <a:prstGeom prst="roundRect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GB" b="1" dirty="0">
                <a:solidFill>
                  <a:srgbClr val="F16422"/>
                </a:solidFill>
                <a:latin typeface="Arial" charset="0"/>
                <a:ea typeface="MS Gothic" charset="-128"/>
              </a:rPr>
              <a:t>GWO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F2B37D-3D9D-4336-A8BA-BB92FB0CB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670" y="5556174"/>
            <a:ext cx="1750769" cy="392907"/>
          </a:xfrm>
          <a:prstGeom prst="rect">
            <a:avLst/>
          </a:prstGeom>
        </p:spPr>
      </p:pic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13282D60-C5AA-4308-B144-1A7FCBE9EB8D}"/>
              </a:ext>
            </a:extLst>
          </p:cNvPr>
          <p:cNvCxnSpPr>
            <a:cxnSpLocks/>
            <a:stCxn id="30" idx="3"/>
            <a:endCxn id="4" idx="2"/>
          </p:cNvCxnSpPr>
          <p:nvPr/>
        </p:nvCxnSpPr>
        <p:spPr bwMode="auto">
          <a:xfrm>
            <a:off x="2887316" y="5427301"/>
            <a:ext cx="1514864" cy="1"/>
          </a:xfrm>
          <a:prstGeom prst="bentConnector3">
            <a:avLst>
              <a:gd name="adj1" fmla="val 5000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60005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9BE54-9AB6-4EF9-89C9-7C0BCA71B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Kentallen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B5597C-213A-416A-8038-F6E4458EA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5250" indent="0">
              <a:buNone/>
            </a:pPr>
            <a:r>
              <a:rPr lang="nl-NL" dirty="0"/>
              <a:t>RDBMS bevat</a:t>
            </a:r>
          </a:p>
          <a:p>
            <a:r>
              <a:rPr lang="nl-NL" dirty="0"/>
              <a:t>1 </a:t>
            </a:r>
            <a:r>
              <a:rPr lang="nl-NL" dirty="0" err="1"/>
              <a:t>PostgreSQL</a:t>
            </a:r>
            <a:r>
              <a:rPr lang="nl-NL" dirty="0"/>
              <a:t> database server, 7 databases, extensie </a:t>
            </a:r>
            <a:r>
              <a:rPr lang="nl-NL" dirty="0" err="1"/>
              <a:t>PostGIS</a:t>
            </a:r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95250" indent="0">
              <a:buNone/>
            </a:pPr>
            <a:r>
              <a:rPr lang="nl-NL" dirty="0"/>
              <a:t>* Niet zeker of deze set ook bij overdracht hoort!</a:t>
            </a:r>
          </a:p>
          <a:p>
            <a:pPr lvl="1"/>
            <a:endParaRPr lang="nl-NL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718BFD-569A-4A63-A460-78BFEBB87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621959"/>
              </p:ext>
            </p:extLst>
          </p:nvPr>
        </p:nvGraphicFramePr>
        <p:xfrm>
          <a:off x="1223477" y="2379822"/>
          <a:ext cx="8127999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853869748"/>
                    </a:ext>
                  </a:extLst>
                </a:gridCol>
                <a:gridCol w="3574895">
                  <a:extLst>
                    <a:ext uri="{9D8B030D-6E8A-4147-A177-3AD203B41FA5}">
                      <a16:colId xmlns:a16="http://schemas.microsoft.com/office/drawing/2014/main" val="1420433273"/>
                    </a:ext>
                  </a:extLst>
                </a:gridCol>
                <a:gridCol w="1843771">
                  <a:extLst>
                    <a:ext uri="{9D8B030D-6E8A-4147-A177-3AD203B41FA5}">
                      <a16:colId xmlns:a16="http://schemas.microsoft.com/office/drawing/2014/main" val="41371467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Database naam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Onderwerp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Grootte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7673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/>
                        <a:t>Geonetwork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/>
                        <a:t>Metadatacatalogus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69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18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/>
                        <a:t>Gmdb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Alle NHI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99 </a:t>
                      </a:r>
                      <a:r>
                        <a:rPr lang="nl-NL" dirty="0" err="1"/>
                        <a:t>Gb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229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/>
                        <a:t>Hmdb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/>
                        <a:t>Hmdb</a:t>
                      </a:r>
                      <a:r>
                        <a:rPr lang="nl-NL" dirty="0"/>
                        <a:t> Volgens versie 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1471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065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Hmdb_v13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/>
                        <a:t>Hmdb</a:t>
                      </a:r>
                      <a:r>
                        <a:rPr lang="nl-NL" dirty="0"/>
                        <a:t> Volgens versie 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328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734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/>
                        <a:t>Nhi_gwo</a:t>
                      </a:r>
                      <a:r>
                        <a:rPr lang="nl-NL" dirty="0"/>
                        <a:t>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Grondwateronttrekkingen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469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917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Topsysteem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/>
                        <a:t>Tbv</a:t>
                      </a:r>
                      <a:r>
                        <a:rPr lang="nl-NL" dirty="0"/>
                        <a:t> topsysteem </a:t>
                      </a:r>
                      <a:r>
                        <a:rPr lang="nl-NL" dirty="0" err="1"/>
                        <a:t>opp</a:t>
                      </a:r>
                      <a:r>
                        <a:rPr lang="nl-NL" dirty="0"/>
                        <a:t> 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616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176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Zoetzout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3D chloride database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3716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772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Totaal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105 </a:t>
                      </a:r>
                      <a:r>
                        <a:rPr lang="nl-NL" dirty="0" err="1"/>
                        <a:t>Gb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8998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229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AE83A-162C-4E9C-83A9-E4092DB60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Kentallen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0D92D-179A-4B1A-91FC-7AB180E43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5250" indent="0">
              <a:buNone/>
            </a:pPr>
            <a:r>
              <a:rPr lang="nl-NL" dirty="0" err="1"/>
              <a:t>Geoserver</a:t>
            </a:r>
            <a:endParaRPr lang="nl-NL" dirty="0"/>
          </a:p>
          <a:p>
            <a:r>
              <a:rPr lang="nl-NL" dirty="0"/>
              <a:t>2 </a:t>
            </a:r>
            <a:r>
              <a:rPr lang="nl-NL" dirty="0" err="1"/>
              <a:t>geoservers</a:t>
            </a:r>
            <a:r>
              <a:rPr lang="nl-NL" dirty="0"/>
              <a:t> + </a:t>
            </a:r>
            <a:r>
              <a:rPr lang="nl-NL" dirty="0" err="1"/>
              <a:t>netCDF</a:t>
            </a:r>
            <a:r>
              <a:rPr lang="nl-NL" dirty="0"/>
              <a:t> en </a:t>
            </a:r>
            <a:r>
              <a:rPr lang="nl-NL" dirty="0" err="1"/>
              <a:t>GeoJSON</a:t>
            </a:r>
            <a:r>
              <a:rPr lang="nl-NL" dirty="0"/>
              <a:t> </a:t>
            </a:r>
            <a:r>
              <a:rPr lang="nl-NL" dirty="0" err="1"/>
              <a:t>plugins</a:t>
            </a:r>
            <a:endParaRPr lang="nl-NL" dirty="0"/>
          </a:p>
          <a:p>
            <a:r>
              <a:rPr lang="nl-NL" dirty="0"/>
              <a:t>Filesysteem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95250" indent="0">
              <a:buNone/>
            </a:pPr>
            <a:endParaRPr lang="nl-NL" dirty="0"/>
          </a:p>
          <a:p>
            <a:pPr marL="95250" indent="0">
              <a:buNone/>
            </a:pPr>
            <a:r>
              <a:rPr lang="nl-NL" dirty="0"/>
              <a:t>* Niet zeker of deze set ook bij overdracht hoort!</a:t>
            </a:r>
          </a:p>
          <a:p>
            <a:endParaRPr lang="nl-NL" dirty="0"/>
          </a:p>
          <a:p>
            <a:pPr marL="95250" indent="0">
              <a:buNone/>
            </a:pPr>
            <a:endParaRPr lang="nl-NL" dirty="0"/>
          </a:p>
          <a:p>
            <a:pPr marL="95250" indent="0">
              <a:buNone/>
            </a:pPr>
            <a:endParaRPr lang="nl-NL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0609740-7F71-4CF9-BB5C-2732F41B4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102132"/>
              </p:ext>
            </p:extLst>
          </p:nvPr>
        </p:nvGraphicFramePr>
        <p:xfrm>
          <a:off x="1165727" y="2866100"/>
          <a:ext cx="8127999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02402465"/>
                    </a:ext>
                  </a:extLst>
                </a:gridCol>
                <a:gridCol w="3584519">
                  <a:extLst>
                    <a:ext uri="{9D8B030D-6E8A-4147-A177-3AD203B41FA5}">
                      <a16:colId xmlns:a16="http://schemas.microsoft.com/office/drawing/2014/main" val="2192146073"/>
                    </a:ext>
                  </a:extLst>
                </a:gridCol>
                <a:gridCol w="1834147">
                  <a:extLst>
                    <a:ext uri="{9D8B030D-6E8A-4147-A177-3AD203B41FA5}">
                      <a16:colId xmlns:a16="http://schemas.microsoft.com/office/drawing/2014/main" val="3942495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Omschrijving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Grootte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032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Algemene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1 </a:t>
                      </a:r>
                      <a:r>
                        <a:rPr lang="nl-NL" dirty="0" err="1"/>
                        <a:t>Gb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738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Modellen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Data van modellen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379 </a:t>
                      </a:r>
                      <a:r>
                        <a:rPr lang="nl-NL" dirty="0" err="1"/>
                        <a:t>Gb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54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/>
                        <a:t>Models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Data van modellen (origineel)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6 </a:t>
                      </a:r>
                      <a:r>
                        <a:rPr lang="nl-NL" dirty="0" err="1"/>
                        <a:t>Gb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381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Zoetzout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Data van zoetzout modellering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46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363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Totaal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dirty="0"/>
                        <a:t>386 </a:t>
                      </a:r>
                      <a:r>
                        <a:rPr lang="nl-NL" dirty="0" err="1"/>
                        <a:t>Gb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692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3437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624E2-125D-41B1-B36C-9DA15562A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Statistieken van het gebruik van NHI data portaal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FB734-ECD4-41CA-AAD9-8CA9273242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424B13-4F8F-4B35-B9F1-BAC827F2D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92" y="1303625"/>
            <a:ext cx="11403016" cy="498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16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506DE-5EF9-4D53-8CE9-83C92AA00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Processen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6C6DA7B-D813-4A7A-A426-38FBFA9A9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9451" y="0"/>
            <a:ext cx="5037141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FF9C0-011C-4990-8E41-155EB8300157}"/>
              </a:ext>
            </a:extLst>
          </p:cNvPr>
          <p:cNvSpPr txBox="1">
            <a:spLocks/>
          </p:cNvSpPr>
          <p:nvPr/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76250" indent="-381000" algn="l" defTabSz="414338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ts val="1288"/>
              </a:spcAft>
              <a:buClr>
                <a:srgbClr val="8BC53F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1700" indent="-381000" algn="l" defTabSz="414338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ts val="1038"/>
              </a:spcAft>
              <a:buClr>
                <a:srgbClr val="F1642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358900" indent="-381000" algn="l" defTabSz="414338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ts val="775"/>
              </a:spcAft>
              <a:buClr>
                <a:srgbClr val="00ACEE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752600" indent="-381000" algn="l" defTabSz="414338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ts val="525"/>
              </a:spcAft>
              <a:buClr>
                <a:srgbClr val="8BC53F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141538" indent="-381000" algn="l" defTabSz="414338" rtl="0" eaLnBrk="0" fontAlgn="base" hangingPunct="0">
              <a:lnSpc>
                <a:spcPct val="80000"/>
              </a:lnSpc>
              <a:spcBef>
                <a:spcPct val="0"/>
              </a:spcBef>
              <a:spcAft>
                <a:spcPts val="263"/>
              </a:spcAft>
              <a:buClr>
                <a:srgbClr val="F1642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98738" indent="-381000" algn="l" defTabSz="414338" rtl="0" fontAlgn="base" hangingPunct="0">
              <a:lnSpc>
                <a:spcPct val="80000"/>
              </a:lnSpc>
              <a:spcBef>
                <a:spcPct val="0"/>
              </a:spcBef>
              <a:spcAft>
                <a:spcPts val="263"/>
              </a:spcAft>
              <a:buClr>
                <a:srgbClr val="F1642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3055938" indent="-381000" algn="l" defTabSz="414338" rtl="0" fontAlgn="base" hangingPunct="0">
              <a:lnSpc>
                <a:spcPct val="80000"/>
              </a:lnSpc>
              <a:spcBef>
                <a:spcPct val="0"/>
              </a:spcBef>
              <a:spcAft>
                <a:spcPts val="263"/>
              </a:spcAft>
              <a:buClr>
                <a:srgbClr val="F1642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513138" indent="-381000" algn="l" defTabSz="414338" rtl="0" fontAlgn="base" hangingPunct="0">
              <a:lnSpc>
                <a:spcPct val="80000"/>
              </a:lnSpc>
              <a:spcBef>
                <a:spcPct val="0"/>
              </a:spcBef>
              <a:spcAft>
                <a:spcPts val="263"/>
              </a:spcAft>
              <a:buClr>
                <a:srgbClr val="F1642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970338" indent="-381000" algn="l" defTabSz="414338" rtl="0" fontAlgn="base" hangingPunct="0">
              <a:lnSpc>
                <a:spcPct val="80000"/>
              </a:lnSpc>
              <a:spcBef>
                <a:spcPct val="0"/>
              </a:spcBef>
              <a:spcAft>
                <a:spcPts val="263"/>
              </a:spcAft>
              <a:buClr>
                <a:srgbClr val="F1642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95250" indent="0">
              <a:buSzTx/>
              <a:buFont typeface="Wingdings" panose="05000000000000000000" pitchFamily="2" charset="2"/>
              <a:buNone/>
            </a:pPr>
            <a:r>
              <a:rPr lang="nl-NL" kern="0" dirty="0"/>
              <a:t>OGC WPS + Python </a:t>
            </a:r>
            <a:r>
              <a:rPr lang="nl-NL" kern="0" dirty="0" err="1"/>
              <a:t>PyWPS</a:t>
            </a:r>
            <a:endParaRPr lang="nl-NL" kern="0" dirty="0"/>
          </a:p>
          <a:p>
            <a:pPr>
              <a:buSzTx/>
            </a:pPr>
            <a:r>
              <a:rPr lang="nl-NL" kern="0" dirty="0"/>
              <a:t>Raamwerk</a:t>
            </a:r>
          </a:p>
          <a:p>
            <a:pPr lvl="1">
              <a:buSzTx/>
            </a:pPr>
            <a:r>
              <a:rPr lang="nl-NL" kern="0" dirty="0" err="1"/>
              <a:t>Getcapabilities</a:t>
            </a:r>
            <a:endParaRPr lang="nl-NL" kern="0" dirty="0"/>
          </a:p>
          <a:p>
            <a:pPr lvl="1">
              <a:buSzTx/>
            </a:pPr>
            <a:r>
              <a:rPr lang="nl-NL" kern="0" dirty="0" err="1"/>
              <a:t>Describe</a:t>
            </a:r>
            <a:r>
              <a:rPr lang="nl-NL" kern="0" dirty="0"/>
              <a:t> </a:t>
            </a:r>
            <a:r>
              <a:rPr lang="nl-NL" kern="0" dirty="0" err="1"/>
              <a:t>process</a:t>
            </a:r>
            <a:endParaRPr lang="nl-NL" kern="0" dirty="0"/>
          </a:p>
          <a:p>
            <a:pPr lvl="1">
              <a:buSzTx/>
            </a:pPr>
            <a:r>
              <a:rPr lang="nl-NL" kern="0" dirty="0" err="1"/>
              <a:t>Execute</a:t>
            </a:r>
            <a:r>
              <a:rPr lang="nl-NL" kern="0" dirty="0"/>
              <a:t> </a:t>
            </a:r>
            <a:r>
              <a:rPr lang="nl-NL" kern="0" dirty="0" err="1"/>
              <a:t>process</a:t>
            </a:r>
            <a:endParaRPr lang="nl-NL" kern="0" dirty="0"/>
          </a:p>
          <a:p>
            <a:pPr>
              <a:buSzTx/>
            </a:pPr>
            <a:r>
              <a:rPr lang="nl-NL" kern="0" dirty="0"/>
              <a:t>Interactie met data</a:t>
            </a:r>
          </a:p>
          <a:p>
            <a:pPr lvl="1">
              <a:buSzTx/>
            </a:pPr>
            <a:r>
              <a:rPr lang="nl-NL" kern="0" dirty="0"/>
              <a:t>Op filesysteem</a:t>
            </a:r>
          </a:p>
          <a:p>
            <a:pPr lvl="1">
              <a:buSzTx/>
            </a:pPr>
            <a:r>
              <a:rPr lang="nl-NL" kern="0" dirty="0"/>
              <a:t>In Database</a:t>
            </a:r>
          </a:p>
          <a:p>
            <a:pPr marL="95250" indent="0">
              <a:buSzTx/>
              <a:buFont typeface="Wingdings" panose="05000000000000000000" pitchFamily="2" charset="2"/>
              <a:buNone/>
            </a:pPr>
            <a:endParaRPr lang="nl-NL" kern="0" dirty="0"/>
          </a:p>
          <a:p>
            <a:pPr>
              <a:buSzTx/>
            </a:pPr>
            <a:endParaRPr lang="nl-NL" kern="0" dirty="0"/>
          </a:p>
          <a:p>
            <a:pPr marL="95250" indent="0">
              <a:buSzTx/>
              <a:buFont typeface="Wingdings" panose="05000000000000000000" pitchFamily="2" charset="2"/>
              <a:buNone/>
            </a:pPr>
            <a:endParaRPr lang="nl-NL" kern="0" dirty="0"/>
          </a:p>
          <a:p>
            <a:pPr marL="95250" indent="0">
              <a:buSzTx/>
              <a:buFont typeface="Wingdings" panose="05000000000000000000" pitchFamily="2" charset="2"/>
              <a:buNone/>
            </a:pPr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2518549821"/>
      </p:ext>
    </p:extLst>
  </p:cSld>
  <p:clrMapOvr>
    <a:masterClrMapping/>
  </p:clrMapOvr>
</p:sld>
</file>

<file path=ppt/theme/theme1.xml><?xml version="1.0" encoding="utf-8"?>
<a:theme xmlns:a="http://schemas.openxmlformats.org/drawingml/2006/main" name="NHI">
  <a:themeElements>
    <a:clrScheme name="NH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HI">
      <a:majorFont>
        <a:latin typeface="Arial"/>
        <a:ea typeface="MS Gothic"/>
        <a:cs typeface=""/>
      </a:majorFont>
      <a:minorFont>
        <a:latin typeface="Arial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8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8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Gothic" charset="-128"/>
          </a:defRPr>
        </a:defPPr>
      </a:lstStyle>
    </a:lnDef>
  </a:objectDefaults>
  <a:extraClrSchemeLst>
    <a:extraClrScheme>
      <a:clrScheme name="NH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H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H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H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H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H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H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H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H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H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H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H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NHI</Template>
  <TotalTime>0</TotalTime>
  <Words>603</Words>
  <Application>Microsoft Office PowerPoint</Application>
  <PresentationFormat>Breedbeeld</PresentationFormat>
  <Paragraphs>201</Paragraphs>
  <Slides>12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</vt:lpstr>
      <vt:lpstr>Courier New</vt:lpstr>
      <vt:lpstr>Times New Roman</vt:lpstr>
      <vt:lpstr>Wingdings</vt:lpstr>
      <vt:lpstr>NHI</vt:lpstr>
      <vt:lpstr>Data portaal NHI</vt:lpstr>
      <vt:lpstr>Historie</vt:lpstr>
      <vt:lpstr>Filosofie Data portaal NHI</vt:lpstr>
      <vt:lpstr>Componenten architectuur (OpenSource)</vt:lpstr>
      <vt:lpstr>Architectuuroverzicht</vt:lpstr>
      <vt:lpstr>Kentallen 1</vt:lpstr>
      <vt:lpstr>Kentallen 2</vt:lpstr>
      <vt:lpstr>Statistieken van het gebruik van NHI data portaal</vt:lpstr>
      <vt:lpstr>Processen</vt:lpstr>
      <vt:lpstr>Functions in action</vt:lpstr>
      <vt:lpstr>Architectuur database</vt:lpstr>
      <vt:lpstr>Overzicht vragen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2021-09-20T05:26:45Z</dcterms:created>
  <dcterms:modified xsi:type="dcterms:W3CDTF">2021-09-20T05:26:49Z</dcterms:modified>
</cp:coreProperties>
</file>