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sldIdLst>
    <p:sldId id="280" r:id="rId5"/>
    <p:sldId id="258" r:id="rId6"/>
    <p:sldId id="256" r:id="rId7"/>
    <p:sldId id="288" r:id="rId8"/>
    <p:sldId id="279" r:id="rId9"/>
    <p:sldId id="259" r:id="rId10"/>
    <p:sldId id="260" r:id="rId11"/>
    <p:sldId id="281" r:id="rId12"/>
    <p:sldId id="261" r:id="rId13"/>
    <p:sldId id="290" r:id="rId14"/>
    <p:sldId id="289" r:id="rId15"/>
    <p:sldId id="265" r:id="rId16"/>
    <p:sldId id="262" r:id="rId17"/>
    <p:sldId id="263" r:id="rId18"/>
    <p:sldId id="291" r:id="rId19"/>
    <p:sldId id="282" r:id="rId20"/>
    <p:sldId id="264" r:id="rId21"/>
    <p:sldId id="266" r:id="rId22"/>
    <p:sldId id="267" r:id="rId23"/>
    <p:sldId id="268" r:id="rId24"/>
    <p:sldId id="283" r:id="rId25"/>
    <p:sldId id="269" r:id="rId26"/>
    <p:sldId id="270" r:id="rId27"/>
    <p:sldId id="271" r:id="rId28"/>
    <p:sldId id="272" r:id="rId29"/>
    <p:sldId id="284" r:id="rId30"/>
    <p:sldId id="273" r:id="rId31"/>
    <p:sldId id="274" r:id="rId32"/>
    <p:sldId id="275" r:id="rId33"/>
    <p:sldId id="276" r:id="rId34"/>
    <p:sldId id="285" r:id="rId35"/>
    <p:sldId id="277" r:id="rId3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C8300"/>
    <a:srgbClr val="DEA900"/>
    <a:srgbClr val="FFA3A3"/>
    <a:srgbClr val="9933FF"/>
    <a:srgbClr val="FFD5D5"/>
    <a:srgbClr val="FF69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80F10E-BD68-42CE-B05B-E11B90064D17}" v="19" dt="2020-07-15T10:21:44.736"/>
    <p1510:client id="{338A5624-6BA9-429F-BBE1-4F219AB0DB36}" v="127" dt="2020-07-14T11:22:06.932"/>
    <p1510:client id="{B1BF8FC5-69F5-4C05-861E-AC2FCAD66C87}" v="345" dt="2020-07-15T09:23:34.402"/>
    <p1510:client id="{DF3A0813-1B70-4AFE-BD31-3CA43EF5705D}" v="404" dt="2020-07-15T08:47:08.5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9" d="100"/>
          <a:sy n="99" d="100"/>
        </p:scale>
        <p:origin x="527" y="10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uska Vissers" userId="S::acw.vissers@avans.nl::09d97dfc-8d28-46cb-9267-4ca07fff1551" providerId="AD" clId="Web-{DF3A0813-1B70-4AFE-BD31-3CA43EF5705D}"/>
    <pc:docChg chg="modSld">
      <pc:chgData name="Annuska Vissers" userId="S::acw.vissers@avans.nl::09d97dfc-8d28-46cb-9267-4ca07fff1551" providerId="AD" clId="Web-{DF3A0813-1B70-4AFE-BD31-3CA43EF5705D}" dt="2020-07-15T08:47:08.527" v="400" actId="1076"/>
      <pc:docMkLst>
        <pc:docMk/>
      </pc:docMkLst>
      <pc:sldChg chg="modSp">
        <pc:chgData name="Annuska Vissers" userId="S::acw.vissers@avans.nl::09d97dfc-8d28-46cb-9267-4ca07fff1551" providerId="AD" clId="Web-{DF3A0813-1B70-4AFE-BD31-3CA43EF5705D}" dt="2020-07-15T08:41:02.662" v="398" actId="1076"/>
        <pc:sldMkLst>
          <pc:docMk/>
          <pc:sldMk cId="706174448" sldId="271"/>
        </pc:sldMkLst>
        <pc:spChg chg="mod">
          <ac:chgData name="Annuska Vissers" userId="S::acw.vissers@avans.nl::09d97dfc-8d28-46cb-9267-4ca07fff1551" providerId="AD" clId="Web-{DF3A0813-1B70-4AFE-BD31-3CA43EF5705D}" dt="2020-07-15T08:41:02.662" v="398" actId="1076"/>
          <ac:spMkLst>
            <pc:docMk/>
            <pc:sldMk cId="706174448" sldId="271"/>
            <ac:spMk id="19" creationId="{8A2D8FB3-FA77-4801-A1C0-7F1078CB9318}"/>
          </ac:spMkLst>
        </pc:spChg>
      </pc:sldChg>
      <pc:sldChg chg="addSp modSp">
        <pc:chgData name="Annuska Vissers" userId="S::acw.vissers@avans.nl::09d97dfc-8d28-46cb-9267-4ca07fff1551" providerId="AD" clId="Web-{DF3A0813-1B70-4AFE-BD31-3CA43EF5705D}" dt="2020-07-15T08:47:08.527" v="400" actId="1076"/>
        <pc:sldMkLst>
          <pc:docMk/>
          <pc:sldMk cId="1172489867" sldId="288"/>
        </pc:sldMkLst>
        <pc:spChg chg="mod">
          <ac:chgData name="Annuska Vissers" userId="S::acw.vissers@avans.nl::09d97dfc-8d28-46cb-9267-4ca07fff1551" providerId="AD" clId="Web-{DF3A0813-1B70-4AFE-BD31-3CA43EF5705D}" dt="2020-07-15T08:15:10.747" v="209" actId="1076"/>
          <ac:spMkLst>
            <pc:docMk/>
            <pc:sldMk cId="1172489867" sldId="288"/>
            <ac:spMk id="16" creationId="{12D232E3-4403-4BA8-AFF7-0E9ACDEC8450}"/>
          </ac:spMkLst>
        </pc:spChg>
        <pc:spChg chg="mod">
          <ac:chgData name="Annuska Vissers" userId="S::acw.vissers@avans.nl::09d97dfc-8d28-46cb-9267-4ca07fff1551" providerId="AD" clId="Web-{DF3A0813-1B70-4AFE-BD31-3CA43EF5705D}" dt="2020-07-15T08:15:07.465" v="208" actId="1076"/>
          <ac:spMkLst>
            <pc:docMk/>
            <pc:sldMk cId="1172489867" sldId="288"/>
            <ac:spMk id="19" creationId="{3C111EB3-A0B6-4853-B48A-A02D28EA386E}"/>
          </ac:spMkLst>
        </pc:spChg>
        <pc:spChg chg="mod">
          <ac:chgData name="Annuska Vissers" userId="S::acw.vissers@avans.nl::09d97dfc-8d28-46cb-9267-4ca07fff1551" providerId="AD" clId="Web-{DF3A0813-1B70-4AFE-BD31-3CA43EF5705D}" dt="2020-07-15T07:58:26.684" v="0" actId="1076"/>
          <ac:spMkLst>
            <pc:docMk/>
            <pc:sldMk cId="1172489867" sldId="288"/>
            <ac:spMk id="20" creationId="{A6CB4E03-5D27-4FF1-89ED-A642F0696E7B}"/>
          </ac:spMkLst>
        </pc:spChg>
        <pc:spChg chg="mod">
          <ac:chgData name="Annuska Vissers" userId="S::acw.vissers@avans.nl::09d97dfc-8d28-46cb-9267-4ca07fff1551" providerId="AD" clId="Web-{DF3A0813-1B70-4AFE-BD31-3CA43EF5705D}" dt="2020-07-15T08:15:14.216" v="210" actId="1076"/>
          <ac:spMkLst>
            <pc:docMk/>
            <pc:sldMk cId="1172489867" sldId="288"/>
            <ac:spMk id="22" creationId="{85002C55-1377-49D3-974B-2E94FEB7632A}"/>
          </ac:spMkLst>
        </pc:spChg>
        <pc:spChg chg="mod">
          <ac:chgData name="Annuska Vissers" userId="S::acw.vissers@avans.nl::09d97dfc-8d28-46cb-9267-4ca07fff1551" providerId="AD" clId="Web-{DF3A0813-1B70-4AFE-BD31-3CA43EF5705D}" dt="2020-07-15T07:58:33.653" v="1" actId="1076"/>
          <ac:spMkLst>
            <pc:docMk/>
            <pc:sldMk cId="1172489867" sldId="288"/>
            <ac:spMk id="23" creationId="{1A929A70-C80B-4FF6-80A4-71A76871B438}"/>
          </ac:spMkLst>
        </pc:spChg>
        <pc:spChg chg="mod">
          <ac:chgData name="Annuska Vissers" userId="S::acw.vissers@avans.nl::09d97dfc-8d28-46cb-9267-4ca07fff1551" providerId="AD" clId="Web-{DF3A0813-1B70-4AFE-BD31-3CA43EF5705D}" dt="2020-07-15T08:15:03.012" v="207" actId="1076"/>
          <ac:spMkLst>
            <pc:docMk/>
            <pc:sldMk cId="1172489867" sldId="288"/>
            <ac:spMk id="24" creationId="{E4067FBC-3D5F-45CB-8B7E-05CFA5A1A112}"/>
          </ac:spMkLst>
        </pc:spChg>
        <pc:spChg chg="add mod">
          <ac:chgData name="Annuska Vissers" userId="S::acw.vissers@avans.nl::09d97dfc-8d28-46cb-9267-4ca07fff1551" providerId="AD" clId="Web-{DF3A0813-1B70-4AFE-BD31-3CA43EF5705D}" dt="2020-07-15T08:36:23.002" v="397" actId="14100"/>
          <ac:spMkLst>
            <pc:docMk/>
            <pc:sldMk cId="1172489867" sldId="288"/>
            <ac:spMk id="25" creationId="{084AC9A2-790F-4F94-84E2-17D19537F854}"/>
          </ac:spMkLst>
        </pc:spChg>
        <pc:spChg chg="add mod">
          <ac:chgData name="Annuska Vissers" userId="S::acw.vissers@avans.nl::09d97dfc-8d28-46cb-9267-4ca07fff1551" providerId="AD" clId="Web-{DF3A0813-1B70-4AFE-BD31-3CA43EF5705D}" dt="2020-07-15T08:33:54.718" v="365" actId="20577"/>
          <ac:spMkLst>
            <pc:docMk/>
            <pc:sldMk cId="1172489867" sldId="288"/>
            <ac:spMk id="26" creationId="{91C68E4B-F351-49AA-B31E-982445CDB49C}"/>
          </ac:spMkLst>
        </pc:spChg>
        <pc:spChg chg="add mod">
          <ac:chgData name="Annuska Vissers" userId="S::acw.vissers@avans.nl::09d97dfc-8d28-46cb-9267-4ca07fff1551" providerId="AD" clId="Web-{DF3A0813-1B70-4AFE-BD31-3CA43EF5705D}" dt="2020-07-15T08:47:08.527" v="400" actId="1076"/>
          <ac:spMkLst>
            <pc:docMk/>
            <pc:sldMk cId="1172489867" sldId="288"/>
            <ac:spMk id="28" creationId="{451241EA-C95B-448F-98D1-BAE5F46380A5}"/>
          </ac:spMkLst>
        </pc:spChg>
      </pc:sldChg>
    </pc:docChg>
  </pc:docChgLst>
  <pc:docChgLst>
    <pc:chgData name="Arno Henskens" userId="84348da0-ba97-4347-8bb5-23efa7287a45" providerId="ADAL" clId="{338A5624-6BA9-429F-BBE1-4F219AB0DB36}"/>
    <pc:docChg chg="undo redo custSel addSld modSld sldOrd">
      <pc:chgData name="Arno Henskens" userId="84348da0-ba97-4347-8bb5-23efa7287a45" providerId="ADAL" clId="{338A5624-6BA9-429F-BBE1-4F219AB0DB36}" dt="2020-07-14T09:02:22.209" v="36748" actId="14100"/>
      <pc:docMkLst>
        <pc:docMk/>
      </pc:docMkLst>
      <pc:sldChg chg="delSp modSp">
        <pc:chgData name="Arno Henskens" userId="84348da0-ba97-4347-8bb5-23efa7287a45" providerId="ADAL" clId="{338A5624-6BA9-429F-BBE1-4F219AB0DB36}" dt="2020-07-08T07:14:07.091" v="27960" actId="313"/>
        <pc:sldMkLst>
          <pc:docMk/>
          <pc:sldMk cId="2373068265" sldId="256"/>
        </pc:sldMkLst>
        <pc:spChg chg="mod">
          <ac:chgData name="Arno Henskens" userId="84348da0-ba97-4347-8bb5-23efa7287a45" providerId="ADAL" clId="{338A5624-6BA9-429F-BBE1-4F219AB0DB36}" dt="2020-07-07T15:31:38.842" v="27324" actId="1036"/>
          <ac:spMkLst>
            <pc:docMk/>
            <pc:sldMk cId="2373068265" sldId="256"/>
            <ac:spMk id="4" creationId="{6483D923-5972-47F5-AC62-B71FA38CB930}"/>
          </ac:spMkLst>
        </pc:spChg>
        <pc:spChg chg="mod">
          <ac:chgData name="Arno Henskens" userId="84348da0-ba97-4347-8bb5-23efa7287a45" providerId="ADAL" clId="{338A5624-6BA9-429F-BBE1-4F219AB0DB36}" dt="2020-07-07T15:23:26.705" v="26882" actId="114"/>
          <ac:spMkLst>
            <pc:docMk/>
            <pc:sldMk cId="2373068265" sldId="256"/>
            <ac:spMk id="5" creationId="{10E9724B-63AC-43A9-8E12-5252EC372DC7}"/>
          </ac:spMkLst>
        </pc:spChg>
        <pc:spChg chg="mod">
          <ac:chgData name="Arno Henskens" userId="84348da0-ba97-4347-8bb5-23efa7287a45" providerId="ADAL" clId="{338A5624-6BA9-429F-BBE1-4F219AB0DB36}" dt="2020-07-07T15:23:26.705" v="26882" actId="114"/>
          <ac:spMkLst>
            <pc:docMk/>
            <pc:sldMk cId="2373068265" sldId="256"/>
            <ac:spMk id="6" creationId="{D3B21233-6175-4339-94B5-37F5EA32529D}"/>
          </ac:spMkLst>
        </pc:spChg>
        <pc:spChg chg="del mod">
          <ac:chgData name="Arno Henskens" userId="84348da0-ba97-4347-8bb5-23efa7287a45" providerId="ADAL" clId="{338A5624-6BA9-429F-BBE1-4F219AB0DB36}" dt="2020-07-07T15:32:43.277" v="27334"/>
          <ac:spMkLst>
            <pc:docMk/>
            <pc:sldMk cId="2373068265" sldId="256"/>
            <ac:spMk id="13" creationId="{9E86A77D-4E12-46A4-B13B-B078A0E1136E}"/>
          </ac:spMkLst>
        </pc:spChg>
        <pc:spChg chg="del">
          <ac:chgData name="Arno Henskens" userId="84348da0-ba97-4347-8bb5-23efa7287a45" providerId="ADAL" clId="{338A5624-6BA9-429F-BBE1-4F219AB0DB36}" dt="2020-07-07T15:19:41.533" v="26594"/>
          <ac:spMkLst>
            <pc:docMk/>
            <pc:sldMk cId="2373068265" sldId="256"/>
            <ac:spMk id="14" creationId="{9F9FFF23-9C98-4E72-8392-00893B974443}"/>
          </ac:spMkLst>
        </pc:spChg>
        <pc:spChg chg="mod">
          <ac:chgData name="Arno Henskens" userId="84348da0-ba97-4347-8bb5-23efa7287a45" providerId="ADAL" clId="{338A5624-6BA9-429F-BBE1-4F219AB0DB36}" dt="2020-07-08T07:14:07.091" v="27960" actId="313"/>
          <ac:spMkLst>
            <pc:docMk/>
            <pc:sldMk cId="2373068265" sldId="256"/>
            <ac:spMk id="15" creationId="{80B7BF9D-4394-45A4-8871-6B960A16B50F}"/>
          </ac:spMkLst>
        </pc:spChg>
        <pc:spChg chg="mod">
          <ac:chgData name="Arno Henskens" userId="84348da0-ba97-4347-8bb5-23efa7287a45" providerId="ADAL" clId="{338A5624-6BA9-429F-BBE1-4F219AB0DB36}" dt="2020-07-07T15:23:26.705" v="26882" actId="114"/>
          <ac:spMkLst>
            <pc:docMk/>
            <pc:sldMk cId="2373068265" sldId="256"/>
            <ac:spMk id="16" creationId="{C2CD586D-F187-4B30-A48B-AA7F018A6FBD}"/>
          </ac:spMkLst>
        </pc:spChg>
        <pc:spChg chg="mod">
          <ac:chgData name="Arno Henskens" userId="84348da0-ba97-4347-8bb5-23efa7287a45" providerId="ADAL" clId="{338A5624-6BA9-429F-BBE1-4F219AB0DB36}" dt="2020-07-07T15:23:26.705" v="26882" actId="114"/>
          <ac:spMkLst>
            <pc:docMk/>
            <pc:sldMk cId="2373068265" sldId="256"/>
            <ac:spMk id="17" creationId="{D6BA1D86-3DC5-4FED-A8F0-1A96C911C749}"/>
          </ac:spMkLst>
        </pc:spChg>
        <pc:spChg chg="mod">
          <ac:chgData name="Arno Henskens" userId="84348da0-ba97-4347-8bb5-23efa7287a45" providerId="ADAL" clId="{338A5624-6BA9-429F-BBE1-4F219AB0DB36}" dt="2020-07-07T15:23:26.705" v="26882" actId="114"/>
          <ac:spMkLst>
            <pc:docMk/>
            <pc:sldMk cId="2373068265" sldId="256"/>
            <ac:spMk id="18" creationId="{98B5A25F-784D-4DF0-BECD-D48A66CEB12B}"/>
          </ac:spMkLst>
        </pc:spChg>
        <pc:spChg chg="mod">
          <ac:chgData name="Arno Henskens" userId="84348da0-ba97-4347-8bb5-23efa7287a45" providerId="ADAL" clId="{338A5624-6BA9-429F-BBE1-4F219AB0DB36}" dt="2020-07-07T15:23:26.705" v="26882" actId="114"/>
          <ac:spMkLst>
            <pc:docMk/>
            <pc:sldMk cId="2373068265" sldId="256"/>
            <ac:spMk id="19" creationId="{C78CB14D-2724-402B-8B9E-013A66B6E706}"/>
          </ac:spMkLst>
        </pc:spChg>
        <pc:spChg chg="mod">
          <ac:chgData name="Arno Henskens" userId="84348da0-ba97-4347-8bb5-23efa7287a45" providerId="ADAL" clId="{338A5624-6BA9-429F-BBE1-4F219AB0DB36}" dt="2020-07-07T15:23:26.705" v="26882" actId="114"/>
          <ac:spMkLst>
            <pc:docMk/>
            <pc:sldMk cId="2373068265" sldId="256"/>
            <ac:spMk id="20" creationId="{BB8E1119-BE7C-4D1F-9729-6317412581EE}"/>
          </ac:spMkLst>
        </pc:spChg>
        <pc:spChg chg="mod">
          <ac:chgData name="Arno Henskens" userId="84348da0-ba97-4347-8bb5-23efa7287a45" providerId="ADAL" clId="{338A5624-6BA9-429F-BBE1-4F219AB0DB36}" dt="2020-07-07T15:31:38.842" v="27324" actId="1036"/>
          <ac:spMkLst>
            <pc:docMk/>
            <pc:sldMk cId="2373068265" sldId="256"/>
            <ac:spMk id="21" creationId="{95B5ED32-400F-4B29-AA82-5C28B42747D3}"/>
          </ac:spMkLst>
        </pc:spChg>
        <pc:spChg chg="mod">
          <ac:chgData name="Arno Henskens" userId="84348da0-ba97-4347-8bb5-23efa7287a45" providerId="ADAL" clId="{338A5624-6BA9-429F-BBE1-4F219AB0DB36}" dt="2020-07-07T15:23:26.705" v="26882" actId="114"/>
          <ac:spMkLst>
            <pc:docMk/>
            <pc:sldMk cId="2373068265" sldId="256"/>
            <ac:spMk id="22" creationId="{48AD38CD-A603-4177-A899-970741CE2A99}"/>
          </ac:spMkLst>
        </pc:spChg>
        <pc:spChg chg="mod">
          <ac:chgData name="Arno Henskens" userId="84348da0-ba97-4347-8bb5-23efa7287a45" providerId="ADAL" clId="{338A5624-6BA9-429F-BBE1-4F219AB0DB36}" dt="2020-07-07T15:23:26.705" v="26882" actId="114"/>
          <ac:spMkLst>
            <pc:docMk/>
            <pc:sldMk cId="2373068265" sldId="256"/>
            <ac:spMk id="23" creationId="{AE2DE9BC-FA61-443B-A8BD-3E5799B8C32E}"/>
          </ac:spMkLst>
        </pc:spChg>
        <pc:spChg chg="mod">
          <ac:chgData name="Arno Henskens" userId="84348da0-ba97-4347-8bb5-23efa7287a45" providerId="ADAL" clId="{338A5624-6BA9-429F-BBE1-4F219AB0DB36}" dt="2020-07-07T15:31:50.922" v="27326" actId="14100"/>
          <ac:spMkLst>
            <pc:docMk/>
            <pc:sldMk cId="2373068265" sldId="256"/>
            <ac:spMk id="24" creationId="{71602614-C6B5-4CAF-B529-5958ECD1DE8C}"/>
          </ac:spMkLst>
        </pc:spChg>
        <pc:spChg chg="mod">
          <ac:chgData name="Arno Henskens" userId="84348da0-ba97-4347-8bb5-23efa7287a45" providerId="ADAL" clId="{338A5624-6BA9-429F-BBE1-4F219AB0DB36}" dt="2020-07-08T07:13:59.183" v="27959" actId="313"/>
          <ac:spMkLst>
            <pc:docMk/>
            <pc:sldMk cId="2373068265" sldId="256"/>
            <ac:spMk id="25" creationId="{EA702DD9-E5CE-45F9-A527-2A4700BC6784}"/>
          </ac:spMkLst>
        </pc:spChg>
        <pc:spChg chg="mod">
          <ac:chgData name="Arno Henskens" userId="84348da0-ba97-4347-8bb5-23efa7287a45" providerId="ADAL" clId="{338A5624-6BA9-429F-BBE1-4F219AB0DB36}" dt="2020-07-08T07:13:57.744" v="27958" actId="313"/>
          <ac:spMkLst>
            <pc:docMk/>
            <pc:sldMk cId="2373068265" sldId="256"/>
            <ac:spMk id="26" creationId="{4D1E3B76-7F96-4281-8ED9-6D68B1BD2C30}"/>
          </ac:spMkLst>
        </pc:spChg>
        <pc:spChg chg="mod">
          <ac:chgData name="Arno Henskens" userId="84348da0-ba97-4347-8bb5-23efa7287a45" providerId="ADAL" clId="{338A5624-6BA9-429F-BBE1-4F219AB0DB36}" dt="2020-07-07T15:31:38.842" v="27324" actId="1036"/>
          <ac:spMkLst>
            <pc:docMk/>
            <pc:sldMk cId="2373068265" sldId="256"/>
            <ac:spMk id="28" creationId="{C54DE3D1-78AC-4778-BE06-C6EFCA9F1CED}"/>
          </ac:spMkLst>
        </pc:spChg>
        <pc:spChg chg="mod">
          <ac:chgData name="Arno Henskens" userId="84348da0-ba97-4347-8bb5-23efa7287a45" providerId="ADAL" clId="{338A5624-6BA9-429F-BBE1-4F219AB0DB36}" dt="2020-07-07T15:23:26.705" v="26882" actId="114"/>
          <ac:spMkLst>
            <pc:docMk/>
            <pc:sldMk cId="2373068265" sldId="256"/>
            <ac:spMk id="30" creationId="{C92C9707-E171-47B3-B2C8-F0A0BD4CC98A}"/>
          </ac:spMkLst>
        </pc:spChg>
        <pc:spChg chg="mod">
          <ac:chgData name="Arno Henskens" userId="84348da0-ba97-4347-8bb5-23efa7287a45" providerId="ADAL" clId="{338A5624-6BA9-429F-BBE1-4F219AB0DB36}" dt="2020-07-07T15:23:26.705" v="26882" actId="114"/>
          <ac:spMkLst>
            <pc:docMk/>
            <pc:sldMk cId="2373068265" sldId="256"/>
            <ac:spMk id="31" creationId="{1E6FB3C6-6DF3-435D-A79C-FC9BE703359B}"/>
          </ac:spMkLst>
        </pc:spChg>
        <pc:spChg chg="mod">
          <ac:chgData name="Arno Henskens" userId="84348da0-ba97-4347-8bb5-23efa7287a45" providerId="ADAL" clId="{338A5624-6BA9-429F-BBE1-4F219AB0DB36}" dt="2020-07-07T15:23:26.705" v="26882" actId="114"/>
          <ac:spMkLst>
            <pc:docMk/>
            <pc:sldMk cId="2373068265" sldId="256"/>
            <ac:spMk id="32" creationId="{7A43C6EB-44CB-44C6-A409-A4C996E23155}"/>
          </ac:spMkLst>
        </pc:spChg>
        <pc:spChg chg="mod">
          <ac:chgData name="Arno Henskens" userId="84348da0-ba97-4347-8bb5-23efa7287a45" providerId="ADAL" clId="{338A5624-6BA9-429F-BBE1-4F219AB0DB36}" dt="2020-07-07T15:31:46.425" v="27325" actId="14100"/>
          <ac:spMkLst>
            <pc:docMk/>
            <pc:sldMk cId="2373068265" sldId="256"/>
            <ac:spMk id="33" creationId="{B8F72BB8-4604-4402-B12D-ACCC5ED358A2}"/>
          </ac:spMkLst>
        </pc:spChg>
        <pc:spChg chg="mod">
          <ac:chgData name="Arno Henskens" userId="84348da0-ba97-4347-8bb5-23efa7287a45" providerId="ADAL" clId="{338A5624-6BA9-429F-BBE1-4F219AB0DB36}" dt="2020-07-07T15:23:26.705" v="26882" actId="114"/>
          <ac:spMkLst>
            <pc:docMk/>
            <pc:sldMk cId="2373068265" sldId="256"/>
            <ac:spMk id="34" creationId="{0647BC3F-A74F-4B9A-B1A0-C12AA23DDFD2}"/>
          </ac:spMkLst>
        </pc:spChg>
      </pc:sldChg>
      <pc:sldChg chg="modSp">
        <pc:chgData name="Arno Henskens" userId="84348da0-ba97-4347-8bb5-23efa7287a45" providerId="ADAL" clId="{338A5624-6BA9-429F-BBE1-4F219AB0DB36}" dt="2020-07-08T07:13:39.612" v="27957" actId="1035"/>
        <pc:sldMkLst>
          <pc:docMk/>
          <pc:sldMk cId="681029983" sldId="259"/>
        </pc:sldMkLst>
        <pc:spChg chg="mod">
          <ac:chgData name="Arno Henskens" userId="84348da0-ba97-4347-8bb5-23efa7287a45" providerId="ADAL" clId="{338A5624-6BA9-429F-BBE1-4F219AB0DB36}" dt="2020-07-08T07:13:29.628" v="27933" actId="1035"/>
          <ac:spMkLst>
            <pc:docMk/>
            <pc:sldMk cId="681029983" sldId="259"/>
            <ac:spMk id="11" creationId="{4F2119D9-09CE-46F2-B703-B80F2CA3CA82}"/>
          </ac:spMkLst>
        </pc:spChg>
        <pc:spChg chg="mod">
          <ac:chgData name="Arno Henskens" userId="84348da0-ba97-4347-8bb5-23efa7287a45" providerId="ADAL" clId="{338A5624-6BA9-429F-BBE1-4F219AB0DB36}" dt="2020-07-08T07:13:33.333" v="27940" actId="1035"/>
          <ac:spMkLst>
            <pc:docMk/>
            <pc:sldMk cId="681029983" sldId="259"/>
            <ac:spMk id="16" creationId="{F2823CA7-E518-4E50-8042-4D3EC4DC2643}"/>
          </ac:spMkLst>
        </pc:spChg>
        <pc:spChg chg="mod">
          <ac:chgData name="Arno Henskens" userId="84348da0-ba97-4347-8bb5-23efa7287a45" providerId="ADAL" clId="{338A5624-6BA9-429F-BBE1-4F219AB0DB36}" dt="2020-07-08T07:13:39.612" v="27957" actId="1035"/>
          <ac:spMkLst>
            <pc:docMk/>
            <pc:sldMk cId="681029983" sldId="259"/>
            <ac:spMk id="17" creationId="{566BE0FD-BEC0-4FE3-B6FB-A0C4F671E9F4}"/>
          </ac:spMkLst>
        </pc:spChg>
      </pc:sldChg>
      <pc:sldChg chg="modSp">
        <pc:chgData name="Arno Henskens" userId="84348da0-ba97-4347-8bb5-23efa7287a45" providerId="ADAL" clId="{338A5624-6BA9-429F-BBE1-4F219AB0DB36}" dt="2020-07-08T07:27:40.832" v="27964" actId="1035"/>
        <pc:sldMkLst>
          <pc:docMk/>
          <pc:sldMk cId="4143789056" sldId="261"/>
        </pc:sldMkLst>
        <pc:spChg chg="mod">
          <ac:chgData name="Arno Henskens" userId="84348da0-ba97-4347-8bb5-23efa7287a45" providerId="ADAL" clId="{338A5624-6BA9-429F-BBE1-4F219AB0DB36}" dt="2020-07-08T07:26:45.322" v="27961" actId="313"/>
          <ac:spMkLst>
            <pc:docMk/>
            <pc:sldMk cId="4143789056" sldId="261"/>
            <ac:spMk id="6" creationId="{0B0ED5B2-3DE2-4B8B-BD07-56AA5CD53570}"/>
          </ac:spMkLst>
        </pc:spChg>
        <pc:spChg chg="mod">
          <ac:chgData name="Arno Henskens" userId="84348da0-ba97-4347-8bb5-23efa7287a45" providerId="ADAL" clId="{338A5624-6BA9-429F-BBE1-4F219AB0DB36}" dt="2020-07-08T07:27:40.832" v="27964" actId="1035"/>
          <ac:spMkLst>
            <pc:docMk/>
            <pc:sldMk cId="4143789056" sldId="261"/>
            <ac:spMk id="9" creationId="{5A063ADA-22CC-48BE-8C7E-74EEB1191AA0}"/>
          </ac:spMkLst>
        </pc:spChg>
        <pc:picChg chg="mod">
          <ac:chgData name="Arno Henskens" userId="84348da0-ba97-4347-8bb5-23efa7287a45" providerId="ADAL" clId="{338A5624-6BA9-429F-BBE1-4F219AB0DB36}" dt="2020-07-08T07:27:40.832" v="27964" actId="1035"/>
          <ac:picMkLst>
            <pc:docMk/>
            <pc:sldMk cId="4143789056" sldId="261"/>
            <ac:picMk id="2" creationId="{E5327329-A886-4CE8-995E-06C752CAA5A7}"/>
          </ac:picMkLst>
        </pc:picChg>
      </pc:sldChg>
      <pc:sldChg chg="addSp delSp modSp">
        <pc:chgData name="Arno Henskens" userId="84348da0-ba97-4347-8bb5-23efa7287a45" providerId="ADAL" clId="{338A5624-6BA9-429F-BBE1-4F219AB0DB36}" dt="2020-07-08T07:31:00.070" v="28020" actId="478"/>
        <pc:sldMkLst>
          <pc:docMk/>
          <pc:sldMk cId="2570645650" sldId="262"/>
        </pc:sldMkLst>
        <pc:spChg chg="mod">
          <ac:chgData name="Arno Henskens" userId="84348da0-ba97-4347-8bb5-23efa7287a45" providerId="ADAL" clId="{338A5624-6BA9-429F-BBE1-4F219AB0DB36}" dt="2020-07-07T11:51:56.605" v="19658" actId="6549"/>
          <ac:spMkLst>
            <pc:docMk/>
            <pc:sldMk cId="2570645650" sldId="262"/>
            <ac:spMk id="8" creationId="{D5BA5817-F059-47C5-A5B1-F722CB5FBBE1}"/>
          </ac:spMkLst>
        </pc:spChg>
        <pc:spChg chg="mod">
          <ac:chgData name="Arno Henskens" userId="84348da0-ba97-4347-8bb5-23efa7287a45" providerId="ADAL" clId="{338A5624-6BA9-429F-BBE1-4F219AB0DB36}" dt="2020-07-08T07:11:27.345" v="27836" actId="114"/>
          <ac:spMkLst>
            <pc:docMk/>
            <pc:sldMk cId="2570645650" sldId="262"/>
            <ac:spMk id="9" creationId="{66F61DAF-026F-4008-8F5B-4DF8D3DCC2E2}"/>
          </ac:spMkLst>
        </pc:spChg>
        <pc:spChg chg="mod">
          <ac:chgData name="Arno Henskens" userId="84348da0-ba97-4347-8bb5-23efa7287a45" providerId="ADAL" clId="{338A5624-6BA9-429F-BBE1-4F219AB0DB36}" dt="2020-07-08T07:12:17.594" v="27925" actId="1035"/>
          <ac:spMkLst>
            <pc:docMk/>
            <pc:sldMk cId="2570645650" sldId="262"/>
            <ac:spMk id="10" creationId="{2D72FD82-07BA-4F73-B258-3E6D39347523}"/>
          </ac:spMkLst>
        </pc:spChg>
        <pc:spChg chg="mod">
          <ac:chgData name="Arno Henskens" userId="84348da0-ba97-4347-8bb5-23efa7287a45" providerId="ADAL" clId="{338A5624-6BA9-429F-BBE1-4F219AB0DB36}" dt="2020-07-08T07:11:58.388" v="27880" actId="1035"/>
          <ac:spMkLst>
            <pc:docMk/>
            <pc:sldMk cId="2570645650" sldId="262"/>
            <ac:spMk id="11" creationId="{D1CF0405-BCF8-4FBD-90C3-D9BFD730ABA7}"/>
          </ac:spMkLst>
        </pc:spChg>
        <pc:spChg chg="mod">
          <ac:chgData name="Arno Henskens" userId="84348da0-ba97-4347-8bb5-23efa7287a45" providerId="ADAL" clId="{338A5624-6BA9-429F-BBE1-4F219AB0DB36}" dt="2020-07-08T07:11:52.510" v="27861" actId="1035"/>
          <ac:spMkLst>
            <pc:docMk/>
            <pc:sldMk cId="2570645650" sldId="262"/>
            <ac:spMk id="12" creationId="{B4F89083-3FEB-446E-B79E-A166DCBF3759}"/>
          </ac:spMkLst>
        </pc:spChg>
        <pc:spChg chg="mod">
          <ac:chgData name="Arno Henskens" userId="84348da0-ba97-4347-8bb5-23efa7287a45" providerId="ADAL" clId="{338A5624-6BA9-429F-BBE1-4F219AB0DB36}" dt="2020-07-08T07:11:46.788" v="27848" actId="1036"/>
          <ac:spMkLst>
            <pc:docMk/>
            <pc:sldMk cId="2570645650" sldId="262"/>
            <ac:spMk id="13" creationId="{4206C7AF-3FE4-49C6-BC91-F341EAB16769}"/>
          </ac:spMkLst>
        </pc:spChg>
        <pc:spChg chg="add mod">
          <ac:chgData name="Arno Henskens" userId="84348da0-ba97-4347-8bb5-23efa7287a45" providerId="ADAL" clId="{338A5624-6BA9-429F-BBE1-4F219AB0DB36}" dt="2020-07-08T07:12:19.633" v="27926" actId="1035"/>
          <ac:spMkLst>
            <pc:docMk/>
            <pc:sldMk cId="2570645650" sldId="262"/>
            <ac:spMk id="15" creationId="{A42580A9-A36B-4622-AD7D-2D93D0B44A80}"/>
          </ac:spMkLst>
        </pc:spChg>
        <pc:picChg chg="add mod">
          <ac:chgData name="Arno Henskens" userId="84348da0-ba97-4347-8bb5-23efa7287a45" providerId="ADAL" clId="{338A5624-6BA9-429F-BBE1-4F219AB0DB36}" dt="2020-07-08T07:27:57.512" v="27965" actId="1036"/>
          <ac:picMkLst>
            <pc:docMk/>
            <pc:sldMk cId="2570645650" sldId="262"/>
            <ac:picMk id="14" creationId="{D4ED1199-5141-43DC-8289-1CEA9BF7391B}"/>
          </ac:picMkLst>
        </pc:picChg>
        <pc:picChg chg="add del mod">
          <ac:chgData name="Arno Henskens" userId="84348da0-ba97-4347-8bb5-23efa7287a45" providerId="ADAL" clId="{338A5624-6BA9-429F-BBE1-4F219AB0DB36}" dt="2020-07-08T07:31:00.070" v="28020" actId="478"/>
          <ac:picMkLst>
            <pc:docMk/>
            <pc:sldMk cId="2570645650" sldId="262"/>
            <ac:picMk id="16" creationId="{9F9CB95B-019E-455A-BCA5-4239710CF896}"/>
          </ac:picMkLst>
        </pc:picChg>
      </pc:sldChg>
      <pc:sldChg chg="addSp delSp modSp">
        <pc:chgData name="Arno Henskens" userId="84348da0-ba97-4347-8bb5-23efa7287a45" providerId="ADAL" clId="{338A5624-6BA9-429F-BBE1-4F219AB0DB36}" dt="2020-07-08T07:39:46.827" v="28726" actId="6549"/>
        <pc:sldMkLst>
          <pc:docMk/>
          <pc:sldMk cId="2808830915" sldId="263"/>
        </pc:sldMkLst>
        <pc:spChg chg="add del mod">
          <ac:chgData name="Arno Henskens" userId="84348da0-ba97-4347-8bb5-23efa7287a45" providerId="ADAL" clId="{338A5624-6BA9-429F-BBE1-4F219AB0DB36}" dt="2020-07-08T07:30:49.139" v="27986" actId="11529"/>
          <ac:spMkLst>
            <pc:docMk/>
            <pc:sldMk cId="2808830915" sldId="263"/>
            <ac:spMk id="2" creationId="{1C328354-2AD6-4D70-A79A-1D7F21CED880}"/>
          </ac:spMkLst>
        </pc:spChg>
        <pc:spChg chg="add del mod">
          <ac:chgData name="Arno Henskens" userId="84348da0-ba97-4347-8bb5-23efa7287a45" providerId="ADAL" clId="{338A5624-6BA9-429F-BBE1-4F219AB0DB36}" dt="2020-07-07T11:59:39.132" v="19716" actId="478"/>
          <ac:spMkLst>
            <pc:docMk/>
            <pc:sldMk cId="2808830915" sldId="263"/>
            <ac:spMk id="4" creationId="{9FCABE5F-8BBB-4EF7-AA7F-CFB492A93F91}"/>
          </ac:spMkLst>
        </pc:spChg>
        <pc:spChg chg="mod">
          <ac:chgData name="Arno Henskens" userId="84348da0-ba97-4347-8bb5-23efa7287a45" providerId="ADAL" clId="{338A5624-6BA9-429F-BBE1-4F219AB0DB36}" dt="2020-07-07T14:17:56.629" v="23063" actId="20577"/>
          <ac:spMkLst>
            <pc:docMk/>
            <pc:sldMk cId="2808830915" sldId="263"/>
            <ac:spMk id="5" creationId="{D4ECAC40-5D8B-4BA7-9166-6F484334958A}"/>
          </ac:spMkLst>
        </pc:spChg>
        <pc:spChg chg="mod">
          <ac:chgData name="Arno Henskens" userId="84348da0-ba97-4347-8bb5-23efa7287a45" providerId="ADAL" clId="{338A5624-6BA9-429F-BBE1-4F219AB0DB36}" dt="2020-07-08T07:35:45.231" v="28567" actId="207"/>
          <ac:spMkLst>
            <pc:docMk/>
            <pc:sldMk cId="2808830915" sldId="263"/>
            <ac:spMk id="6" creationId="{0B0ED5B2-3DE2-4B8B-BD07-56AA5CD53570}"/>
          </ac:spMkLst>
        </pc:spChg>
        <pc:spChg chg="mod">
          <ac:chgData name="Arno Henskens" userId="84348da0-ba97-4347-8bb5-23efa7287a45" providerId="ADAL" clId="{338A5624-6BA9-429F-BBE1-4F219AB0DB36}" dt="2020-07-08T07:39:46.827" v="28726" actId="6549"/>
          <ac:spMkLst>
            <pc:docMk/>
            <pc:sldMk cId="2808830915" sldId="263"/>
            <ac:spMk id="8" creationId="{D5BA5817-F059-47C5-A5B1-F722CB5FBBE1}"/>
          </ac:spMkLst>
        </pc:spChg>
        <pc:picChg chg="add del mod">
          <ac:chgData name="Arno Henskens" userId="84348da0-ba97-4347-8bb5-23efa7287a45" providerId="ADAL" clId="{338A5624-6BA9-429F-BBE1-4F219AB0DB36}" dt="2020-07-07T13:30:12.148" v="19950" actId="478"/>
          <ac:picMkLst>
            <pc:docMk/>
            <pc:sldMk cId="2808830915" sldId="263"/>
            <ac:picMk id="3" creationId="{976502CA-0B4C-42CB-8A08-3B1098DE8776}"/>
          </ac:picMkLst>
        </pc:picChg>
        <pc:picChg chg="add del mod">
          <ac:chgData name="Arno Henskens" userId="84348da0-ba97-4347-8bb5-23efa7287a45" providerId="ADAL" clId="{338A5624-6BA9-429F-BBE1-4F219AB0DB36}" dt="2020-07-08T07:30:42.238" v="27979" actId="478"/>
          <ac:picMkLst>
            <pc:docMk/>
            <pc:sldMk cId="2808830915" sldId="263"/>
            <ac:picMk id="11" creationId="{4256D187-6BC1-4EFB-AA84-027D813A15DD}"/>
          </ac:picMkLst>
        </pc:picChg>
        <pc:picChg chg="add mod">
          <ac:chgData name="Arno Henskens" userId="84348da0-ba97-4347-8bb5-23efa7287a45" providerId="ADAL" clId="{338A5624-6BA9-429F-BBE1-4F219AB0DB36}" dt="2020-07-07T14:08:55.348" v="22996" actId="1035"/>
          <ac:picMkLst>
            <pc:docMk/>
            <pc:sldMk cId="2808830915" sldId="263"/>
            <ac:picMk id="12" creationId="{F71A22AB-2B80-427E-966C-F09BDAE6BEDB}"/>
          </ac:picMkLst>
        </pc:picChg>
      </pc:sldChg>
      <pc:sldChg chg="modSp">
        <pc:chgData name="Arno Henskens" userId="84348da0-ba97-4347-8bb5-23efa7287a45" providerId="ADAL" clId="{338A5624-6BA9-429F-BBE1-4F219AB0DB36}" dt="2020-07-08T07:11:09.175" v="27835" actId="313"/>
        <pc:sldMkLst>
          <pc:docMk/>
          <pc:sldMk cId="3630416346" sldId="267"/>
        </pc:sldMkLst>
        <pc:spChg chg="mod">
          <ac:chgData name="Arno Henskens" userId="84348da0-ba97-4347-8bb5-23efa7287a45" providerId="ADAL" clId="{338A5624-6BA9-429F-BBE1-4F219AB0DB36}" dt="2020-07-07T14:33:56.874" v="24195" actId="20577"/>
          <ac:spMkLst>
            <pc:docMk/>
            <pc:sldMk cId="3630416346" sldId="267"/>
            <ac:spMk id="8" creationId="{D5BA5817-F059-47C5-A5B1-F722CB5FBBE1}"/>
          </ac:spMkLst>
        </pc:spChg>
        <pc:spChg chg="mod">
          <ac:chgData name="Arno Henskens" userId="84348da0-ba97-4347-8bb5-23efa7287a45" providerId="ADAL" clId="{338A5624-6BA9-429F-BBE1-4F219AB0DB36}" dt="2020-07-08T07:11:09.175" v="27835" actId="313"/>
          <ac:spMkLst>
            <pc:docMk/>
            <pc:sldMk cId="3630416346" sldId="267"/>
            <ac:spMk id="9" creationId="{2A3A3AFC-8FD7-4DAE-92F3-CDE0AE726FE3}"/>
          </ac:spMkLst>
        </pc:spChg>
        <pc:spChg chg="mod">
          <ac:chgData name="Arno Henskens" userId="84348da0-ba97-4347-8bb5-23efa7287a45" providerId="ADAL" clId="{338A5624-6BA9-429F-BBE1-4F219AB0DB36}" dt="2020-07-08T07:11:06.560" v="27834" actId="1036"/>
          <ac:spMkLst>
            <pc:docMk/>
            <pc:sldMk cId="3630416346" sldId="267"/>
            <ac:spMk id="10" creationId="{B673B78B-118D-40DA-BA8A-030B67D79952}"/>
          </ac:spMkLst>
        </pc:spChg>
        <pc:spChg chg="mod">
          <ac:chgData name="Arno Henskens" userId="84348da0-ba97-4347-8bb5-23efa7287a45" providerId="ADAL" clId="{338A5624-6BA9-429F-BBE1-4F219AB0DB36}" dt="2020-07-08T07:10:29.363" v="27750" actId="1035"/>
          <ac:spMkLst>
            <pc:docMk/>
            <pc:sldMk cId="3630416346" sldId="267"/>
            <ac:spMk id="11" creationId="{96374954-8215-40CD-ABEC-1D35422B7E39}"/>
          </ac:spMkLst>
        </pc:spChg>
        <pc:spChg chg="mod">
          <ac:chgData name="Arno Henskens" userId="84348da0-ba97-4347-8bb5-23efa7287a45" providerId="ADAL" clId="{338A5624-6BA9-429F-BBE1-4F219AB0DB36}" dt="2020-07-08T07:10:24.668" v="27734" actId="1035"/>
          <ac:spMkLst>
            <pc:docMk/>
            <pc:sldMk cId="3630416346" sldId="267"/>
            <ac:spMk id="12" creationId="{8403ECFF-E538-4D3F-B29B-62D6D4C14F4F}"/>
          </ac:spMkLst>
        </pc:spChg>
        <pc:spChg chg="mod">
          <ac:chgData name="Arno Henskens" userId="84348da0-ba97-4347-8bb5-23efa7287a45" providerId="ADAL" clId="{338A5624-6BA9-429F-BBE1-4F219AB0DB36}" dt="2020-07-08T07:10:42.310" v="27787" actId="1035"/>
          <ac:spMkLst>
            <pc:docMk/>
            <pc:sldMk cId="3630416346" sldId="267"/>
            <ac:spMk id="13" creationId="{582AB915-EEF2-488C-B85F-F3421540A8ED}"/>
          </ac:spMkLst>
        </pc:spChg>
        <pc:spChg chg="mod">
          <ac:chgData name="Arno Henskens" userId="84348da0-ba97-4347-8bb5-23efa7287a45" providerId="ADAL" clId="{338A5624-6BA9-429F-BBE1-4F219AB0DB36}" dt="2020-07-08T07:10:52.748" v="27806" actId="313"/>
          <ac:spMkLst>
            <pc:docMk/>
            <pc:sldMk cId="3630416346" sldId="267"/>
            <ac:spMk id="14" creationId="{0989FF4B-9927-4B4E-86A9-ECD282BBAC45}"/>
          </ac:spMkLst>
        </pc:spChg>
        <pc:spChg chg="mod">
          <ac:chgData name="Arno Henskens" userId="84348da0-ba97-4347-8bb5-23efa7287a45" providerId="ADAL" clId="{338A5624-6BA9-429F-BBE1-4F219AB0DB36}" dt="2020-07-08T07:10:03.050" v="27709" actId="14100"/>
          <ac:spMkLst>
            <pc:docMk/>
            <pc:sldMk cId="3630416346" sldId="267"/>
            <ac:spMk id="15" creationId="{252CCBC8-201A-4B0D-877B-69A1CBB7E958}"/>
          </ac:spMkLst>
        </pc:spChg>
        <pc:spChg chg="mod">
          <ac:chgData name="Arno Henskens" userId="84348da0-ba97-4347-8bb5-23efa7287a45" providerId="ADAL" clId="{338A5624-6BA9-429F-BBE1-4F219AB0DB36}" dt="2020-07-08T07:10:34.549" v="27767" actId="1036"/>
          <ac:spMkLst>
            <pc:docMk/>
            <pc:sldMk cId="3630416346" sldId="267"/>
            <ac:spMk id="16" creationId="{39467EFC-842B-4B37-80CC-72F32D377DE6}"/>
          </ac:spMkLst>
        </pc:spChg>
      </pc:sldChg>
      <pc:sldChg chg="addSp delSp modSp">
        <pc:chgData name="Arno Henskens" userId="84348da0-ba97-4347-8bb5-23efa7287a45" providerId="ADAL" clId="{338A5624-6BA9-429F-BBE1-4F219AB0DB36}" dt="2020-07-14T09:02:22.209" v="36748" actId="14100"/>
        <pc:sldMkLst>
          <pc:docMk/>
          <pc:sldMk cId="706174448" sldId="271"/>
        </pc:sldMkLst>
        <pc:spChg chg="mod">
          <ac:chgData name="Arno Henskens" userId="84348da0-ba97-4347-8bb5-23efa7287a45" providerId="ADAL" clId="{338A5624-6BA9-429F-BBE1-4F219AB0DB36}" dt="2020-07-14T06:57:37.454" v="35615" actId="1076"/>
          <ac:spMkLst>
            <pc:docMk/>
            <pc:sldMk cId="706174448" sldId="271"/>
            <ac:spMk id="6" creationId="{0B0ED5B2-3DE2-4B8B-BD07-56AA5CD53570}"/>
          </ac:spMkLst>
        </pc:spChg>
        <pc:spChg chg="mod">
          <ac:chgData name="Arno Henskens" userId="84348da0-ba97-4347-8bb5-23efa7287a45" providerId="ADAL" clId="{338A5624-6BA9-429F-BBE1-4F219AB0DB36}" dt="2020-07-13T09:15:10.091" v="31444" actId="20577"/>
          <ac:spMkLst>
            <pc:docMk/>
            <pc:sldMk cId="706174448" sldId="271"/>
            <ac:spMk id="8" creationId="{D5BA5817-F059-47C5-A5B1-F722CB5FBBE1}"/>
          </ac:spMkLst>
        </pc:spChg>
        <pc:spChg chg="add mod">
          <ac:chgData name="Arno Henskens" userId="84348da0-ba97-4347-8bb5-23efa7287a45" providerId="ADAL" clId="{338A5624-6BA9-429F-BBE1-4F219AB0DB36}" dt="2020-07-14T07:39:09.467" v="35774" actId="20577"/>
          <ac:spMkLst>
            <pc:docMk/>
            <pc:sldMk cId="706174448" sldId="271"/>
            <ac:spMk id="10" creationId="{53D0D0BB-66D4-4AEF-B677-018891EF4526}"/>
          </ac:spMkLst>
        </pc:spChg>
        <pc:spChg chg="add mod">
          <ac:chgData name="Arno Henskens" userId="84348da0-ba97-4347-8bb5-23efa7287a45" providerId="ADAL" clId="{338A5624-6BA9-429F-BBE1-4F219AB0DB36}" dt="2020-07-14T07:39:20.117" v="35793" actId="20577"/>
          <ac:spMkLst>
            <pc:docMk/>
            <pc:sldMk cId="706174448" sldId="271"/>
            <ac:spMk id="11" creationId="{97A9A0B1-A6B1-4967-9F64-1387B10EA121}"/>
          </ac:spMkLst>
        </pc:spChg>
        <pc:spChg chg="add mod">
          <ac:chgData name="Arno Henskens" userId="84348da0-ba97-4347-8bb5-23efa7287a45" providerId="ADAL" clId="{338A5624-6BA9-429F-BBE1-4F219AB0DB36}" dt="2020-07-14T06:58:57.281" v="35631" actId="1035"/>
          <ac:spMkLst>
            <pc:docMk/>
            <pc:sldMk cId="706174448" sldId="271"/>
            <ac:spMk id="12" creationId="{961BF0B7-2A98-4271-AD39-179614F19327}"/>
          </ac:spMkLst>
        </pc:spChg>
        <pc:spChg chg="add mod">
          <ac:chgData name="Arno Henskens" userId="84348da0-ba97-4347-8bb5-23efa7287a45" providerId="ADAL" clId="{338A5624-6BA9-429F-BBE1-4F219AB0DB36}" dt="2020-07-14T07:39:03.948" v="35761" actId="20577"/>
          <ac:spMkLst>
            <pc:docMk/>
            <pc:sldMk cId="706174448" sldId="271"/>
            <ac:spMk id="13" creationId="{7937085A-C615-43AE-B51F-0645F64963D3}"/>
          </ac:spMkLst>
        </pc:spChg>
        <pc:spChg chg="add mod">
          <ac:chgData name="Arno Henskens" userId="84348da0-ba97-4347-8bb5-23efa7287a45" providerId="ADAL" clId="{338A5624-6BA9-429F-BBE1-4F219AB0DB36}" dt="2020-07-14T06:59:07.969" v="35635" actId="1076"/>
          <ac:spMkLst>
            <pc:docMk/>
            <pc:sldMk cId="706174448" sldId="271"/>
            <ac:spMk id="14" creationId="{314E7510-FF83-4ADC-A346-E86D1FEE06A2}"/>
          </ac:spMkLst>
        </pc:spChg>
        <pc:spChg chg="add mod">
          <ac:chgData name="Arno Henskens" userId="84348da0-ba97-4347-8bb5-23efa7287a45" providerId="ADAL" clId="{338A5624-6BA9-429F-BBE1-4F219AB0DB36}" dt="2020-07-14T06:59:12.761" v="35636" actId="1076"/>
          <ac:spMkLst>
            <pc:docMk/>
            <pc:sldMk cId="706174448" sldId="271"/>
            <ac:spMk id="15" creationId="{43DFE5B3-6875-4C29-A4DF-BDB3DC48D571}"/>
          </ac:spMkLst>
        </pc:spChg>
        <pc:spChg chg="add mod">
          <ac:chgData name="Arno Henskens" userId="84348da0-ba97-4347-8bb5-23efa7287a45" providerId="ADAL" clId="{338A5624-6BA9-429F-BBE1-4F219AB0DB36}" dt="2020-07-14T09:02:22.209" v="36748" actId="14100"/>
          <ac:spMkLst>
            <pc:docMk/>
            <pc:sldMk cId="706174448" sldId="271"/>
            <ac:spMk id="16" creationId="{65B4235B-D43C-460E-85CA-CC02AFA08287}"/>
          </ac:spMkLst>
        </pc:spChg>
        <pc:spChg chg="add del mod">
          <ac:chgData name="Arno Henskens" userId="84348da0-ba97-4347-8bb5-23efa7287a45" providerId="ADAL" clId="{338A5624-6BA9-429F-BBE1-4F219AB0DB36}" dt="2020-07-13T10:00:01.026" v="33952" actId="478"/>
          <ac:spMkLst>
            <pc:docMk/>
            <pc:sldMk cId="706174448" sldId="271"/>
            <ac:spMk id="17" creationId="{292B0AD7-DDB3-45BA-A0D5-EEC33E0322AA}"/>
          </ac:spMkLst>
        </pc:spChg>
        <pc:spChg chg="add mod">
          <ac:chgData name="Arno Henskens" userId="84348da0-ba97-4347-8bb5-23efa7287a45" providerId="ADAL" clId="{338A5624-6BA9-429F-BBE1-4F219AB0DB36}" dt="2020-07-14T06:59:16.385" v="35637" actId="1076"/>
          <ac:spMkLst>
            <pc:docMk/>
            <pc:sldMk cId="706174448" sldId="271"/>
            <ac:spMk id="18" creationId="{69A9ED9B-B41F-4FE9-9FD8-4EAC9E2BBBA9}"/>
          </ac:spMkLst>
        </pc:spChg>
        <pc:spChg chg="add mod">
          <ac:chgData name="Arno Henskens" userId="84348da0-ba97-4347-8bb5-23efa7287a45" providerId="ADAL" clId="{338A5624-6BA9-429F-BBE1-4F219AB0DB36}" dt="2020-07-14T06:59:26.874" v="35640" actId="1076"/>
          <ac:spMkLst>
            <pc:docMk/>
            <pc:sldMk cId="706174448" sldId="271"/>
            <ac:spMk id="19" creationId="{8A2D8FB3-FA77-4801-A1C0-7F1078CB9318}"/>
          </ac:spMkLst>
        </pc:spChg>
        <pc:picChg chg="add mod">
          <ac:chgData name="Arno Henskens" userId="84348da0-ba97-4347-8bb5-23efa7287a45" providerId="ADAL" clId="{338A5624-6BA9-429F-BBE1-4F219AB0DB36}" dt="2020-07-13T08:29:05.712" v="29143" actId="1037"/>
          <ac:picMkLst>
            <pc:docMk/>
            <pc:sldMk cId="706174448" sldId="271"/>
            <ac:picMk id="9" creationId="{861E6CD7-94E0-4FB9-A3DA-8767E3412998}"/>
          </ac:picMkLst>
        </pc:picChg>
      </pc:sldChg>
      <pc:sldChg chg="modSp">
        <pc:chgData name="Arno Henskens" userId="84348da0-ba97-4347-8bb5-23efa7287a45" providerId="ADAL" clId="{338A5624-6BA9-429F-BBE1-4F219AB0DB36}" dt="2020-07-14T09:01:25.543" v="36744" actId="20577"/>
        <pc:sldMkLst>
          <pc:docMk/>
          <pc:sldMk cId="3477872104" sldId="272"/>
        </pc:sldMkLst>
        <pc:spChg chg="mod">
          <ac:chgData name="Arno Henskens" userId="84348da0-ba97-4347-8bb5-23efa7287a45" providerId="ADAL" clId="{338A5624-6BA9-429F-BBE1-4F219AB0DB36}" dt="2020-07-14T08:30:31.180" v="35798" actId="20577"/>
          <ac:spMkLst>
            <pc:docMk/>
            <pc:sldMk cId="3477872104" sldId="272"/>
            <ac:spMk id="6" creationId="{0B0ED5B2-3DE2-4B8B-BD07-56AA5CD53570}"/>
          </ac:spMkLst>
        </pc:spChg>
        <pc:spChg chg="mod">
          <ac:chgData name="Arno Henskens" userId="84348da0-ba97-4347-8bb5-23efa7287a45" providerId="ADAL" clId="{338A5624-6BA9-429F-BBE1-4F219AB0DB36}" dt="2020-07-14T09:01:25.543" v="36744" actId="20577"/>
          <ac:spMkLst>
            <pc:docMk/>
            <pc:sldMk cId="3477872104" sldId="272"/>
            <ac:spMk id="8" creationId="{D5BA5817-F059-47C5-A5B1-F722CB5FBBE1}"/>
          </ac:spMkLst>
        </pc:spChg>
      </pc:sldChg>
      <pc:sldChg chg="addSp delSp modSp ord">
        <pc:chgData name="Arno Henskens" userId="84348da0-ba97-4347-8bb5-23efa7287a45" providerId="ADAL" clId="{338A5624-6BA9-429F-BBE1-4F219AB0DB36}" dt="2020-07-13T10:03:44.404" v="33956"/>
        <pc:sldMkLst>
          <pc:docMk/>
          <pc:sldMk cId="3515214035" sldId="275"/>
        </pc:sldMkLst>
        <pc:spChg chg="mod">
          <ac:chgData name="Arno Henskens" userId="84348da0-ba97-4347-8bb5-23efa7287a45" providerId="ADAL" clId="{338A5624-6BA9-429F-BBE1-4F219AB0DB36}" dt="2020-07-07T11:46:34.469" v="19401" actId="20577"/>
          <ac:spMkLst>
            <pc:docMk/>
            <pc:sldMk cId="3515214035" sldId="275"/>
            <ac:spMk id="8" creationId="{D5BA5817-F059-47C5-A5B1-F722CB5FBBE1}"/>
          </ac:spMkLst>
        </pc:spChg>
        <pc:spChg chg="mod">
          <ac:chgData name="Arno Henskens" userId="84348da0-ba97-4347-8bb5-23efa7287a45" providerId="ADAL" clId="{338A5624-6BA9-429F-BBE1-4F219AB0DB36}" dt="2020-07-08T07:09:03.337" v="27689" actId="114"/>
          <ac:spMkLst>
            <pc:docMk/>
            <pc:sldMk cId="3515214035" sldId="275"/>
            <ac:spMk id="9" creationId="{03C992C7-295F-42A5-9B4D-6C17E0A291A8}"/>
          </ac:spMkLst>
        </pc:spChg>
        <pc:spChg chg="del mod">
          <ac:chgData name="Arno Henskens" userId="84348da0-ba97-4347-8bb5-23efa7287a45" providerId="ADAL" clId="{338A5624-6BA9-429F-BBE1-4F219AB0DB36}" dt="2020-07-07T15:18:46.708" v="26572"/>
          <ac:spMkLst>
            <pc:docMk/>
            <pc:sldMk cId="3515214035" sldId="275"/>
            <ac:spMk id="10" creationId="{5F620E46-1C6A-4BED-9BA8-5C13DBC93EA2}"/>
          </ac:spMkLst>
        </pc:spChg>
        <pc:spChg chg="mod">
          <ac:chgData name="Arno Henskens" userId="84348da0-ba97-4347-8bb5-23efa7287a45" providerId="ADAL" clId="{338A5624-6BA9-429F-BBE1-4F219AB0DB36}" dt="2020-07-08T07:09:03.337" v="27689" actId="114"/>
          <ac:spMkLst>
            <pc:docMk/>
            <pc:sldMk cId="3515214035" sldId="275"/>
            <ac:spMk id="11" creationId="{98099E04-80E5-41CA-A7C8-091E476CBD4A}"/>
          </ac:spMkLst>
        </pc:spChg>
        <pc:spChg chg="mod">
          <ac:chgData name="Arno Henskens" userId="84348da0-ba97-4347-8bb5-23efa7287a45" providerId="ADAL" clId="{338A5624-6BA9-429F-BBE1-4F219AB0DB36}" dt="2020-07-08T07:09:03.337" v="27689" actId="114"/>
          <ac:spMkLst>
            <pc:docMk/>
            <pc:sldMk cId="3515214035" sldId="275"/>
            <ac:spMk id="12" creationId="{B03BB4C7-5990-4EFE-8134-CBC8E8CEBB7F}"/>
          </ac:spMkLst>
        </pc:spChg>
        <pc:spChg chg="mod">
          <ac:chgData name="Arno Henskens" userId="84348da0-ba97-4347-8bb5-23efa7287a45" providerId="ADAL" clId="{338A5624-6BA9-429F-BBE1-4F219AB0DB36}" dt="2020-07-08T07:12:32.777" v="27927" actId="313"/>
          <ac:spMkLst>
            <pc:docMk/>
            <pc:sldMk cId="3515214035" sldId="275"/>
            <ac:spMk id="13" creationId="{40B0A955-DB6C-469A-B025-E4193F99CE16}"/>
          </ac:spMkLst>
        </pc:spChg>
        <pc:spChg chg="mod">
          <ac:chgData name="Arno Henskens" userId="84348da0-ba97-4347-8bb5-23efa7287a45" providerId="ADAL" clId="{338A5624-6BA9-429F-BBE1-4F219AB0DB36}" dt="2020-07-08T07:09:03.337" v="27689" actId="114"/>
          <ac:spMkLst>
            <pc:docMk/>
            <pc:sldMk cId="3515214035" sldId="275"/>
            <ac:spMk id="14" creationId="{F3A1C63B-E207-4FF2-AF86-F538DDCA50CD}"/>
          </ac:spMkLst>
        </pc:spChg>
        <pc:spChg chg="add mod">
          <ac:chgData name="Arno Henskens" userId="84348da0-ba97-4347-8bb5-23efa7287a45" providerId="ADAL" clId="{338A5624-6BA9-429F-BBE1-4F219AB0DB36}" dt="2020-07-08T07:09:03.337" v="27689" actId="114"/>
          <ac:spMkLst>
            <pc:docMk/>
            <pc:sldMk cId="3515214035" sldId="275"/>
            <ac:spMk id="15" creationId="{7F1290D5-5106-4312-B91F-B12EE6E5731F}"/>
          </ac:spMkLst>
        </pc:spChg>
        <pc:spChg chg="add mod">
          <ac:chgData name="Arno Henskens" userId="84348da0-ba97-4347-8bb5-23efa7287a45" providerId="ADAL" clId="{338A5624-6BA9-429F-BBE1-4F219AB0DB36}" dt="2020-07-08T07:09:03.337" v="27689" actId="114"/>
          <ac:spMkLst>
            <pc:docMk/>
            <pc:sldMk cId="3515214035" sldId="275"/>
            <ac:spMk id="16" creationId="{DC5BA605-81A8-49ED-9177-D4CB8E24E8B9}"/>
          </ac:spMkLst>
        </pc:spChg>
        <pc:spChg chg="add mod">
          <ac:chgData name="Arno Henskens" userId="84348da0-ba97-4347-8bb5-23efa7287a45" providerId="ADAL" clId="{338A5624-6BA9-429F-BBE1-4F219AB0DB36}" dt="2020-07-08T07:09:03.337" v="27689" actId="114"/>
          <ac:spMkLst>
            <pc:docMk/>
            <pc:sldMk cId="3515214035" sldId="275"/>
            <ac:spMk id="17" creationId="{1B2DD1C9-8C57-44F4-A920-8CB6D42F9FBC}"/>
          </ac:spMkLst>
        </pc:spChg>
        <pc:spChg chg="add mod">
          <ac:chgData name="Arno Henskens" userId="84348da0-ba97-4347-8bb5-23efa7287a45" providerId="ADAL" clId="{338A5624-6BA9-429F-BBE1-4F219AB0DB36}" dt="2020-07-08T07:09:03.337" v="27689" actId="114"/>
          <ac:spMkLst>
            <pc:docMk/>
            <pc:sldMk cId="3515214035" sldId="275"/>
            <ac:spMk id="18" creationId="{E2C0E459-6482-4D66-9959-668BC70B16FC}"/>
          </ac:spMkLst>
        </pc:spChg>
        <pc:spChg chg="add del mod">
          <ac:chgData name="Arno Henskens" userId="84348da0-ba97-4347-8bb5-23efa7287a45" providerId="ADAL" clId="{338A5624-6BA9-429F-BBE1-4F219AB0DB36}" dt="2020-07-13T10:03:44.404" v="33956"/>
          <ac:spMkLst>
            <pc:docMk/>
            <pc:sldMk cId="3515214035" sldId="275"/>
            <ac:spMk id="19" creationId="{4DDC089B-8DB0-4F1F-8EE9-1FE41C102196}"/>
          </ac:spMkLst>
        </pc:spChg>
      </pc:sldChg>
      <pc:sldChg chg="modSp">
        <pc:chgData name="Arno Henskens" userId="84348da0-ba97-4347-8bb5-23efa7287a45" providerId="ADAL" clId="{338A5624-6BA9-429F-BBE1-4F219AB0DB36}" dt="2020-07-07T11:39:17.173" v="19328" actId="255"/>
        <pc:sldMkLst>
          <pc:docMk/>
          <pc:sldMk cId="1244862121" sldId="276"/>
        </pc:sldMkLst>
        <pc:spChg chg="mod">
          <ac:chgData name="Arno Henskens" userId="84348da0-ba97-4347-8bb5-23efa7287a45" providerId="ADAL" clId="{338A5624-6BA9-429F-BBE1-4F219AB0DB36}" dt="2020-07-07T11:39:17.173" v="19328" actId="255"/>
          <ac:spMkLst>
            <pc:docMk/>
            <pc:sldMk cId="1244862121" sldId="276"/>
            <ac:spMk id="6" creationId="{0B0ED5B2-3DE2-4B8B-BD07-56AA5CD53570}"/>
          </ac:spMkLst>
        </pc:spChg>
        <pc:spChg chg="mod">
          <ac:chgData name="Arno Henskens" userId="84348da0-ba97-4347-8bb5-23efa7287a45" providerId="ADAL" clId="{338A5624-6BA9-429F-BBE1-4F219AB0DB36}" dt="2020-07-07T11:37:47.213" v="19277" actId="1076"/>
          <ac:spMkLst>
            <pc:docMk/>
            <pc:sldMk cId="1244862121" sldId="276"/>
            <ac:spMk id="8" creationId="{D5BA5817-F059-47C5-A5B1-F722CB5FBBE1}"/>
          </ac:spMkLst>
        </pc:spChg>
      </pc:sldChg>
      <pc:sldChg chg="modSp">
        <pc:chgData name="Arno Henskens" userId="84348da0-ba97-4347-8bb5-23efa7287a45" providerId="ADAL" clId="{338A5624-6BA9-429F-BBE1-4F219AB0DB36}" dt="2020-07-14T07:05:03.078" v="35707" actId="20577"/>
        <pc:sldMkLst>
          <pc:docMk/>
          <pc:sldMk cId="3699908388" sldId="280"/>
        </pc:sldMkLst>
        <pc:spChg chg="mod">
          <ac:chgData name="Arno Henskens" userId="84348da0-ba97-4347-8bb5-23efa7287a45" providerId="ADAL" clId="{338A5624-6BA9-429F-BBE1-4F219AB0DB36}" dt="2020-07-14T07:05:03.078" v="35707" actId="20577"/>
          <ac:spMkLst>
            <pc:docMk/>
            <pc:sldMk cId="3699908388" sldId="280"/>
            <ac:spMk id="3" creationId="{F57DD17C-9ED6-7445-ACDA-BBC8D2DBF720}"/>
          </ac:spMkLst>
        </pc:spChg>
      </pc:sldChg>
      <pc:sldChg chg="modSp">
        <pc:chgData name="Arno Henskens" userId="84348da0-ba97-4347-8bb5-23efa7287a45" providerId="ADAL" clId="{338A5624-6BA9-429F-BBE1-4F219AB0DB36}" dt="2020-07-07T14:51:12.842" v="25533" actId="20577"/>
        <pc:sldMkLst>
          <pc:docMk/>
          <pc:sldMk cId="1168210616" sldId="282"/>
        </pc:sldMkLst>
        <pc:spChg chg="mod">
          <ac:chgData name="Arno Henskens" userId="84348da0-ba97-4347-8bb5-23efa7287a45" providerId="ADAL" clId="{338A5624-6BA9-429F-BBE1-4F219AB0DB36}" dt="2020-07-07T14:45:30.238" v="24939" actId="20577"/>
          <ac:spMkLst>
            <pc:docMk/>
            <pc:sldMk cId="1168210616" sldId="282"/>
            <ac:spMk id="6" creationId="{0B0ED5B2-3DE2-4B8B-BD07-56AA5CD53570}"/>
          </ac:spMkLst>
        </pc:spChg>
        <pc:spChg chg="mod">
          <ac:chgData name="Arno Henskens" userId="84348da0-ba97-4347-8bb5-23efa7287a45" providerId="ADAL" clId="{338A5624-6BA9-429F-BBE1-4F219AB0DB36}" dt="2020-07-07T14:51:12.842" v="25533" actId="20577"/>
          <ac:spMkLst>
            <pc:docMk/>
            <pc:sldMk cId="1168210616" sldId="282"/>
            <ac:spMk id="8" creationId="{D5BA5817-F059-47C5-A5B1-F722CB5FBBE1}"/>
          </ac:spMkLst>
        </pc:spChg>
      </pc:sldChg>
      <pc:sldChg chg="modSp">
        <pc:chgData name="Arno Henskens" userId="84348da0-ba97-4347-8bb5-23efa7287a45" providerId="ADAL" clId="{338A5624-6BA9-429F-BBE1-4F219AB0DB36}" dt="2020-07-07T15:08:00.014" v="26258" actId="20577"/>
        <pc:sldMkLst>
          <pc:docMk/>
          <pc:sldMk cId="1431173622" sldId="285"/>
        </pc:sldMkLst>
        <pc:spChg chg="mod">
          <ac:chgData name="Arno Henskens" userId="84348da0-ba97-4347-8bb5-23efa7287a45" providerId="ADAL" clId="{338A5624-6BA9-429F-BBE1-4F219AB0DB36}" dt="2020-07-07T11:43:20.384" v="19331" actId="20577"/>
          <ac:spMkLst>
            <pc:docMk/>
            <pc:sldMk cId="1431173622" sldId="285"/>
            <ac:spMk id="6" creationId="{0B0ED5B2-3DE2-4B8B-BD07-56AA5CD53570}"/>
          </ac:spMkLst>
        </pc:spChg>
        <pc:spChg chg="mod">
          <ac:chgData name="Arno Henskens" userId="84348da0-ba97-4347-8bb5-23efa7287a45" providerId="ADAL" clId="{338A5624-6BA9-429F-BBE1-4F219AB0DB36}" dt="2020-07-07T15:08:00.014" v="26258" actId="20577"/>
          <ac:spMkLst>
            <pc:docMk/>
            <pc:sldMk cId="1431173622" sldId="285"/>
            <ac:spMk id="8" creationId="{D5BA5817-F059-47C5-A5B1-F722CB5FBBE1}"/>
          </ac:spMkLst>
        </pc:spChg>
      </pc:sldChg>
      <pc:sldChg chg="addSp delSp modSp">
        <pc:chgData name="Arno Henskens" userId="84348da0-ba97-4347-8bb5-23efa7287a45" providerId="ADAL" clId="{338A5624-6BA9-429F-BBE1-4F219AB0DB36}" dt="2020-07-14T07:04:24.458" v="35673" actId="1076"/>
        <pc:sldMkLst>
          <pc:docMk/>
          <pc:sldMk cId="1172489867" sldId="288"/>
        </pc:sldMkLst>
        <pc:spChg chg="add mod">
          <ac:chgData name="Arno Henskens" userId="84348da0-ba97-4347-8bb5-23efa7287a45" providerId="ADAL" clId="{338A5624-6BA9-429F-BBE1-4F219AB0DB36}" dt="2020-07-08T07:05:43.742" v="27489" actId="114"/>
          <ac:spMkLst>
            <pc:docMk/>
            <pc:sldMk cId="1172489867" sldId="288"/>
            <ac:spMk id="9" creationId="{BA80100A-D321-455A-AEC7-28A1D8DCAD4F}"/>
          </ac:spMkLst>
        </pc:spChg>
        <pc:spChg chg="add del mod">
          <ac:chgData name="Arno Henskens" userId="84348da0-ba97-4347-8bb5-23efa7287a45" providerId="ADAL" clId="{338A5624-6BA9-429F-BBE1-4F219AB0DB36}" dt="2020-07-07T15:32:50.155" v="27337" actId="478"/>
          <ac:spMkLst>
            <pc:docMk/>
            <pc:sldMk cId="1172489867" sldId="288"/>
            <ac:spMk id="11" creationId="{1680F5E8-3C64-40E3-B1C1-D175905190A6}"/>
          </ac:spMkLst>
        </pc:spChg>
        <pc:spChg chg="add mod">
          <ac:chgData name="Arno Henskens" userId="84348da0-ba97-4347-8bb5-23efa7287a45" providerId="ADAL" clId="{338A5624-6BA9-429F-BBE1-4F219AB0DB36}" dt="2020-07-08T07:05:43.742" v="27489" actId="114"/>
          <ac:spMkLst>
            <pc:docMk/>
            <pc:sldMk cId="1172489867" sldId="288"/>
            <ac:spMk id="12" creationId="{4B813F1B-9CBF-4075-B778-56596607145C}"/>
          </ac:spMkLst>
        </pc:spChg>
        <pc:spChg chg="add mod">
          <ac:chgData name="Arno Henskens" userId="84348da0-ba97-4347-8bb5-23efa7287a45" providerId="ADAL" clId="{338A5624-6BA9-429F-BBE1-4F219AB0DB36}" dt="2020-07-14T07:02:43.552" v="35671" actId="1076"/>
          <ac:spMkLst>
            <pc:docMk/>
            <pc:sldMk cId="1172489867" sldId="288"/>
            <ac:spMk id="13" creationId="{D20CD108-13EF-4637-9980-FDB236BB6992}"/>
          </ac:spMkLst>
        </pc:spChg>
        <pc:spChg chg="add mod">
          <ac:chgData name="Arno Henskens" userId="84348da0-ba97-4347-8bb5-23efa7287a45" providerId="ADAL" clId="{338A5624-6BA9-429F-BBE1-4F219AB0DB36}" dt="2020-07-14T07:04:24.458" v="35673" actId="1076"/>
          <ac:spMkLst>
            <pc:docMk/>
            <pc:sldMk cId="1172489867" sldId="288"/>
            <ac:spMk id="14" creationId="{24F5C161-5B52-4298-B139-78D135F8EBDB}"/>
          </ac:spMkLst>
        </pc:spChg>
        <pc:spChg chg="add mod">
          <ac:chgData name="Arno Henskens" userId="84348da0-ba97-4347-8bb5-23efa7287a45" providerId="ADAL" clId="{338A5624-6BA9-429F-BBE1-4F219AB0DB36}" dt="2020-07-10T10:45:45.078" v="28727" actId="14100"/>
          <ac:spMkLst>
            <pc:docMk/>
            <pc:sldMk cId="1172489867" sldId="288"/>
            <ac:spMk id="15" creationId="{7D19E701-A06A-42D1-A5FA-80FFC65E6271}"/>
          </ac:spMkLst>
        </pc:spChg>
        <pc:spChg chg="add mod">
          <ac:chgData name="Arno Henskens" userId="84348da0-ba97-4347-8bb5-23efa7287a45" providerId="ADAL" clId="{338A5624-6BA9-429F-BBE1-4F219AB0DB36}" dt="2020-07-08T07:05:43.742" v="27489" actId="114"/>
          <ac:spMkLst>
            <pc:docMk/>
            <pc:sldMk cId="1172489867" sldId="288"/>
            <ac:spMk id="16" creationId="{12D232E3-4403-4BA8-AFF7-0E9ACDEC8450}"/>
          </ac:spMkLst>
        </pc:spChg>
        <pc:spChg chg="add mod">
          <ac:chgData name="Arno Henskens" userId="84348da0-ba97-4347-8bb5-23efa7287a45" providerId="ADAL" clId="{338A5624-6BA9-429F-BBE1-4F219AB0DB36}" dt="2020-07-07T15:35:55.963" v="27485" actId="1076"/>
          <ac:spMkLst>
            <pc:docMk/>
            <pc:sldMk cId="1172489867" sldId="288"/>
            <ac:spMk id="17" creationId="{25D0530D-EC3A-4FD7-87C6-E1A1FF8A95E1}"/>
          </ac:spMkLst>
        </pc:spChg>
        <pc:spChg chg="add mod">
          <ac:chgData name="Arno Henskens" userId="84348da0-ba97-4347-8bb5-23efa7287a45" providerId="ADAL" clId="{338A5624-6BA9-429F-BBE1-4F219AB0DB36}" dt="2020-07-14T07:02:31.641" v="35670" actId="1076"/>
          <ac:spMkLst>
            <pc:docMk/>
            <pc:sldMk cId="1172489867" sldId="288"/>
            <ac:spMk id="18" creationId="{0457AF32-AE11-42E2-800C-7F2366F1263B}"/>
          </ac:spMkLst>
        </pc:spChg>
        <pc:spChg chg="add mod">
          <ac:chgData name="Arno Henskens" userId="84348da0-ba97-4347-8bb5-23efa7287a45" providerId="ADAL" clId="{338A5624-6BA9-429F-BBE1-4F219AB0DB36}" dt="2020-07-14T07:02:15.928" v="35666" actId="1076"/>
          <ac:spMkLst>
            <pc:docMk/>
            <pc:sldMk cId="1172489867" sldId="288"/>
            <ac:spMk id="19" creationId="{3C111EB3-A0B6-4853-B48A-A02D28EA386E}"/>
          </ac:spMkLst>
        </pc:spChg>
        <pc:spChg chg="add mod">
          <ac:chgData name="Arno Henskens" userId="84348da0-ba97-4347-8bb5-23efa7287a45" providerId="ADAL" clId="{338A5624-6BA9-429F-BBE1-4F219AB0DB36}" dt="2020-07-14T07:03:16.475" v="35672" actId="1076"/>
          <ac:spMkLst>
            <pc:docMk/>
            <pc:sldMk cId="1172489867" sldId="288"/>
            <ac:spMk id="20" creationId="{A6CB4E03-5D27-4FF1-89ED-A642F0696E7B}"/>
          </ac:spMkLst>
        </pc:spChg>
        <pc:spChg chg="add mod">
          <ac:chgData name="Arno Henskens" userId="84348da0-ba97-4347-8bb5-23efa7287a45" providerId="ADAL" clId="{338A5624-6BA9-429F-BBE1-4F219AB0DB36}" dt="2020-07-14T07:00:30.647" v="35655" actId="1076"/>
          <ac:spMkLst>
            <pc:docMk/>
            <pc:sldMk cId="1172489867" sldId="288"/>
            <ac:spMk id="21" creationId="{AF39FC79-BBF2-466D-A626-F228082ADD15}"/>
          </ac:spMkLst>
        </pc:spChg>
        <pc:spChg chg="add mod">
          <ac:chgData name="Arno Henskens" userId="84348da0-ba97-4347-8bb5-23efa7287a45" providerId="ADAL" clId="{338A5624-6BA9-429F-BBE1-4F219AB0DB36}" dt="2020-07-14T07:00:13.729" v="35650" actId="14100"/>
          <ac:spMkLst>
            <pc:docMk/>
            <pc:sldMk cId="1172489867" sldId="288"/>
            <ac:spMk id="22" creationId="{85002C55-1377-49D3-974B-2E94FEB7632A}"/>
          </ac:spMkLst>
        </pc:spChg>
        <pc:spChg chg="add mod">
          <ac:chgData name="Arno Henskens" userId="84348da0-ba97-4347-8bb5-23efa7287a45" providerId="ADAL" clId="{338A5624-6BA9-429F-BBE1-4F219AB0DB36}" dt="2020-07-14T07:01:01.522" v="35663" actId="1076"/>
          <ac:spMkLst>
            <pc:docMk/>
            <pc:sldMk cId="1172489867" sldId="288"/>
            <ac:spMk id="23" creationId="{1A929A70-C80B-4FF6-80A4-71A76871B438}"/>
          </ac:spMkLst>
        </pc:spChg>
        <pc:spChg chg="add mod">
          <ac:chgData name="Arno Henskens" userId="84348da0-ba97-4347-8bb5-23efa7287a45" providerId="ADAL" clId="{338A5624-6BA9-429F-BBE1-4F219AB0DB36}" dt="2020-07-14T07:00:06.903" v="35647" actId="14100"/>
          <ac:spMkLst>
            <pc:docMk/>
            <pc:sldMk cId="1172489867" sldId="288"/>
            <ac:spMk id="24" creationId="{E4067FBC-3D5F-45CB-8B7E-05CFA5A1A112}"/>
          </ac:spMkLst>
        </pc:spChg>
      </pc:sldChg>
      <pc:sldChg chg="delSp modSp add">
        <pc:chgData name="Arno Henskens" userId="84348da0-ba97-4347-8bb5-23efa7287a45" providerId="ADAL" clId="{338A5624-6BA9-429F-BBE1-4F219AB0DB36}" dt="2020-07-07T14:43:06.353" v="24786" actId="20577"/>
        <pc:sldMkLst>
          <pc:docMk/>
          <pc:sldMk cId="2081929140" sldId="291"/>
        </pc:sldMkLst>
        <pc:spChg chg="mod">
          <ac:chgData name="Arno Henskens" userId="84348da0-ba97-4347-8bb5-23efa7287a45" providerId="ADAL" clId="{338A5624-6BA9-429F-BBE1-4F219AB0DB36}" dt="2020-07-07T14:18:06.623" v="23067" actId="20577"/>
          <ac:spMkLst>
            <pc:docMk/>
            <pc:sldMk cId="2081929140" sldId="291"/>
            <ac:spMk id="5" creationId="{D4ECAC40-5D8B-4BA7-9166-6F484334958A}"/>
          </ac:spMkLst>
        </pc:spChg>
        <pc:spChg chg="mod">
          <ac:chgData name="Arno Henskens" userId="84348da0-ba97-4347-8bb5-23efa7287a45" providerId="ADAL" clId="{338A5624-6BA9-429F-BBE1-4F219AB0DB36}" dt="2020-07-07T14:40:08.965" v="24594" actId="6549"/>
          <ac:spMkLst>
            <pc:docMk/>
            <pc:sldMk cId="2081929140" sldId="291"/>
            <ac:spMk id="6" creationId="{0B0ED5B2-3DE2-4B8B-BD07-56AA5CD53570}"/>
          </ac:spMkLst>
        </pc:spChg>
        <pc:spChg chg="mod">
          <ac:chgData name="Arno Henskens" userId="84348da0-ba97-4347-8bb5-23efa7287a45" providerId="ADAL" clId="{338A5624-6BA9-429F-BBE1-4F219AB0DB36}" dt="2020-07-07T14:43:06.353" v="24786" actId="20577"/>
          <ac:spMkLst>
            <pc:docMk/>
            <pc:sldMk cId="2081929140" sldId="291"/>
            <ac:spMk id="8" creationId="{D5BA5817-F059-47C5-A5B1-F722CB5FBBE1}"/>
          </ac:spMkLst>
        </pc:spChg>
        <pc:picChg chg="del">
          <ac:chgData name="Arno Henskens" userId="84348da0-ba97-4347-8bb5-23efa7287a45" providerId="ADAL" clId="{338A5624-6BA9-429F-BBE1-4F219AB0DB36}" dt="2020-07-07T14:18:20.927" v="23070" actId="478"/>
          <ac:picMkLst>
            <pc:docMk/>
            <pc:sldMk cId="2081929140" sldId="291"/>
            <ac:picMk id="11" creationId="{4256D187-6BC1-4EFB-AA84-027D813A15DD}"/>
          </ac:picMkLst>
        </pc:picChg>
        <pc:picChg chg="del">
          <ac:chgData name="Arno Henskens" userId="84348da0-ba97-4347-8bb5-23efa7287a45" providerId="ADAL" clId="{338A5624-6BA9-429F-BBE1-4F219AB0DB36}" dt="2020-07-07T14:18:21.862" v="23071" actId="478"/>
          <ac:picMkLst>
            <pc:docMk/>
            <pc:sldMk cId="2081929140" sldId="291"/>
            <ac:picMk id="12" creationId="{F71A22AB-2B80-427E-966C-F09BDAE6BEDB}"/>
          </ac:picMkLst>
        </pc:picChg>
      </pc:sldChg>
    </pc:docChg>
  </pc:docChgLst>
  <pc:docChgLst>
    <pc:chgData name="Arno Henskens" userId="84348da0-ba97-4347-8bb5-23efa7287a45" providerId="ADAL" clId="{AA95813E-ED34-4472-86B7-B3C645E5B033}"/>
    <pc:docChg chg="modSld">
      <pc:chgData name="Arno Henskens" userId="84348da0-ba97-4347-8bb5-23efa7287a45" providerId="ADAL" clId="{AA95813E-ED34-4472-86B7-B3C645E5B033}" dt="2020-07-03T14:59:58.734" v="172" actId="1036"/>
      <pc:docMkLst>
        <pc:docMk/>
      </pc:docMkLst>
      <pc:sldChg chg="modSp">
        <pc:chgData name="Arno Henskens" userId="84348da0-ba97-4347-8bb5-23efa7287a45" providerId="ADAL" clId="{AA95813E-ED34-4472-86B7-B3C645E5B033}" dt="2020-07-03T14:59:58.734" v="172" actId="1036"/>
        <pc:sldMkLst>
          <pc:docMk/>
          <pc:sldMk cId="3699908388" sldId="280"/>
        </pc:sldMkLst>
        <pc:spChg chg="mod">
          <ac:chgData name="Arno Henskens" userId="84348da0-ba97-4347-8bb5-23efa7287a45" providerId="ADAL" clId="{AA95813E-ED34-4472-86B7-B3C645E5B033}" dt="2020-07-03T14:59:52.518" v="157" actId="114"/>
          <ac:spMkLst>
            <pc:docMk/>
            <pc:sldMk cId="3699908388" sldId="280"/>
            <ac:spMk id="3" creationId="{F57DD17C-9ED6-7445-ACDA-BBC8D2DBF720}"/>
          </ac:spMkLst>
        </pc:spChg>
        <pc:spChg chg="mod">
          <ac:chgData name="Arno Henskens" userId="84348da0-ba97-4347-8bb5-23efa7287a45" providerId="ADAL" clId="{AA95813E-ED34-4472-86B7-B3C645E5B033}" dt="2020-07-03T14:59:58.734" v="172" actId="1036"/>
          <ac:spMkLst>
            <pc:docMk/>
            <pc:sldMk cId="3699908388" sldId="280"/>
            <ac:spMk id="4" creationId="{369420BB-59C7-6243-8CF1-0B5BF581E6DD}"/>
          </ac:spMkLst>
        </pc:spChg>
      </pc:sldChg>
    </pc:docChg>
  </pc:docChgLst>
  <pc:docChgLst>
    <pc:chgData name="Annuska Vissers" userId="S::acw.vissers@avans.nl::09d97dfc-8d28-46cb-9267-4ca07fff1551" providerId="AD" clId="Web-{0380F10E-BD68-42CE-B05B-E11B90064D17}"/>
    <pc:docChg chg="modSld">
      <pc:chgData name="Annuska Vissers" userId="S::acw.vissers@avans.nl::09d97dfc-8d28-46cb-9267-4ca07fff1551" providerId="AD" clId="Web-{0380F10E-BD68-42CE-B05B-E11B90064D17}" dt="2020-07-15T10:21:44.736" v="18" actId="14100"/>
      <pc:docMkLst>
        <pc:docMk/>
      </pc:docMkLst>
      <pc:sldChg chg="modSp">
        <pc:chgData name="Annuska Vissers" userId="S::acw.vissers@avans.nl::09d97dfc-8d28-46cb-9267-4ca07fff1551" providerId="AD" clId="Web-{0380F10E-BD68-42CE-B05B-E11B90064D17}" dt="2020-07-15T10:21:44.736" v="18" actId="14100"/>
        <pc:sldMkLst>
          <pc:docMk/>
          <pc:sldMk cId="1172489867" sldId="288"/>
        </pc:sldMkLst>
        <pc:spChg chg="mod">
          <ac:chgData name="Annuska Vissers" userId="S::acw.vissers@avans.nl::09d97dfc-8d28-46cb-9267-4ca07fff1551" providerId="AD" clId="Web-{0380F10E-BD68-42CE-B05B-E11B90064D17}" dt="2020-07-15T10:21:44.736" v="18" actId="14100"/>
          <ac:spMkLst>
            <pc:docMk/>
            <pc:sldMk cId="1172489867" sldId="288"/>
            <ac:spMk id="31" creationId="{44D687E5-4FBC-496F-A64C-6DBDF6FE6348}"/>
          </ac:spMkLst>
        </pc:spChg>
      </pc:sldChg>
    </pc:docChg>
  </pc:docChgLst>
  <pc:docChgLst>
    <pc:chgData name="Annuska Vissers" userId="S::acw.vissers@avans.nl::09d97dfc-8d28-46cb-9267-4ca07fff1551" providerId="AD" clId="Web-{B1BF8FC5-69F5-4C05-861E-AC2FCAD66C87}"/>
    <pc:docChg chg="modSld">
      <pc:chgData name="Annuska Vissers" userId="S::acw.vissers@avans.nl::09d97dfc-8d28-46cb-9267-4ca07fff1551" providerId="AD" clId="Web-{B1BF8FC5-69F5-4C05-861E-AC2FCAD66C87}" dt="2020-07-15T09:23:30.746" v="339" actId="20577"/>
      <pc:docMkLst>
        <pc:docMk/>
      </pc:docMkLst>
      <pc:sldChg chg="addSp delSp modSp">
        <pc:chgData name="Annuska Vissers" userId="S::acw.vissers@avans.nl::09d97dfc-8d28-46cb-9267-4ca07fff1551" providerId="AD" clId="Web-{B1BF8FC5-69F5-4C05-861E-AC2FCAD66C87}" dt="2020-07-15T09:23:30.746" v="339" actId="20577"/>
        <pc:sldMkLst>
          <pc:docMk/>
          <pc:sldMk cId="1172489867" sldId="288"/>
        </pc:sldMkLst>
        <pc:spChg chg="mod">
          <ac:chgData name="Annuska Vissers" userId="S::acw.vissers@avans.nl::09d97dfc-8d28-46cb-9267-4ca07fff1551" providerId="AD" clId="Web-{B1BF8FC5-69F5-4C05-861E-AC2FCAD66C87}" dt="2020-07-15T09:06:05.933" v="256" actId="1076"/>
          <ac:spMkLst>
            <pc:docMk/>
            <pc:sldMk cId="1172489867" sldId="288"/>
            <ac:spMk id="12" creationId="{4B813F1B-9CBF-4075-B778-56596607145C}"/>
          </ac:spMkLst>
        </pc:spChg>
        <pc:spChg chg="mod">
          <ac:chgData name="Annuska Vissers" userId="S::acw.vissers@avans.nl::09d97dfc-8d28-46cb-9267-4ca07fff1551" providerId="AD" clId="Web-{B1BF8FC5-69F5-4C05-861E-AC2FCAD66C87}" dt="2020-07-15T09:05:59.573" v="254" actId="1076"/>
          <ac:spMkLst>
            <pc:docMk/>
            <pc:sldMk cId="1172489867" sldId="288"/>
            <ac:spMk id="14" creationId="{24F5C161-5B52-4298-B139-78D135F8EBDB}"/>
          </ac:spMkLst>
        </pc:spChg>
        <pc:spChg chg="mod">
          <ac:chgData name="Annuska Vissers" userId="S::acw.vissers@avans.nl::09d97dfc-8d28-46cb-9267-4ca07fff1551" providerId="AD" clId="Web-{B1BF8FC5-69F5-4C05-861E-AC2FCAD66C87}" dt="2020-07-15T08:49:52.075" v="5" actId="1076"/>
          <ac:spMkLst>
            <pc:docMk/>
            <pc:sldMk cId="1172489867" sldId="288"/>
            <ac:spMk id="15" creationId="{7D19E701-A06A-42D1-A5FA-80FFC65E6271}"/>
          </ac:spMkLst>
        </pc:spChg>
        <pc:spChg chg="mod">
          <ac:chgData name="Annuska Vissers" userId="S::acw.vissers@avans.nl::09d97dfc-8d28-46cb-9267-4ca07fff1551" providerId="AD" clId="Web-{B1BF8FC5-69F5-4C05-861E-AC2FCAD66C87}" dt="2020-07-15T08:49:57.997" v="7" actId="1076"/>
          <ac:spMkLst>
            <pc:docMk/>
            <pc:sldMk cId="1172489867" sldId="288"/>
            <ac:spMk id="16" creationId="{12D232E3-4403-4BA8-AFF7-0E9ACDEC8450}"/>
          </ac:spMkLst>
        </pc:spChg>
        <pc:spChg chg="del mod">
          <ac:chgData name="Annuska Vissers" userId="S::acw.vissers@avans.nl::09d97dfc-8d28-46cb-9267-4ca07fff1551" providerId="AD" clId="Web-{B1BF8FC5-69F5-4C05-861E-AC2FCAD66C87}" dt="2020-07-15T09:18:02.991" v="262"/>
          <ac:spMkLst>
            <pc:docMk/>
            <pc:sldMk cId="1172489867" sldId="288"/>
            <ac:spMk id="17" creationId="{25D0530D-EC3A-4FD7-87C6-E1A1FF8A95E1}"/>
          </ac:spMkLst>
        </pc:spChg>
        <pc:spChg chg="mod">
          <ac:chgData name="Annuska Vissers" userId="S::acw.vissers@avans.nl::09d97dfc-8d28-46cb-9267-4ca07fff1551" providerId="AD" clId="Web-{B1BF8FC5-69F5-4C05-861E-AC2FCAD66C87}" dt="2020-07-15T09:06:02.058" v="255" actId="1076"/>
          <ac:spMkLst>
            <pc:docMk/>
            <pc:sldMk cId="1172489867" sldId="288"/>
            <ac:spMk id="18" creationId="{0457AF32-AE11-42E2-800C-7F2366F1263B}"/>
          </ac:spMkLst>
        </pc:spChg>
        <pc:spChg chg="mod">
          <ac:chgData name="Annuska Vissers" userId="S::acw.vissers@avans.nl::09d97dfc-8d28-46cb-9267-4ca07fff1551" providerId="AD" clId="Web-{B1BF8FC5-69F5-4C05-861E-AC2FCAD66C87}" dt="2020-07-15T08:50:07.247" v="10" actId="1076"/>
          <ac:spMkLst>
            <pc:docMk/>
            <pc:sldMk cId="1172489867" sldId="288"/>
            <ac:spMk id="22" creationId="{85002C55-1377-49D3-974B-2E94FEB7632A}"/>
          </ac:spMkLst>
        </pc:spChg>
        <pc:spChg chg="mod">
          <ac:chgData name="Annuska Vissers" userId="S::acw.vissers@avans.nl::09d97dfc-8d28-46cb-9267-4ca07fff1551" providerId="AD" clId="Web-{B1BF8FC5-69F5-4C05-861E-AC2FCAD66C87}" dt="2020-07-15T09:18:08.553" v="263" actId="1076"/>
          <ac:spMkLst>
            <pc:docMk/>
            <pc:sldMk cId="1172489867" sldId="288"/>
            <ac:spMk id="25" creationId="{084AC9A2-790F-4F94-84E2-17D19537F854}"/>
          </ac:spMkLst>
        </pc:spChg>
        <pc:spChg chg="mod">
          <ac:chgData name="Annuska Vissers" userId="S::acw.vissers@avans.nl::09d97dfc-8d28-46cb-9267-4ca07fff1551" providerId="AD" clId="Web-{B1BF8FC5-69F5-4C05-861E-AC2FCAD66C87}" dt="2020-07-15T09:18:12.928" v="264" actId="1076"/>
          <ac:spMkLst>
            <pc:docMk/>
            <pc:sldMk cId="1172489867" sldId="288"/>
            <ac:spMk id="26" creationId="{91C68E4B-F351-49AA-B31E-982445CDB49C}"/>
          </ac:spMkLst>
        </pc:spChg>
        <pc:spChg chg="add mod">
          <ac:chgData name="Annuska Vissers" userId="S::acw.vissers@avans.nl::09d97dfc-8d28-46cb-9267-4ca07fff1551" providerId="AD" clId="Web-{B1BF8FC5-69F5-4C05-861E-AC2FCAD66C87}" dt="2020-07-15T09:22:36.214" v="333" actId="1076"/>
          <ac:spMkLst>
            <pc:docMk/>
            <pc:sldMk cId="1172489867" sldId="288"/>
            <ac:spMk id="30" creationId="{7E3A368E-6B24-4A65-B195-D6B8C763A41B}"/>
          </ac:spMkLst>
        </pc:spChg>
        <pc:spChg chg="add mod">
          <ac:chgData name="Annuska Vissers" userId="S::acw.vissers@avans.nl::09d97dfc-8d28-46cb-9267-4ca07fff1551" providerId="AD" clId="Web-{B1BF8FC5-69F5-4C05-861E-AC2FCAD66C87}" dt="2020-07-15T09:23:30.746" v="339" actId="20577"/>
          <ac:spMkLst>
            <pc:docMk/>
            <pc:sldMk cId="1172489867" sldId="288"/>
            <ac:spMk id="31" creationId="{44D687E5-4FBC-496F-A64C-6DBDF6FE634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BEEFB8-2079-4EB9-9CC6-DA4A5A477F5F}" type="datetimeFigureOut">
              <a:rPr lang="nl-NL" smtClean="0"/>
              <a:t>15-7-2020</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DAE961-6933-4CAA-B3DC-8870B3F2F790}" type="slidenum">
              <a:rPr lang="nl-NL" smtClean="0"/>
              <a:t>‹nr.›</a:t>
            </a:fld>
            <a:endParaRPr lang="nl-NL"/>
          </a:p>
        </p:txBody>
      </p:sp>
    </p:spTree>
    <p:extLst>
      <p:ext uri="{BB962C8B-B14F-4D97-AF65-F5344CB8AC3E}">
        <p14:creationId xmlns:p14="http://schemas.microsoft.com/office/powerpoint/2010/main" val="1280656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7797E0-E040-4CDC-8445-E8909E010F52}"/>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F17198C6-3C5C-4AD9-B0DB-BD0B3DD6CC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6DD71FD2-9A6F-4D69-B1AD-5C476B08B65E}"/>
              </a:ext>
            </a:extLst>
          </p:cNvPr>
          <p:cNvSpPr>
            <a:spLocks noGrp="1"/>
          </p:cNvSpPr>
          <p:nvPr>
            <p:ph type="dt" sz="half" idx="10"/>
          </p:nvPr>
        </p:nvSpPr>
        <p:spPr/>
        <p:txBody>
          <a:bodyPr/>
          <a:lstStyle/>
          <a:p>
            <a:fld id="{0E88A34A-1986-46E6-9E83-40FDB847DBCE}" type="datetimeFigureOut">
              <a:rPr lang="nl-NL" smtClean="0"/>
              <a:t>15-7-2020</a:t>
            </a:fld>
            <a:endParaRPr lang="nl-NL"/>
          </a:p>
        </p:txBody>
      </p:sp>
      <p:sp>
        <p:nvSpPr>
          <p:cNvPr id="5" name="Tijdelijke aanduiding voor voettekst 4">
            <a:extLst>
              <a:ext uri="{FF2B5EF4-FFF2-40B4-BE49-F238E27FC236}">
                <a16:creationId xmlns:a16="http://schemas.microsoft.com/office/drawing/2014/main" id="{34221F9F-A76F-4561-B83D-CEB426D23A2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A655EC2-BB34-4789-BFD7-C6CEAA286BF1}"/>
              </a:ext>
            </a:extLst>
          </p:cNvPr>
          <p:cNvSpPr>
            <a:spLocks noGrp="1"/>
          </p:cNvSpPr>
          <p:nvPr>
            <p:ph type="sldNum" sz="quarter" idx="12"/>
          </p:nvPr>
        </p:nvSpPr>
        <p:spPr/>
        <p:txBody>
          <a:bodyPr/>
          <a:lstStyle/>
          <a:p>
            <a:fld id="{6CE9B340-AB37-49BE-ABFB-BE78EC324BB6}" type="slidenum">
              <a:rPr lang="nl-NL" smtClean="0"/>
              <a:t>‹nr.›</a:t>
            </a:fld>
            <a:endParaRPr lang="nl-NL"/>
          </a:p>
        </p:txBody>
      </p:sp>
    </p:spTree>
    <p:extLst>
      <p:ext uri="{BB962C8B-B14F-4D97-AF65-F5344CB8AC3E}">
        <p14:creationId xmlns:p14="http://schemas.microsoft.com/office/powerpoint/2010/main" val="4103643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D1779E-F30C-41B3-8571-8A3485ADC25B}"/>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454C03D4-F505-41D3-A9A1-CCD3E9F21F3B}"/>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5B57605-3E06-4C69-B433-D9AA5BE87111}"/>
              </a:ext>
            </a:extLst>
          </p:cNvPr>
          <p:cNvSpPr>
            <a:spLocks noGrp="1"/>
          </p:cNvSpPr>
          <p:nvPr>
            <p:ph type="dt" sz="half" idx="10"/>
          </p:nvPr>
        </p:nvSpPr>
        <p:spPr/>
        <p:txBody>
          <a:bodyPr/>
          <a:lstStyle/>
          <a:p>
            <a:fld id="{0E88A34A-1986-46E6-9E83-40FDB847DBCE}" type="datetimeFigureOut">
              <a:rPr lang="nl-NL" smtClean="0"/>
              <a:t>15-7-2020</a:t>
            </a:fld>
            <a:endParaRPr lang="nl-NL"/>
          </a:p>
        </p:txBody>
      </p:sp>
      <p:sp>
        <p:nvSpPr>
          <p:cNvPr id="5" name="Tijdelijke aanduiding voor voettekst 4">
            <a:extLst>
              <a:ext uri="{FF2B5EF4-FFF2-40B4-BE49-F238E27FC236}">
                <a16:creationId xmlns:a16="http://schemas.microsoft.com/office/drawing/2014/main" id="{803A28F8-B2D5-455F-9575-79FCAF556A1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E93212B-4C53-47D7-8540-8E8F89438E87}"/>
              </a:ext>
            </a:extLst>
          </p:cNvPr>
          <p:cNvSpPr>
            <a:spLocks noGrp="1"/>
          </p:cNvSpPr>
          <p:nvPr>
            <p:ph type="sldNum" sz="quarter" idx="12"/>
          </p:nvPr>
        </p:nvSpPr>
        <p:spPr/>
        <p:txBody>
          <a:bodyPr/>
          <a:lstStyle/>
          <a:p>
            <a:fld id="{6CE9B340-AB37-49BE-ABFB-BE78EC324BB6}" type="slidenum">
              <a:rPr lang="nl-NL" smtClean="0"/>
              <a:t>‹nr.›</a:t>
            </a:fld>
            <a:endParaRPr lang="nl-NL"/>
          </a:p>
        </p:txBody>
      </p:sp>
    </p:spTree>
    <p:extLst>
      <p:ext uri="{BB962C8B-B14F-4D97-AF65-F5344CB8AC3E}">
        <p14:creationId xmlns:p14="http://schemas.microsoft.com/office/powerpoint/2010/main" val="3227471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CA2D19C5-E8B6-4A82-96EF-1ECDE404520D}"/>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C349B0AA-C309-4C0B-84C6-E998D772E9C7}"/>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3FE14D1-9C5B-4C95-972B-033AC1DD5224}"/>
              </a:ext>
            </a:extLst>
          </p:cNvPr>
          <p:cNvSpPr>
            <a:spLocks noGrp="1"/>
          </p:cNvSpPr>
          <p:nvPr>
            <p:ph type="dt" sz="half" idx="10"/>
          </p:nvPr>
        </p:nvSpPr>
        <p:spPr/>
        <p:txBody>
          <a:bodyPr/>
          <a:lstStyle/>
          <a:p>
            <a:fld id="{0E88A34A-1986-46E6-9E83-40FDB847DBCE}" type="datetimeFigureOut">
              <a:rPr lang="nl-NL" smtClean="0"/>
              <a:t>15-7-2020</a:t>
            </a:fld>
            <a:endParaRPr lang="nl-NL"/>
          </a:p>
        </p:txBody>
      </p:sp>
      <p:sp>
        <p:nvSpPr>
          <p:cNvPr id="5" name="Tijdelijke aanduiding voor voettekst 4">
            <a:extLst>
              <a:ext uri="{FF2B5EF4-FFF2-40B4-BE49-F238E27FC236}">
                <a16:creationId xmlns:a16="http://schemas.microsoft.com/office/drawing/2014/main" id="{5EC5E4B1-CC5C-4157-A74A-9731B772FB8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51BA7A1-0816-4849-92CC-4196F0DF75AF}"/>
              </a:ext>
            </a:extLst>
          </p:cNvPr>
          <p:cNvSpPr>
            <a:spLocks noGrp="1"/>
          </p:cNvSpPr>
          <p:nvPr>
            <p:ph type="sldNum" sz="quarter" idx="12"/>
          </p:nvPr>
        </p:nvSpPr>
        <p:spPr/>
        <p:txBody>
          <a:bodyPr/>
          <a:lstStyle/>
          <a:p>
            <a:fld id="{6CE9B340-AB37-49BE-ABFB-BE78EC324BB6}" type="slidenum">
              <a:rPr lang="nl-NL" smtClean="0"/>
              <a:t>‹nr.›</a:t>
            </a:fld>
            <a:endParaRPr lang="nl-NL"/>
          </a:p>
        </p:txBody>
      </p:sp>
    </p:spTree>
    <p:extLst>
      <p:ext uri="{BB962C8B-B14F-4D97-AF65-F5344CB8AC3E}">
        <p14:creationId xmlns:p14="http://schemas.microsoft.com/office/powerpoint/2010/main" val="41328933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kst slide">
    <p:spTree>
      <p:nvGrpSpPr>
        <p:cNvPr id="1" name=""/>
        <p:cNvGrpSpPr/>
        <p:nvPr/>
      </p:nvGrpSpPr>
      <p:grpSpPr>
        <a:xfrm>
          <a:off x="0" y="0"/>
          <a:ext cx="0" cy="0"/>
          <a:chOff x="0" y="0"/>
          <a:chExt cx="0" cy="0"/>
        </a:xfrm>
      </p:grpSpPr>
      <p:sp>
        <p:nvSpPr>
          <p:cNvPr id="13" name="Tijdelijke aanduiding voor tekst 10">
            <a:extLst>
              <a:ext uri="{FF2B5EF4-FFF2-40B4-BE49-F238E27FC236}">
                <a16:creationId xmlns:a16="http://schemas.microsoft.com/office/drawing/2014/main" id="{4F1C81AD-9261-A84E-926D-9E0D412CB55E}"/>
              </a:ext>
            </a:extLst>
          </p:cNvPr>
          <p:cNvSpPr>
            <a:spLocks noGrp="1"/>
          </p:cNvSpPr>
          <p:nvPr>
            <p:ph type="body" sz="quarter" idx="11"/>
          </p:nvPr>
        </p:nvSpPr>
        <p:spPr>
          <a:xfrm>
            <a:off x="0" y="4038600"/>
            <a:ext cx="12192000" cy="2819400"/>
          </a:xfrm>
          <a:prstGeom prst="rect">
            <a:avLst/>
          </a:prstGeom>
          <a:solidFill>
            <a:schemeClr val="tx2"/>
          </a:solidFill>
        </p:spPr>
        <p:txBody>
          <a:bodyPr lIns="792000" tIns="720000" rIns="792000" anchor="t" anchorCtr="0">
            <a:normAutofit/>
          </a:bodyPr>
          <a:lstStyle>
            <a:lvl1pPr>
              <a:buClr>
                <a:schemeClr val="bg1"/>
              </a:buClr>
              <a:buSzPct val="120000"/>
              <a:defRPr sz="2400">
                <a:solidFill>
                  <a:schemeClr val="bg1"/>
                </a:solidFill>
              </a:defRPr>
            </a:lvl1pPr>
          </a:lstStyle>
          <a:p>
            <a:r>
              <a:rPr lang="nl-NL"/>
              <a:t>Tekststijl van het model bewerken</a:t>
            </a:r>
          </a:p>
        </p:txBody>
      </p:sp>
      <p:sp>
        <p:nvSpPr>
          <p:cNvPr id="6" name="Titel 1">
            <a:extLst>
              <a:ext uri="{FF2B5EF4-FFF2-40B4-BE49-F238E27FC236}">
                <a16:creationId xmlns:a16="http://schemas.microsoft.com/office/drawing/2014/main" id="{31F561D5-5AC6-FA41-BE05-76715E8C5679}"/>
              </a:ext>
            </a:extLst>
          </p:cNvPr>
          <p:cNvSpPr>
            <a:spLocks noGrp="1"/>
          </p:cNvSpPr>
          <p:nvPr>
            <p:ph type="title" hasCustomPrompt="1"/>
          </p:nvPr>
        </p:nvSpPr>
        <p:spPr>
          <a:xfrm>
            <a:off x="726234" y="1534582"/>
            <a:ext cx="10739533" cy="535531"/>
          </a:xfrm>
          <a:prstGeom prst="rect">
            <a:avLst/>
          </a:prstGeom>
        </p:spPr>
        <p:txBody>
          <a:bodyPr wrap="square" anchor="b" anchorCtr="0">
            <a:spAutoFit/>
          </a:bodyPr>
          <a:lstStyle>
            <a:lvl1pPr marL="0" indent="0">
              <a:tabLst>
                <a:tab pos="5599113" algn="l"/>
              </a:tabLst>
              <a:defRPr sz="3200">
                <a:solidFill>
                  <a:schemeClr val="tx2"/>
                </a:solidFill>
              </a:defRPr>
            </a:lvl1pPr>
          </a:lstStyle>
          <a:p>
            <a:r>
              <a:rPr lang="nl-NL"/>
              <a:t>KLIK OM STIJL TE BEWERKEN</a:t>
            </a:r>
          </a:p>
        </p:txBody>
      </p:sp>
      <p:sp>
        <p:nvSpPr>
          <p:cNvPr id="5" name="Tijdelijke aanduiding voor tekst 4">
            <a:extLst>
              <a:ext uri="{FF2B5EF4-FFF2-40B4-BE49-F238E27FC236}">
                <a16:creationId xmlns:a16="http://schemas.microsoft.com/office/drawing/2014/main" id="{6B51039C-0902-F040-BB90-065BBCD0654C}"/>
              </a:ext>
            </a:extLst>
          </p:cNvPr>
          <p:cNvSpPr>
            <a:spLocks noGrp="1"/>
          </p:cNvSpPr>
          <p:nvPr>
            <p:ph type="body" sz="quarter" idx="10"/>
          </p:nvPr>
        </p:nvSpPr>
        <p:spPr>
          <a:xfrm>
            <a:off x="726234" y="2231364"/>
            <a:ext cx="10739533" cy="1306706"/>
          </a:xfrm>
          <a:prstGeom prst="rect">
            <a:avLst/>
          </a:prstGeom>
        </p:spPr>
        <p:txBody>
          <a:bodyPr>
            <a:normAutofit/>
          </a:bodyPr>
          <a:lstStyle>
            <a:lvl1pPr marL="0" indent="0">
              <a:buFontTx/>
              <a:buNone/>
              <a:defRPr sz="3000"/>
            </a:lvl1pPr>
          </a:lstStyle>
          <a:p>
            <a:r>
              <a:rPr lang="nl-NL"/>
              <a:t>Tekststijl van het model bewerken</a:t>
            </a:r>
          </a:p>
        </p:txBody>
      </p:sp>
    </p:spTree>
    <p:extLst>
      <p:ext uri="{BB962C8B-B14F-4D97-AF65-F5344CB8AC3E}">
        <p14:creationId xmlns:p14="http://schemas.microsoft.com/office/powerpoint/2010/main" val="1767063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61D871-7320-470C-9378-86F837EAFB68}"/>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70E28D14-E5E9-4F65-B299-DD6FC8AF09C7}"/>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2FDB220-C14E-4E52-805C-82FA6D11F569}"/>
              </a:ext>
            </a:extLst>
          </p:cNvPr>
          <p:cNvSpPr>
            <a:spLocks noGrp="1"/>
          </p:cNvSpPr>
          <p:nvPr>
            <p:ph type="dt" sz="half" idx="10"/>
          </p:nvPr>
        </p:nvSpPr>
        <p:spPr/>
        <p:txBody>
          <a:bodyPr/>
          <a:lstStyle/>
          <a:p>
            <a:fld id="{0E88A34A-1986-46E6-9E83-40FDB847DBCE}" type="datetimeFigureOut">
              <a:rPr lang="nl-NL" smtClean="0"/>
              <a:t>15-7-2020</a:t>
            </a:fld>
            <a:endParaRPr lang="nl-NL"/>
          </a:p>
        </p:txBody>
      </p:sp>
      <p:sp>
        <p:nvSpPr>
          <p:cNvPr id="5" name="Tijdelijke aanduiding voor voettekst 4">
            <a:extLst>
              <a:ext uri="{FF2B5EF4-FFF2-40B4-BE49-F238E27FC236}">
                <a16:creationId xmlns:a16="http://schemas.microsoft.com/office/drawing/2014/main" id="{6C17E482-D3BC-40AB-B53D-3E655128E30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1E12F91-D704-4ADD-9FA5-DA0AD226244E}"/>
              </a:ext>
            </a:extLst>
          </p:cNvPr>
          <p:cNvSpPr>
            <a:spLocks noGrp="1"/>
          </p:cNvSpPr>
          <p:nvPr>
            <p:ph type="sldNum" sz="quarter" idx="12"/>
          </p:nvPr>
        </p:nvSpPr>
        <p:spPr/>
        <p:txBody>
          <a:bodyPr/>
          <a:lstStyle/>
          <a:p>
            <a:fld id="{6CE9B340-AB37-49BE-ABFB-BE78EC324BB6}" type="slidenum">
              <a:rPr lang="nl-NL" smtClean="0"/>
              <a:t>‹nr.›</a:t>
            </a:fld>
            <a:endParaRPr lang="nl-NL"/>
          </a:p>
        </p:txBody>
      </p:sp>
    </p:spTree>
    <p:extLst>
      <p:ext uri="{BB962C8B-B14F-4D97-AF65-F5344CB8AC3E}">
        <p14:creationId xmlns:p14="http://schemas.microsoft.com/office/powerpoint/2010/main" val="2170783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9AD486-C36C-4E2D-9875-031569FCD5DD}"/>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D5237F97-84F2-4F71-B0CA-9D6BE30A7DE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7D6C9660-FBAC-4F9E-9820-F95D784EA894}"/>
              </a:ext>
            </a:extLst>
          </p:cNvPr>
          <p:cNvSpPr>
            <a:spLocks noGrp="1"/>
          </p:cNvSpPr>
          <p:nvPr>
            <p:ph type="dt" sz="half" idx="10"/>
          </p:nvPr>
        </p:nvSpPr>
        <p:spPr/>
        <p:txBody>
          <a:bodyPr/>
          <a:lstStyle/>
          <a:p>
            <a:fld id="{0E88A34A-1986-46E6-9E83-40FDB847DBCE}" type="datetimeFigureOut">
              <a:rPr lang="nl-NL" smtClean="0"/>
              <a:t>15-7-2020</a:t>
            </a:fld>
            <a:endParaRPr lang="nl-NL"/>
          </a:p>
        </p:txBody>
      </p:sp>
      <p:sp>
        <p:nvSpPr>
          <p:cNvPr id="5" name="Tijdelijke aanduiding voor voettekst 4">
            <a:extLst>
              <a:ext uri="{FF2B5EF4-FFF2-40B4-BE49-F238E27FC236}">
                <a16:creationId xmlns:a16="http://schemas.microsoft.com/office/drawing/2014/main" id="{57C4DE89-E879-4D70-867F-C4D63C2BF6B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02924FE-FB6B-4B09-8014-4BFB0E2EB8AA}"/>
              </a:ext>
            </a:extLst>
          </p:cNvPr>
          <p:cNvSpPr>
            <a:spLocks noGrp="1"/>
          </p:cNvSpPr>
          <p:nvPr>
            <p:ph type="sldNum" sz="quarter" idx="12"/>
          </p:nvPr>
        </p:nvSpPr>
        <p:spPr/>
        <p:txBody>
          <a:bodyPr/>
          <a:lstStyle/>
          <a:p>
            <a:fld id="{6CE9B340-AB37-49BE-ABFB-BE78EC324BB6}" type="slidenum">
              <a:rPr lang="nl-NL" smtClean="0"/>
              <a:t>‹nr.›</a:t>
            </a:fld>
            <a:endParaRPr lang="nl-NL"/>
          </a:p>
        </p:txBody>
      </p:sp>
    </p:spTree>
    <p:extLst>
      <p:ext uri="{BB962C8B-B14F-4D97-AF65-F5344CB8AC3E}">
        <p14:creationId xmlns:p14="http://schemas.microsoft.com/office/powerpoint/2010/main" val="2829785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5B699F-A0BB-4496-8CB5-58E358E26E61}"/>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3F8FE88-F1EF-4257-B40A-329D3BD9CF72}"/>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F897F58E-E3E2-48BD-A14F-3E2C67130FD6}"/>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5C799724-34DB-4F99-8149-B3F011D77BC3}"/>
              </a:ext>
            </a:extLst>
          </p:cNvPr>
          <p:cNvSpPr>
            <a:spLocks noGrp="1"/>
          </p:cNvSpPr>
          <p:nvPr>
            <p:ph type="dt" sz="half" idx="10"/>
          </p:nvPr>
        </p:nvSpPr>
        <p:spPr/>
        <p:txBody>
          <a:bodyPr/>
          <a:lstStyle/>
          <a:p>
            <a:fld id="{0E88A34A-1986-46E6-9E83-40FDB847DBCE}" type="datetimeFigureOut">
              <a:rPr lang="nl-NL" smtClean="0"/>
              <a:t>15-7-2020</a:t>
            </a:fld>
            <a:endParaRPr lang="nl-NL"/>
          </a:p>
        </p:txBody>
      </p:sp>
      <p:sp>
        <p:nvSpPr>
          <p:cNvPr id="6" name="Tijdelijke aanduiding voor voettekst 5">
            <a:extLst>
              <a:ext uri="{FF2B5EF4-FFF2-40B4-BE49-F238E27FC236}">
                <a16:creationId xmlns:a16="http://schemas.microsoft.com/office/drawing/2014/main" id="{A9A92822-0A96-445D-9E90-C637CBE61C93}"/>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ACF897E8-D141-4BA6-880E-A7AA814B90B8}"/>
              </a:ext>
            </a:extLst>
          </p:cNvPr>
          <p:cNvSpPr>
            <a:spLocks noGrp="1"/>
          </p:cNvSpPr>
          <p:nvPr>
            <p:ph type="sldNum" sz="quarter" idx="12"/>
          </p:nvPr>
        </p:nvSpPr>
        <p:spPr/>
        <p:txBody>
          <a:bodyPr/>
          <a:lstStyle/>
          <a:p>
            <a:fld id="{6CE9B340-AB37-49BE-ABFB-BE78EC324BB6}" type="slidenum">
              <a:rPr lang="nl-NL" smtClean="0"/>
              <a:t>‹nr.›</a:t>
            </a:fld>
            <a:endParaRPr lang="nl-NL"/>
          </a:p>
        </p:txBody>
      </p:sp>
    </p:spTree>
    <p:extLst>
      <p:ext uri="{BB962C8B-B14F-4D97-AF65-F5344CB8AC3E}">
        <p14:creationId xmlns:p14="http://schemas.microsoft.com/office/powerpoint/2010/main" val="2319626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D2C1BC-22C9-4AAD-BD68-8127B2772999}"/>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F3E41447-D0BB-43C3-AD3F-06178FF47F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34B8FFB3-6E44-478B-BB6E-0002862A4272}"/>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86E228AF-A1ED-4A87-BE00-946C05585C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D82BF5F6-0423-43E5-90A6-46B068098C40}"/>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F8478217-A269-4D8D-8CD7-1E2D0EBA9599}"/>
              </a:ext>
            </a:extLst>
          </p:cNvPr>
          <p:cNvSpPr>
            <a:spLocks noGrp="1"/>
          </p:cNvSpPr>
          <p:nvPr>
            <p:ph type="dt" sz="half" idx="10"/>
          </p:nvPr>
        </p:nvSpPr>
        <p:spPr/>
        <p:txBody>
          <a:bodyPr/>
          <a:lstStyle/>
          <a:p>
            <a:fld id="{0E88A34A-1986-46E6-9E83-40FDB847DBCE}" type="datetimeFigureOut">
              <a:rPr lang="nl-NL" smtClean="0"/>
              <a:t>15-7-2020</a:t>
            </a:fld>
            <a:endParaRPr lang="nl-NL"/>
          </a:p>
        </p:txBody>
      </p:sp>
      <p:sp>
        <p:nvSpPr>
          <p:cNvPr id="8" name="Tijdelijke aanduiding voor voettekst 7">
            <a:extLst>
              <a:ext uri="{FF2B5EF4-FFF2-40B4-BE49-F238E27FC236}">
                <a16:creationId xmlns:a16="http://schemas.microsoft.com/office/drawing/2014/main" id="{8600C65D-C6B0-4E25-9E73-5082190BC08A}"/>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D246F92E-334B-42DF-992F-46F737E6FFF3}"/>
              </a:ext>
            </a:extLst>
          </p:cNvPr>
          <p:cNvSpPr>
            <a:spLocks noGrp="1"/>
          </p:cNvSpPr>
          <p:nvPr>
            <p:ph type="sldNum" sz="quarter" idx="12"/>
          </p:nvPr>
        </p:nvSpPr>
        <p:spPr/>
        <p:txBody>
          <a:bodyPr/>
          <a:lstStyle/>
          <a:p>
            <a:fld id="{6CE9B340-AB37-49BE-ABFB-BE78EC324BB6}" type="slidenum">
              <a:rPr lang="nl-NL" smtClean="0"/>
              <a:t>‹nr.›</a:t>
            </a:fld>
            <a:endParaRPr lang="nl-NL"/>
          </a:p>
        </p:txBody>
      </p:sp>
    </p:spTree>
    <p:extLst>
      <p:ext uri="{BB962C8B-B14F-4D97-AF65-F5344CB8AC3E}">
        <p14:creationId xmlns:p14="http://schemas.microsoft.com/office/powerpoint/2010/main" val="3741937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A2DE99-E146-44C9-8F38-1EAA086BB21F}"/>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7C97FF9E-11D7-4E6B-AEAE-B81839A8BC30}"/>
              </a:ext>
            </a:extLst>
          </p:cNvPr>
          <p:cNvSpPr>
            <a:spLocks noGrp="1"/>
          </p:cNvSpPr>
          <p:nvPr>
            <p:ph type="dt" sz="half" idx="10"/>
          </p:nvPr>
        </p:nvSpPr>
        <p:spPr/>
        <p:txBody>
          <a:bodyPr/>
          <a:lstStyle/>
          <a:p>
            <a:fld id="{0E88A34A-1986-46E6-9E83-40FDB847DBCE}" type="datetimeFigureOut">
              <a:rPr lang="nl-NL" smtClean="0"/>
              <a:t>15-7-2020</a:t>
            </a:fld>
            <a:endParaRPr lang="nl-NL"/>
          </a:p>
        </p:txBody>
      </p:sp>
      <p:sp>
        <p:nvSpPr>
          <p:cNvPr id="4" name="Tijdelijke aanduiding voor voettekst 3">
            <a:extLst>
              <a:ext uri="{FF2B5EF4-FFF2-40B4-BE49-F238E27FC236}">
                <a16:creationId xmlns:a16="http://schemas.microsoft.com/office/drawing/2014/main" id="{F32B08A8-4E4F-4EE5-8765-C929E85CC469}"/>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CEF9BA4E-2D58-45A4-90CB-A2933DB5E135}"/>
              </a:ext>
            </a:extLst>
          </p:cNvPr>
          <p:cNvSpPr>
            <a:spLocks noGrp="1"/>
          </p:cNvSpPr>
          <p:nvPr>
            <p:ph type="sldNum" sz="quarter" idx="12"/>
          </p:nvPr>
        </p:nvSpPr>
        <p:spPr/>
        <p:txBody>
          <a:bodyPr/>
          <a:lstStyle/>
          <a:p>
            <a:fld id="{6CE9B340-AB37-49BE-ABFB-BE78EC324BB6}" type="slidenum">
              <a:rPr lang="nl-NL" smtClean="0"/>
              <a:t>‹nr.›</a:t>
            </a:fld>
            <a:endParaRPr lang="nl-NL"/>
          </a:p>
        </p:txBody>
      </p:sp>
    </p:spTree>
    <p:extLst>
      <p:ext uri="{BB962C8B-B14F-4D97-AF65-F5344CB8AC3E}">
        <p14:creationId xmlns:p14="http://schemas.microsoft.com/office/powerpoint/2010/main" val="481683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A3CB56B-30C4-4E97-85E9-CAFE9EA69858}"/>
              </a:ext>
            </a:extLst>
          </p:cNvPr>
          <p:cNvSpPr>
            <a:spLocks noGrp="1"/>
          </p:cNvSpPr>
          <p:nvPr>
            <p:ph type="dt" sz="half" idx="10"/>
          </p:nvPr>
        </p:nvSpPr>
        <p:spPr/>
        <p:txBody>
          <a:bodyPr/>
          <a:lstStyle/>
          <a:p>
            <a:fld id="{0E88A34A-1986-46E6-9E83-40FDB847DBCE}" type="datetimeFigureOut">
              <a:rPr lang="nl-NL" smtClean="0"/>
              <a:t>15-7-2020</a:t>
            </a:fld>
            <a:endParaRPr lang="nl-NL"/>
          </a:p>
        </p:txBody>
      </p:sp>
      <p:sp>
        <p:nvSpPr>
          <p:cNvPr id="3" name="Tijdelijke aanduiding voor voettekst 2">
            <a:extLst>
              <a:ext uri="{FF2B5EF4-FFF2-40B4-BE49-F238E27FC236}">
                <a16:creationId xmlns:a16="http://schemas.microsoft.com/office/drawing/2014/main" id="{677DD2C4-C395-4FB5-81B0-07355940B001}"/>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777B40B2-9EF4-4C01-8ED6-BE04101BC02D}"/>
              </a:ext>
            </a:extLst>
          </p:cNvPr>
          <p:cNvSpPr>
            <a:spLocks noGrp="1"/>
          </p:cNvSpPr>
          <p:nvPr>
            <p:ph type="sldNum" sz="quarter" idx="12"/>
          </p:nvPr>
        </p:nvSpPr>
        <p:spPr/>
        <p:txBody>
          <a:bodyPr/>
          <a:lstStyle/>
          <a:p>
            <a:fld id="{6CE9B340-AB37-49BE-ABFB-BE78EC324BB6}" type="slidenum">
              <a:rPr lang="nl-NL" smtClean="0"/>
              <a:t>‹nr.›</a:t>
            </a:fld>
            <a:endParaRPr lang="nl-NL"/>
          </a:p>
        </p:txBody>
      </p:sp>
    </p:spTree>
    <p:extLst>
      <p:ext uri="{BB962C8B-B14F-4D97-AF65-F5344CB8AC3E}">
        <p14:creationId xmlns:p14="http://schemas.microsoft.com/office/powerpoint/2010/main" val="3155927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872245-0E4A-475A-91B9-3DE829433B3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1102720D-F66E-4AD7-9624-F611CACAA5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C8D7F711-8D15-41CD-9306-A20CC42DF9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2D8CD4C-E78B-4124-997B-416A43366AB4}"/>
              </a:ext>
            </a:extLst>
          </p:cNvPr>
          <p:cNvSpPr>
            <a:spLocks noGrp="1"/>
          </p:cNvSpPr>
          <p:nvPr>
            <p:ph type="dt" sz="half" idx="10"/>
          </p:nvPr>
        </p:nvSpPr>
        <p:spPr/>
        <p:txBody>
          <a:bodyPr/>
          <a:lstStyle/>
          <a:p>
            <a:fld id="{0E88A34A-1986-46E6-9E83-40FDB847DBCE}" type="datetimeFigureOut">
              <a:rPr lang="nl-NL" smtClean="0"/>
              <a:t>15-7-2020</a:t>
            </a:fld>
            <a:endParaRPr lang="nl-NL"/>
          </a:p>
        </p:txBody>
      </p:sp>
      <p:sp>
        <p:nvSpPr>
          <p:cNvPr id="6" name="Tijdelijke aanduiding voor voettekst 5">
            <a:extLst>
              <a:ext uri="{FF2B5EF4-FFF2-40B4-BE49-F238E27FC236}">
                <a16:creationId xmlns:a16="http://schemas.microsoft.com/office/drawing/2014/main" id="{9F1C58FC-A564-4330-BBB8-0497D9A4705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E346C6E1-227C-4B3B-B977-8023FB4FF287}"/>
              </a:ext>
            </a:extLst>
          </p:cNvPr>
          <p:cNvSpPr>
            <a:spLocks noGrp="1"/>
          </p:cNvSpPr>
          <p:nvPr>
            <p:ph type="sldNum" sz="quarter" idx="12"/>
          </p:nvPr>
        </p:nvSpPr>
        <p:spPr/>
        <p:txBody>
          <a:bodyPr/>
          <a:lstStyle/>
          <a:p>
            <a:fld id="{6CE9B340-AB37-49BE-ABFB-BE78EC324BB6}" type="slidenum">
              <a:rPr lang="nl-NL" smtClean="0"/>
              <a:t>‹nr.›</a:t>
            </a:fld>
            <a:endParaRPr lang="nl-NL"/>
          </a:p>
        </p:txBody>
      </p:sp>
    </p:spTree>
    <p:extLst>
      <p:ext uri="{BB962C8B-B14F-4D97-AF65-F5344CB8AC3E}">
        <p14:creationId xmlns:p14="http://schemas.microsoft.com/office/powerpoint/2010/main" val="2759287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810010-9A28-454A-A4E6-2E0800D79273}"/>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FBB4F00D-886F-4D52-9219-F65DCE3E58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A425AFC2-BDE9-4F12-BAC2-D191239A67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B923C5C1-A604-424D-BAE3-FD4293F2A99A}"/>
              </a:ext>
            </a:extLst>
          </p:cNvPr>
          <p:cNvSpPr>
            <a:spLocks noGrp="1"/>
          </p:cNvSpPr>
          <p:nvPr>
            <p:ph type="dt" sz="half" idx="10"/>
          </p:nvPr>
        </p:nvSpPr>
        <p:spPr/>
        <p:txBody>
          <a:bodyPr/>
          <a:lstStyle/>
          <a:p>
            <a:fld id="{0E88A34A-1986-46E6-9E83-40FDB847DBCE}" type="datetimeFigureOut">
              <a:rPr lang="nl-NL" smtClean="0"/>
              <a:t>15-7-2020</a:t>
            </a:fld>
            <a:endParaRPr lang="nl-NL"/>
          </a:p>
        </p:txBody>
      </p:sp>
      <p:sp>
        <p:nvSpPr>
          <p:cNvPr id="6" name="Tijdelijke aanduiding voor voettekst 5">
            <a:extLst>
              <a:ext uri="{FF2B5EF4-FFF2-40B4-BE49-F238E27FC236}">
                <a16:creationId xmlns:a16="http://schemas.microsoft.com/office/drawing/2014/main" id="{1F9F1046-B3AF-41FA-91B1-D9A8DD6E497B}"/>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DAE6D77-FADE-46BE-94F5-39D130BC9942}"/>
              </a:ext>
            </a:extLst>
          </p:cNvPr>
          <p:cNvSpPr>
            <a:spLocks noGrp="1"/>
          </p:cNvSpPr>
          <p:nvPr>
            <p:ph type="sldNum" sz="quarter" idx="12"/>
          </p:nvPr>
        </p:nvSpPr>
        <p:spPr/>
        <p:txBody>
          <a:bodyPr/>
          <a:lstStyle/>
          <a:p>
            <a:fld id="{6CE9B340-AB37-49BE-ABFB-BE78EC324BB6}" type="slidenum">
              <a:rPr lang="nl-NL" smtClean="0"/>
              <a:t>‹nr.›</a:t>
            </a:fld>
            <a:endParaRPr lang="nl-NL"/>
          </a:p>
        </p:txBody>
      </p:sp>
    </p:spTree>
    <p:extLst>
      <p:ext uri="{BB962C8B-B14F-4D97-AF65-F5344CB8AC3E}">
        <p14:creationId xmlns:p14="http://schemas.microsoft.com/office/powerpoint/2010/main" val="12382971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C32ECF9A-9CF9-4FB9-9CCD-09DD937837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BA8B9662-A651-4FC9-BDCA-BA59E1B1E5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BE89156-E8B5-4554-9575-E205419AA3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88A34A-1986-46E6-9E83-40FDB847DBCE}" type="datetimeFigureOut">
              <a:rPr lang="nl-NL" smtClean="0"/>
              <a:t>15-7-2020</a:t>
            </a:fld>
            <a:endParaRPr lang="nl-NL"/>
          </a:p>
        </p:txBody>
      </p:sp>
      <p:sp>
        <p:nvSpPr>
          <p:cNvPr id="5" name="Tijdelijke aanduiding voor voettekst 4">
            <a:extLst>
              <a:ext uri="{FF2B5EF4-FFF2-40B4-BE49-F238E27FC236}">
                <a16:creationId xmlns:a16="http://schemas.microsoft.com/office/drawing/2014/main" id="{0A92D801-219C-4CF3-AE40-D5F55996AE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8209E99A-593B-4ABA-BB83-A4AB7F50AC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E9B340-AB37-49BE-ABFB-BE78EC324BB6}" type="slidenum">
              <a:rPr lang="nl-NL" smtClean="0"/>
              <a:t>‹nr.›</a:t>
            </a:fld>
            <a:endParaRPr lang="nl-NL"/>
          </a:p>
        </p:txBody>
      </p:sp>
    </p:spTree>
    <p:extLst>
      <p:ext uri="{BB962C8B-B14F-4D97-AF65-F5344CB8AC3E}">
        <p14:creationId xmlns:p14="http://schemas.microsoft.com/office/powerpoint/2010/main" val="1615174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s://de.wikibooks.org/wiki/Datei:Vraagteken.sv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s://de.wikibooks.org/wiki/Datei:Vraagteken.svg"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s://de.wikibooks.org/wiki/Datei:Vraagteken.svg"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A82BC58A-6990-F145-9B33-1811959D209B}"/>
              </a:ext>
            </a:extLst>
          </p:cNvPr>
          <p:cNvSpPr>
            <a:spLocks noGrp="1"/>
          </p:cNvSpPr>
          <p:nvPr>
            <p:ph type="body" sz="quarter" idx="11"/>
          </p:nvPr>
        </p:nvSpPr>
        <p:spPr>
          <a:xfrm>
            <a:off x="8159" y="5323418"/>
            <a:ext cx="12192000" cy="1534582"/>
          </a:xfrm>
          <a:solidFill>
            <a:srgbClr val="C00000"/>
          </a:solidFill>
        </p:spPr>
        <p:txBody>
          <a:bodyPr>
            <a:normAutofit/>
          </a:bodyPr>
          <a:lstStyle/>
          <a:p>
            <a:pPr marL="0" indent="0">
              <a:buNone/>
            </a:pPr>
            <a:r>
              <a:rPr lang="nl-NL" dirty="0"/>
              <a:t>Annuska, Arno &amp; Madelein (DFS team Advies)</a:t>
            </a:r>
          </a:p>
        </p:txBody>
      </p:sp>
      <p:sp>
        <p:nvSpPr>
          <p:cNvPr id="3" name="Titel 2">
            <a:extLst>
              <a:ext uri="{FF2B5EF4-FFF2-40B4-BE49-F238E27FC236}">
                <a16:creationId xmlns:a16="http://schemas.microsoft.com/office/drawing/2014/main" id="{F57DD17C-9ED6-7445-ACDA-BBC8D2DBF720}"/>
              </a:ext>
            </a:extLst>
          </p:cNvPr>
          <p:cNvSpPr>
            <a:spLocks noGrp="1"/>
          </p:cNvSpPr>
          <p:nvPr>
            <p:ph type="title"/>
          </p:nvPr>
        </p:nvSpPr>
        <p:spPr>
          <a:xfrm>
            <a:off x="726234" y="1119674"/>
            <a:ext cx="10739533" cy="812530"/>
          </a:xfrm>
        </p:spPr>
        <p:txBody>
          <a:bodyPr anchor="t"/>
          <a:lstStyle/>
          <a:p>
            <a:r>
              <a:rPr lang="en-US" sz="1200" b="1" dirty="0">
                <a:solidFill>
                  <a:srgbClr val="C00000"/>
                </a:solidFill>
                <a:latin typeface="Verdana" panose="020B0604030504040204" pitchFamily="34" charset="0"/>
                <a:ea typeface="Verdana" panose="020B0604030504040204" pitchFamily="34" charset="0"/>
              </a:rPr>
              <a:t>F</a:t>
            </a:r>
            <a:r>
              <a:rPr lang="en-US" sz="1200" dirty="0">
                <a:solidFill>
                  <a:srgbClr val="C00000"/>
                </a:solidFill>
                <a:latin typeface="Verdana" panose="020B0604030504040204" pitchFamily="34" charset="0"/>
                <a:ea typeface="Verdana" panose="020B0604030504040204" pitchFamily="34" charset="0"/>
              </a:rPr>
              <a:t>inancial </a:t>
            </a:r>
            <a:r>
              <a:rPr lang="en-US" sz="1200" b="1" dirty="0">
                <a:solidFill>
                  <a:srgbClr val="C00000"/>
                </a:solidFill>
                <a:latin typeface="Verdana" panose="020B0604030504040204" pitchFamily="34" charset="0"/>
                <a:ea typeface="Verdana" panose="020B0604030504040204" pitchFamily="34" charset="0"/>
              </a:rPr>
              <a:t>P</a:t>
            </a:r>
            <a:r>
              <a:rPr lang="en-US" sz="1200" dirty="0">
                <a:solidFill>
                  <a:srgbClr val="C00000"/>
                </a:solidFill>
                <a:latin typeface="Verdana" panose="020B0604030504040204" pitchFamily="34" charset="0"/>
                <a:ea typeface="Verdana" panose="020B0604030504040204" pitchFamily="34" charset="0"/>
              </a:rPr>
              <a:t>lanning &amp; </a:t>
            </a:r>
            <a:r>
              <a:rPr lang="en-US" sz="1200" b="1" dirty="0">
                <a:solidFill>
                  <a:srgbClr val="C00000"/>
                </a:solidFill>
                <a:latin typeface="Verdana" panose="020B0604030504040204" pitchFamily="34" charset="0"/>
                <a:ea typeface="Verdana" panose="020B0604030504040204" pitchFamily="34" charset="0"/>
              </a:rPr>
              <a:t>A</a:t>
            </a:r>
            <a:r>
              <a:rPr lang="en-US" sz="1200" dirty="0">
                <a:solidFill>
                  <a:srgbClr val="C00000"/>
                </a:solidFill>
                <a:latin typeface="Verdana" panose="020B0604030504040204" pitchFamily="34" charset="0"/>
                <a:ea typeface="Verdana" panose="020B0604030504040204" pitchFamily="34" charset="0"/>
              </a:rPr>
              <a:t>nalyses</a:t>
            </a:r>
            <a:br>
              <a:rPr lang="en-US" b="1" dirty="0">
                <a:solidFill>
                  <a:srgbClr val="C00000"/>
                </a:solidFill>
                <a:latin typeface="Verdana" panose="020B0604030504040204" pitchFamily="34" charset="0"/>
                <a:ea typeface="Verdana" panose="020B0604030504040204" pitchFamily="34" charset="0"/>
              </a:rPr>
            </a:br>
            <a:r>
              <a:rPr lang="en-US" sz="2000" b="1" dirty="0" err="1">
                <a:solidFill>
                  <a:srgbClr val="C00000"/>
                </a:solidFill>
                <a:latin typeface="Verdana" panose="020B0604030504040204" pitchFamily="34" charset="0"/>
                <a:ea typeface="Verdana" panose="020B0604030504040204" pitchFamily="34" charset="0"/>
              </a:rPr>
              <a:t>Gespreksdocument</a:t>
            </a:r>
            <a:r>
              <a:rPr lang="en-US" sz="2000" b="1" dirty="0">
                <a:solidFill>
                  <a:srgbClr val="C00000"/>
                </a:solidFill>
                <a:latin typeface="Verdana" panose="020B0604030504040204" pitchFamily="34" charset="0"/>
                <a:ea typeface="Verdana" panose="020B0604030504040204" pitchFamily="34" charset="0"/>
              </a:rPr>
              <a:t> User story’s &amp; requirements</a:t>
            </a:r>
            <a:br>
              <a:rPr lang="en-US" sz="2000" b="1" dirty="0">
                <a:solidFill>
                  <a:srgbClr val="C00000"/>
                </a:solidFill>
                <a:latin typeface="Verdana" panose="020B0604030504040204" pitchFamily="34" charset="0"/>
                <a:ea typeface="Verdana" panose="020B0604030504040204" pitchFamily="34" charset="0"/>
              </a:rPr>
            </a:br>
            <a:r>
              <a:rPr lang="en-US" sz="2000" b="1" dirty="0">
                <a:solidFill>
                  <a:srgbClr val="C00000"/>
                </a:solidFill>
                <a:latin typeface="Verdana" panose="020B0604030504040204" pitchFamily="34" charset="0"/>
                <a:ea typeface="Verdana" panose="020B0604030504040204" pitchFamily="34" charset="0"/>
              </a:rPr>
              <a:t>                                              </a:t>
            </a:r>
            <a:r>
              <a:rPr lang="en-US" sz="1200" i="1" dirty="0">
                <a:solidFill>
                  <a:srgbClr val="C00000"/>
                </a:solidFill>
                <a:latin typeface="Verdana" panose="020B0604030504040204" pitchFamily="34" charset="0"/>
                <a:ea typeface="Verdana" panose="020B0604030504040204" pitchFamily="34" charset="0"/>
              </a:rPr>
              <a:t>(concept document, </a:t>
            </a:r>
            <a:r>
              <a:rPr lang="en-US" sz="1200" i="1" dirty="0" err="1">
                <a:solidFill>
                  <a:srgbClr val="C00000"/>
                </a:solidFill>
                <a:latin typeface="Verdana" panose="020B0604030504040204" pitchFamily="34" charset="0"/>
                <a:ea typeface="Verdana" panose="020B0604030504040204" pitchFamily="34" charset="0"/>
              </a:rPr>
              <a:t>wordt</a:t>
            </a:r>
            <a:r>
              <a:rPr lang="en-US" sz="1200" i="1" dirty="0">
                <a:solidFill>
                  <a:srgbClr val="C00000"/>
                </a:solidFill>
                <a:latin typeface="Verdana" panose="020B0604030504040204" pitchFamily="34" charset="0"/>
                <a:ea typeface="Verdana" panose="020B0604030504040204" pitchFamily="34" charset="0"/>
              </a:rPr>
              <a:t> </a:t>
            </a:r>
            <a:r>
              <a:rPr lang="en-US" sz="1200" i="1" dirty="0" err="1">
                <a:solidFill>
                  <a:srgbClr val="C00000"/>
                </a:solidFill>
                <a:latin typeface="Verdana" panose="020B0604030504040204" pitchFamily="34" charset="0"/>
                <a:ea typeface="Verdana" panose="020B0604030504040204" pitchFamily="34" charset="0"/>
              </a:rPr>
              <a:t>gedurende</a:t>
            </a:r>
            <a:r>
              <a:rPr lang="en-US" sz="1200" i="1" dirty="0">
                <a:solidFill>
                  <a:srgbClr val="C00000"/>
                </a:solidFill>
                <a:latin typeface="Verdana" panose="020B0604030504040204" pitchFamily="34" charset="0"/>
                <a:ea typeface="Verdana" panose="020B0604030504040204" pitchFamily="34" charset="0"/>
              </a:rPr>
              <a:t> </a:t>
            </a:r>
            <a:r>
              <a:rPr lang="en-US" sz="1200" i="1" dirty="0" err="1">
                <a:solidFill>
                  <a:srgbClr val="C00000"/>
                </a:solidFill>
                <a:latin typeface="Verdana" panose="020B0604030504040204" pitchFamily="34" charset="0"/>
                <a:ea typeface="Verdana" panose="020B0604030504040204" pitchFamily="34" charset="0"/>
              </a:rPr>
              <a:t>inventarisatie</a:t>
            </a:r>
            <a:r>
              <a:rPr lang="en-US" sz="1200" i="1" dirty="0">
                <a:solidFill>
                  <a:srgbClr val="C00000"/>
                </a:solidFill>
                <a:latin typeface="Verdana" panose="020B0604030504040204" pitchFamily="34" charset="0"/>
                <a:ea typeface="Verdana" panose="020B0604030504040204" pitchFamily="34" charset="0"/>
              </a:rPr>
              <a:t> </a:t>
            </a:r>
            <a:r>
              <a:rPr lang="en-US" sz="1200" i="1" dirty="0" err="1">
                <a:solidFill>
                  <a:srgbClr val="C00000"/>
                </a:solidFill>
                <a:latin typeface="Verdana" panose="020B0604030504040204" pitchFamily="34" charset="0"/>
                <a:ea typeface="Verdana" panose="020B0604030504040204" pitchFamily="34" charset="0"/>
              </a:rPr>
              <a:t>aangevuld</a:t>
            </a:r>
            <a:r>
              <a:rPr lang="en-US" sz="1200" i="1" dirty="0">
                <a:solidFill>
                  <a:srgbClr val="C00000"/>
                </a:solidFill>
                <a:latin typeface="Verdana" panose="020B0604030504040204" pitchFamily="34" charset="0"/>
                <a:ea typeface="Verdana" panose="020B0604030504040204" pitchFamily="34" charset="0"/>
              </a:rPr>
              <a:t>)</a:t>
            </a:r>
            <a:endParaRPr lang="nl-NL" sz="1200" i="1" dirty="0">
              <a:solidFill>
                <a:srgbClr val="C00000"/>
              </a:solidFill>
              <a:latin typeface="Verdana" panose="020B0604030504040204" pitchFamily="34" charset="0"/>
              <a:ea typeface="Verdana" panose="020B0604030504040204" pitchFamily="34" charset="0"/>
            </a:endParaRPr>
          </a:p>
        </p:txBody>
      </p:sp>
      <p:sp>
        <p:nvSpPr>
          <p:cNvPr id="4" name="Tijdelijke aanduiding voor tekst 3">
            <a:extLst>
              <a:ext uri="{FF2B5EF4-FFF2-40B4-BE49-F238E27FC236}">
                <a16:creationId xmlns:a16="http://schemas.microsoft.com/office/drawing/2014/main" id="{369420BB-59C7-6243-8CF1-0B5BF581E6DD}"/>
              </a:ext>
            </a:extLst>
          </p:cNvPr>
          <p:cNvSpPr>
            <a:spLocks noGrp="1"/>
          </p:cNvSpPr>
          <p:nvPr>
            <p:ph type="body" sz="quarter" idx="10"/>
          </p:nvPr>
        </p:nvSpPr>
        <p:spPr>
          <a:xfrm>
            <a:off x="783043" y="2073438"/>
            <a:ext cx="5114729" cy="2340636"/>
          </a:xfrm>
        </p:spPr>
        <p:txBody>
          <a:bodyPr>
            <a:normAutofit/>
          </a:bodyPr>
          <a:lstStyle/>
          <a:p>
            <a:r>
              <a:rPr lang="nl-NL" sz="1200" b="1" dirty="0">
                <a:latin typeface="Verdana" panose="020B0604030504040204" pitchFamily="34" charset="0"/>
                <a:ea typeface="Verdana" panose="020B0604030504040204" pitchFamily="34" charset="0"/>
              </a:rPr>
              <a:t>Doelstelling</a:t>
            </a:r>
            <a:br>
              <a:rPr lang="nl-NL" sz="1200" dirty="0">
                <a:latin typeface="Verdana" panose="020B0604030504040204" pitchFamily="34" charset="0"/>
                <a:ea typeface="Verdana" panose="020B0604030504040204" pitchFamily="34" charset="0"/>
              </a:rPr>
            </a:br>
            <a:r>
              <a:rPr lang="nl-NL" sz="1200" dirty="0">
                <a:latin typeface="Verdana" panose="020B0604030504040204" pitchFamily="34" charset="0"/>
                <a:ea typeface="Verdana" panose="020B0604030504040204" pitchFamily="34" charset="0"/>
              </a:rPr>
              <a:t>Om de product visie meer inhoud te geven willen we werken met “user stories”.</a:t>
            </a:r>
            <a:br>
              <a:rPr lang="nl-NL" sz="1200" dirty="0">
                <a:latin typeface="Verdana" panose="020B0604030504040204" pitchFamily="34" charset="0"/>
                <a:ea typeface="Verdana" panose="020B0604030504040204" pitchFamily="34" charset="0"/>
              </a:rPr>
            </a:br>
            <a:br>
              <a:rPr lang="nl-NL" sz="1200" dirty="0">
                <a:latin typeface="Verdana" panose="020B0604030504040204" pitchFamily="34" charset="0"/>
                <a:ea typeface="Verdana" panose="020B0604030504040204" pitchFamily="34" charset="0"/>
              </a:rPr>
            </a:br>
            <a:r>
              <a:rPr lang="nl-NL" sz="1200" dirty="0">
                <a:latin typeface="Verdana" panose="020B0604030504040204" pitchFamily="34" charset="0"/>
                <a:ea typeface="Verdana" panose="020B0604030504040204" pitchFamily="34" charset="0"/>
              </a:rPr>
              <a:t>Met een de userstory willen we een kort, bondige en begrijpelijke beschrijving maken van een functionele wens van een gebruiker. </a:t>
            </a:r>
            <a:br>
              <a:rPr lang="nl-NL" sz="1200" dirty="0">
                <a:latin typeface="Verdana" panose="020B0604030504040204" pitchFamily="34" charset="0"/>
                <a:ea typeface="Verdana" panose="020B0604030504040204" pitchFamily="34" charset="0"/>
              </a:rPr>
            </a:br>
            <a:br>
              <a:rPr lang="nl-NL" sz="1200" dirty="0">
                <a:latin typeface="Verdana" panose="020B0604030504040204" pitchFamily="34" charset="0"/>
                <a:ea typeface="Verdana" panose="020B0604030504040204" pitchFamily="34" charset="0"/>
              </a:rPr>
            </a:br>
            <a:r>
              <a:rPr lang="nl-NL" sz="1200" dirty="0">
                <a:latin typeface="Verdana" panose="020B0604030504040204" pitchFamily="34" charset="0"/>
                <a:ea typeface="Verdana" panose="020B0604030504040204" pitchFamily="34" charset="0"/>
              </a:rPr>
              <a:t>Doelstelling is om inzicht te krijgen in de gebruikersbehoefte, zodat samen (met de werkgroepen) de gewenste functionele oplossingen vastgesteld kan worden </a:t>
            </a:r>
          </a:p>
        </p:txBody>
      </p:sp>
      <p:pic>
        <p:nvPicPr>
          <p:cNvPr id="5" name="Afbeelding 4">
            <a:extLst>
              <a:ext uri="{FF2B5EF4-FFF2-40B4-BE49-F238E27FC236}">
                <a16:creationId xmlns:a16="http://schemas.microsoft.com/office/drawing/2014/main" id="{1006394E-B42F-4FC4-AA48-7BA9F135C26A}"/>
              </a:ext>
            </a:extLst>
          </p:cNvPr>
          <p:cNvPicPr>
            <a:picLocks noChangeAspect="1"/>
          </p:cNvPicPr>
          <p:nvPr/>
        </p:nvPicPr>
        <p:blipFill>
          <a:blip r:embed="rId2"/>
          <a:stretch>
            <a:fillRect/>
          </a:stretch>
        </p:blipFill>
        <p:spPr>
          <a:xfrm>
            <a:off x="0" y="-19758"/>
            <a:ext cx="12183841" cy="1139431"/>
          </a:xfrm>
          <a:prstGeom prst="rect">
            <a:avLst/>
          </a:prstGeom>
        </p:spPr>
      </p:pic>
      <p:sp>
        <p:nvSpPr>
          <p:cNvPr id="6" name="Tijdelijke aanduiding voor tekst 3">
            <a:extLst>
              <a:ext uri="{FF2B5EF4-FFF2-40B4-BE49-F238E27FC236}">
                <a16:creationId xmlns:a16="http://schemas.microsoft.com/office/drawing/2014/main" id="{1ED31AAB-B975-4D46-A2FE-DC45CACF9A36}"/>
              </a:ext>
            </a:extLst>
          </p:cNvPr>
          <p:cNvSpPr txBox="1">
            <a:spLocks/>
          </p:cNvSpPr>
          <p:nvPr/>
        </p:nvSpPr>
        <p:spPr>
          <a:xfrm>
            <a:off x="8511459" y="3287534"/>
            <a:ext cx="3486153" cy="2568932"/>
          </a:xfrm>
          <a:prstGeom prst="rect">
            <a:avLst/>
          </a:prstGeom>
          <a:solidFill>
            <a:schemeClr val="bg1"/>
          </a:solidFill>
          <a:ln>
            <a:solidFill>
              <a:schemeClr val="tx1">
                <a:lumMod val="50000"/>
                <a:lumOff val="50000"/>
              </a:schemeClr>
            </a:solidFill>
          </a:ln>
        </p:spPr>
        <p:txBody>
          <a:bodyPr vert="horz" lIns="91440" tIns="45720" rIns="91440" bIns="45720" rtlCol="0">
            <a:noAutofit/>
          </a:bodyPr>
          <a:lstStyle>
            <a:lvl1pPr marL="0" indent="0" algn="l" defTabSz="914400" rtl="0" eaLnBrk="1" latinLnBrk="0" hangingPunct="1">
              <a:lnSpc>
                <a:spcPct val="90000"/>
              </a:lnSpc>
              <a:spcBef>
                <a:spcPts val="1000"/>
              </a:spcBef>
              <a:buFontTx/>
              <a:buNone/>
              <a:defRPr sz="3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000" b="1" i="1" dirty="0">
                <a:solidFill>
                  <a:schemeClr val="tx1">
                    <a:lumMod val="50000"/>
                    <a:lumOff val="50000"/>
                  </a:schemeClr>
                </a:solidFill>
                <a:latin typeface="Verdana" panose="020B0604030504040204" pitchFamily="34" charset="0"/>
                <a:ea typeface="Verdana" panose="020B0604030504040204" pitchFamily="34" charset="0"/>
              </a:rPr>
              <a:t>Kernvragen aan werkgroep</a:t>
            </a:r>
          </a:p>
          <a:p>
            <a:pPr lvl="1"/>
            <a:r>
              <a:rPr lang="nl-NL" sz="1000" i="1" dirty="0">
                <a:solidFill>
                  <a:schemeClr val="tx1">
                    <a:lumMod val="50000"/>
                    <a:lumOff val="50000"/>
                  </a:schemeClr>
                </a:solidFill>
                <a:latin typeface="Verdana" panose="020B0604030504040204" pitchFamily="34" charset="0"/>
                <a:ea typeface="Verdana" panose="020B0604030504040204" pitchFamily="34" charset="0"/>
              </a:rPr>
              <a:t>Is het PvB helder? </a:t>
            </a:r>
          </a:p>
          <a:p>
            <a:pPr lvl="1"/>
            <a:r>
              <a:rPr lang="nl-NL" sz="1000" i="1" dirty="0">
                <a:solidFill>
                  <a:schemeClr val="tx1">
                    <a:lumMod val="50000"/>
                    <a:lumOff val="50000"/>
                  </a:schemeClr>
                </a:solidFill>
                <a:latin typeface="Verdana" panose="020B0604030504040204" pitchFamily="34" charset="0"/>
                <a:ea typeface="Verdana" panose="020B0604030504040204" pitchFamily="34" charset="0"/>
              </a:rPr>
              <a:t>Zijn de user stories helder? </a:t>
            </a:r>
          </a:p>
          <a:p>
            <a:pPr lvl="1"/>
            <a:r>
              <a:rPr lang="nl-NL" sz="1000" i="1" dirty="0">
                <a:solidFill>
                  <a:schemeClr val="tx1">
                    <a:lumMod val="50000"/>
                    <a:lumOff val="50000"/>
                  </a:schemeClr>
                </a:solidFill>
                <a:latin typeface="Verdana" panose="020B0604030504040204" pitchFamily="34" charset="0"/>
                <a:ea typeface="Verdana" panose="020B0604030504040204" pitchFamily="34" charset="0"/>
              </a:rPr>
              <a:t>Ontbreken er user stories?</a:t>
            </a:r>
          </a:p>
          <a:p>
            <a:pPr lvl="2">
              <a:buFont typeface="Courier New" panose="02070309020205020404" pitchFamily="49" charset="0"/>
              <a:buChar char="o"/>
            </a:pPr>
            <a:r>
              <a:rPr lang="nl-NL" sz="1000" i="1" dirty="0">
                <a:solidFill>
                  <a:schemeClr val="tx1">
                    <a:lumMod val="50000"/>
                    <a:lumOff val="50000"/>
                  </a:schemeClr>
                </a:solidFill>
                <a:latin typeface="Verdana" panose="020B0604030504040204" pitchFamily="34" charset="0"/>
                <a:ea typeface="Verdana" panose="020B0604030504040204" pitchFamily="34" charset="0"/>
              </a:rPr>
              <a:t>Vanuit jouw afdelingsbehoefte</a:t>
            </a:r>
          </a:p>
          <a:p>
            <a:pPr lvl="2">
              <a:buFont typeface="Courier New" panose="02070309020205020404" pitchFamily="49" charset="0"/>
              <a:buChar char="o"/>
            </a:pPr>
            <a:r>
              <a:rPr lang="nl-NL" sz="1000" i="1" dirty="0">
                <a:solidFill>
                  <a:schemeClr val="tx1">
                    <a:lumMod val="50000"/>
                    <a:lumOff val="50000"/>
                  </a:schemeClr>
                </a:solidFill>
                <a:latin typeface="Verdana" panose="020B0604030504040204" pitchFamily="34" charset="0"/>
                <a:ea typeface="Verdana" panose="020B0604030504040204" pitchFamily="34" charset="0"/>
              </a:rPr>
              <a:t>Vanuit jouw visie, afdeling overstijgend </a:t>
            </a:r>
          </a:p>
          <a:p>
            <a:pPr lvl="1"/>
            <a:r>
              <a:rPr lang="nl-NL" sz="1000" i="1" dirty="0">
                <a:solidFill>
                  <a:schemeClr val="tx1">
                    <a:lumMod val="50000"/>
                    <a:lumOff val="50000"/>
                  </a:schemeClr>
                </a:solidFill>
                <a:latin typeface="Verdana" panose="020B0604030504040204" pitchFamily="34" charset="0"/>
                <a:ea typeface="Verdana" panose="020B0604030504040204" pitchFamily="34" charset="0"/>
              </a:rPr>
              <a:t>Wat betekent dit voor jouw afdeling?</a:t>
            </a:r>
          </a:p>
          <a:p>
            <a:pPr lvl="2">
              <a:buFont typeface="Courier New" panose="02070309020205020404" pitchFamily="49" charset="0"/>
              <a:buChar char="o"/>
            </a:pPr>
            <a:r>
              <a:rPr lang="nl-NL" sz="1000" i="1" dirty="0">
                <a:solidFill>
                  <a:schemeClr val="tx1">
                    <a:lumMod val="50000"/>
                    <a:lumOff val="50000"/>
                  </a:schemeClr>
                </a:solidFill>
                <a:latin typeface="Verdana" panose="020B0604030504040204" pitchFamily="34" charset="0"/>
                <a:ea typeface="Verdana" panose="020B0604030504040204" pitchFamily="34" charset="0"/>
              </a:rPr>
              <a:t>Welke vastgestelde requirements </a:t>
            </a:r>
            <a:br>
              <a:rPr lang="nl-NL" sz="1000" i="1" dirty="0">
                <a:solidFill>
                  <a:schemeClr val="tx1">
                    <a:lumMod val="50000"/>
                    <a:lumOff val="50000"/>
                  </a:schemeClr>
                </a:solidFill>
                <a:latin typeface="Verdana" panose="020B0604030504040204" pitchFamily="34" charset="0"/>
                <a:ea typeface="Verdana" panose="020B0604030504040204" pitchFamily="34" charset="0"/>
                <a:sym typeface="Wingdings" panose="05000000000000000000" pitchFamily="2" charset="2"/>
              </a:rPr>
            </a:br>
            <a:r>
              <a:rPr lang="nl-NL" sz="1000" i="1" dirty="0">
                <a:solidFill>
                  <a:schemeClr val="tx1">
                    <a:lumMod val="50000"/>
                    <a:lumOff val="50000"/>
                  </a:schemeClr>
                </a:solidFill>
                <a:latin typeface="Verdana" panose="020B0604030504040204" pitchFamily="34" charset="0"/>
                <a:ea typeface="Verdana" panose="020B0604030504040204" pitchFamily="34" charset="0"/>
              </a:rPr>
              <a:t>vloeien voort uit jouw afdeling </a:t>
            </a:r>
            <a:br>
              <a:rPr lang="nl-NL" sz="1000" i="1" dirty="0">
                <a:solidFill>
                  <a:schemeClr val="tx1">
                    <a:lumMod val="50000"/>
                    <a:lumOff val="50000"/>
                  </a:schemeClr>
                </a:solidFill>
                <a:latin typeface="Verdana" panose="020B0604030504040204" pitchFamily="34" charset="0"/>
                <a:ea typeface="Verdana" panose="020B0604030504040204" pitchFamily="34" charset="0"/>
              </a:rPr>
            </a:br>
            <a:r>
              <a:rPr lang="nl-NL" sz="1000" i="1" dirty="0">
                <a:solidFill>
                  <a:schemeClr val="tx1">
                    <a:lumMod val="50000"/>
                    <a:lumOff val="50000"/>
                  </a:schemeClr>
                </a:solidFill>
                <a:latin typeface="Verdana" panose="020B0604030504040204" pitchFamily="34" charset="0"/>
                <a:ea typeface="Verdana" panose="020B0604030504040204" pitchFamily="34" charset="0"/>
              </a:rPr>
              <a:t>activiteiten.</a:t>
            </a:r>
          </a:p>
          <a:p>
            <a:pPr lvl="2">
              <a:buFont typeface="Courier New" panose="02070309020205020404" pitchFamily="49" charset="0"/>
              <a:buChar char="o"/>
            </a:pPr>
            <a:r>
              <a:rPr lang="nl-NL" sz="1000" i="1" dirty="0">
                <a:solidFill>
                  <a:schemeClr val="tx1">
                    <a:lumMod val="50000"/>
                    <a:lumOff val="50000"/>
                  </a:schemeClr>
                </a:solidFill>
                <a:latin typeface="Verdana" panose="020B0604030504040204" pitchFamily="34" charset="0"/>
                <a:ea typeface="Verdana" panose="020B0604030504040204" pitchFamily="34" charset="0"/>
              </a:rPr>
              <a:t>Welke requirements moeten we </a:t>
            </a:r>
            <a:br>
              <a:rPr lang="nl-NL" sz="1000" i="1" dirty="0">
                <a:solidFill>
                  <a:schemeClr val="tx1">
                    <a:lumMod val="50000"/>
                    <a:lumOff val="50000"/>
                  </a:schemeClr>
                </a:solidFill>
                <a:latin typeface="Verdana" panose="020B0604030504040204" pitchFamily="34" charset="0"/>
                <a:ea typeface="Verdana" panose="020B0604030504040204" pitchFamily="34" charset="0"/>
              </a:rPr>
            </a:br>
            <a:r>
              <a:rPr lang="nl-NL" sz="1000" i="1" dirty="0">
                <a:solidFill>
                  <a:schemeClr val="tx1">
                    <a:lumMod val="50000"/>
                    <a:lumOff val="50000"/>
                  </a:schemeClr>
                </a:solidFill>
                <a:latin typeface="Verdana" panose="020B0604030504040204" pitchFamily="34" charset="0"/>
                <a:ea typeface="Verdana" panose="020B0604030504040204" pitchFamily="34" charset="0"/>
              </a:rPr>
              <a:t>nog aanvullen? </a:t>
            </a:r>
          </a:p>
          <a:p>
            <a:pPr lvl="1"/>
            <a:r>
              <a:rPr lang="nl-NL" sz="1000" i="1" dirty="0">
                <a:solidFill>
                  <a:schemeClr val="tx1">
                    <a:lumMod val="50000"/>
                    <a:lumOff val="50000"/>
                  </a:schemeClr>
                </a:solidFill>
                <a:latin typeface="Verdana" panose="020B0604030504040204" pitchFamily="34" charset="0"/>
                <a:ea typeface="Verdana" panose="020B0604030504040204" pitchFamily="34" charset="0"/>
              </a:rPr>
              <a:t>Ontbreken er nog onderwerpen?</a:t>
            </a:r>
          </a:p>
        </p:txBody>
      </p:sp>
    </p:spTree>
    <p:extLst>
      <p:ext uri="{BB962C8B-B14F-4D97-AF65-F5344CB8AC3E}">
        <p14:creationId xmlns:p14="http://schemas.microsoft.com/office/powerpoint/2010/main" val="369990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079FFC23-2F68-4002-93C6-529CAD54CB2E}"/>
              </a:ext>
            </a:extLst>
          </p:cNvPr>
          <p:cNvSpPr/>
          <p:nvPr/>
        </p:nvSpPr>
        <p:spPr>
          <a:xfrm>
            <a:off x="1089" y="1"/>
            <a:ext cx="312177" cy="68579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l-NL" b="1" dirty="0"/>
              <a:t>Loonkosten</a:t>
            </a:r>
          </a:p>
        </p:txBody>
      </p:sp>
      <p:sp>
        <p:nvSpPr>
          <p:cNvPr id="5" name="Rechthoek 4">
            <a:extLst>
              <a:ext uri="{FF2B5EF4-FFF2-40B4-BE49-F238E27FC236}">
                <a16:creationId xmlns:a16="http://schemas.microsoft.com/office/drawing/2014/main" id="{D4ECAC40-5D8B-4BA7-9166-6F484334958A}"/>
              </a:ext>
            </a:extLst>
          </p:cNvPr>
          <p:cNvSpPr/>
          <p:nvPr/>
        </p:nvSpPr>
        <p:spPr>
          <a:xfrm>
            <a:off x="157176" y="74643"/>
            <a:ext cx="10080000" cy="317241"/>
          </a:xfrm>
          <a:prstGeom prst="rect">
            <a:avLst/>
          </a:prstGeom>
          <a:solidFill>
            <a:srgbClr val="FFD5D5">
              <a:alpha val="5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accent1"/>
                </a:solidFill>
              </a:rPr>
              <a:t>Overige – Fase 2 </a:t>
            </a:r>
            <a:r>
              <a:rPr lang="nl-NL" dirty="0">
                <a:solidFill>
                  <a:schemeClr val="accent1"/>
                </a:solidFill>
              </a:rPr>
              <a:t>detail proces uitwerking</a:t>
            </a:r>
            <a:endParaRPr lang="nl-NL" b="1" dirty="0">
              <a:solidFill>
                <a:schemeClr val="accent1"/>
              </a:solidFill>
            </a:endParaRPr>
          </a:p>
        </p:txBody>
      </p:sp>
      <p:sp>
        <p:nvSpPr>
          <p:cNvPr id="6" name="Rechthoek 5">
            <a:extLst>
              <a:ext uri="{FF2B5EF4-FFF2-40B4-BE49-F238E27FC236}">
                <a16:creationId xmlns:a16="http://schemas.microsoft.com/office/drawing/2014/main" id="{0B0ED5B2-3DE2-4B8B-BD07-56AA5CD53570}"/>
              </a:ext>
            </a:extLst>
          </p:cNvPr>
          <p:cNvSpPr/>
          <p:nvPr/>
        </p:nvSpPr>
        <p:spPr>
          <a:xfrm>
            <a:off x="475861" y="587827"/>
            <a:ext cx="11535747"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dirty="0">
                <a:solidFill>
                  <a:schemeClr val="accent1"/>
                </a:solidFill>
                <a:latin typeface="Verdana" panose="020B0604030504040204" pitchFamily="34" charset="0"/>
                <a:ea typeface="Verdana" panose="020B0604030504040204" pitchFamily="34" charset="0"/>
                <a:sym typeface="Wingdings" panose="05000000000000000000" pitchFamily="2" charset="2"/>
              </a:rPr>
              <a:t>Het proces van het aanleveren van de </a:t>
            </a:r>
            <a:r>
              <a:rPr lang="nl-NL" sz="1200" dirty="0" err="1">
                <a:solidFill>
                  <a:schemeClr val="accent1"/>
                </a:solidFill>
                <a:latin typeface="Verdana" panose="020B0604030504040204" pitchFamily="34" charset="0"/>
                <a:ea typeface="Verdana" panose="020B0604030504040204" pitchFamily="34" charset="0"/>
                <a:sym typeface="Wingdings" panose="05000000000000000000" pitchFamily="2" charset="2"/>
              </a:rPr>
              <a:t>data-set</a:t>
            </a:r>
            <a:r>
              <a:rPr lang="nl-NL" sz="1200" dirty="0">
                <a:solidFill>
                  <a:schemeClr val="accent1"/>
                </a:solidFill>
                <a:latin typeface="Verdana" panose="020B0604030504040204" pitchFamily="34" charset="0"/>
                <a:ea typeface="Verdana" panose="020B0604030504040204" pitchFamily="34" charset="0"/>
                <a:sym typeface="Wingdings" panose="05000000000000000000" pitchFamily="2" charset="2"/>
              </a:rPr>
              <a:t> efficiënter inrichten en automatiseren met behulp van FP&amp;A </a:t>
            </a:r>
            <a:r>
              <a:rPr lang="nl-NL" sz="1200" dirty="0" err="1">
                <a:solidFill>
                  <a:schemeClr val="accent1"/>
                </a:solidFill>
                <a:latin typeface="Verdana" panose="020B0604030504040204" pitchFamily="34" charset="0"/>
                <a:ea typeface="Verdana" panose="020B0604030504040204" pitchFamily="34" charset="0"/>
                <a:sym typeface="Wingdings" panose="05000000000000000000" pitchFamily="2" charset="2"/>
              </a:rPr>
              <a:t>tooling</a:t>
            </a:r>
            <a:r>
              <a:rPr lang="nl-NL" sz="1200" dirty="0">
                <a:solidFill>
                  <a:schemeClr val="accent1"/>
                </a:solidFill>
                <a:latin typeface="Verdana" panose="020B0604030504040204" pitchFamily="34" charset="0"/>
                <a:ea typeface="Verdana" panose="020B0604030504040204" pitchFamily="34" charset="0"/>
                <a:sym typeface="Wingdings" panose="05000000000000000000" pitchFamily="2" charset="2"/>
              </a:rPr>
              <a:t>, waardoor minder handmatige handelingen nodig zijn. Meer tijd voor analyse en advies door DP&amp;O en DFS</a:t>
            </a:r>
            <a:br>
              <a:rPr lang="nl-NL" sz="1200" dirty="0">
                <a:solidFill>
                  <a:schemeClr val="accent1"/>
                </a:solidFill>
                <a:latin typeface="Verdana" panose="020B0604030504040204" pitchFamily="34" charset="0"/>
                <a:ea typeface="Verdana" panose="020B0604030504040204" pitchFamily="34" charset="0"/>
                <a:sym typeface="Wingdings" panose="05000000000000000000" pitchFamily="2" charset="2"/>
              </a:rPr>
            </a:br>
            <a:br>
              <a:rPr lang="nl-NL" sz="1200" dirty="0">
                <a:solidFill>
                  <a:schemeClr val="accent1"/>
                </a:solidFill>
                <a:latin typeface="Verdana" panose="020B0604030504040204" pitchFamily="34" charset="0"/>
                <a:ea typeface="Verdana" panose="020B0604030504040204" pitchFamily="34" charset="0"/>
                <a:sym typeface="Wingdings" panose="05000000000000000000" pitchFamily="2" charset="2"/>
              </a:rPr>
            </a:br>
            <a:r>
              <a:rPr lang="nl-NL" sz="1200" b="1" dirty="0">
                <a:solidFill>
                  <a:schemeClr val="accent1"/>
                </a:solidFill>
                <a:latin typeface="Verdana" panose="020B0604030504040204" pitchFamily="34" charset="0"/>
                <a:ea typeface="Verdana" panose="020B0604030504040204" pitchFamily="34" charset="0"/>
                <a:sym typeface="Wingdings" panose="05000000000000000000" pitchFamily="2" charset="2"/>
              </a:rPr>
              <a:t>Voorwaarden:</a:t>
            </a:r>
          </a:p>
          <a:p>
            <a:pPr marL="228600" indent="-228600">
              <a:buFont typeface="Wingdings" panose="05000000000000000000" pitchFamily="2" charset="2"/>
              <a:buChar char="q"/>
            </a:pPr>
            <a:r>
              <a:rPr lang="nl-NL" sz="1200" b="1" dirty="0">
                <a:solidFill>
                  <a:schemeClr val="accent1"/>
                </a:solidFill>
                <a:latin typeface="Verdana" panose="020B0604030504040204" pitchFamily="34" charset="0"/>
                <a:ea typeface="Verdana" panose="020B0604030504040204" pitchFamily="34" charset="0"/>
                <a:sym typeface="Wingdings" panose="05000000000000000000" pitchFamily="2" charset="2"/>
              </a:rPr>
              <a:t> </a:t>
            </a:r>
          </a:p>
          <a:p>
            <a:pPr marL="228600" indent="-228600">
              <a:buFont typeface="Wingdings" panose="05000000000000000000" pitchFamily="2" charset="2"/>
              <a:buChar char="q"/>
            </a:pPr>
            <a:r>
              <a:rPr lang="nl-NL" sz="1200" b="1" dirty="0">
                <a:solidFill>
                  <a:schemeClr val="accent1"/>
                </a:solidFill>
                <a:latin typeface="Verdana" panose="020B0604030504040204" pitchFamily="34" charset="0"/>
                <a:ea typeface="Verdana" panose="020B0604030504040204" pitchFamily="34" charset="0"/>
                <a:sym typeface="Wingdings" panose="05000000000000000000" pitchFamily="2" charset="2"/>
              </a:rPr>
              <a:t> </a:t>
            </a:r>
          </a:p>
          <a:p>
            <a:pPr marL="228600" indent="-228600">
              <a:buFont typeface="Wingdings" panose="05000000000000000000" pitchFamily="2" charset="2"/>
              <a:buChar char="q"/>
            </a:pPr>
            <a:r>
              <a:rPr lang="nl-NL" sz="1200" b="1" dirty="0">
                <a:solidFill>
                  <a:schemeClr val="accent1"/>
                </a:solidFill>
                <a:latin typeface="Verdana" panose="020B0604030504040204" pitchFamily="34" charset="0"/>
                <a:ea typeface="Verdana" panose="020B0604030504040204" pitchFamily="34" charset="0"/>
                <a:sym typeface="Wingdings" panose="05000000000000000000" pitchFamily="2" charset="2"/>
              </a:rPr>
              <a:t> </a:t>
            </a:r>
          </a:p>
          <a:p>
            <a:pPr marL="228600" indent="-228600">
              <a:buFont typeface="Wingdings" panose="05000000000000000000" pitchFamily="2" charset="2"/>
              <a:buChar char="q"/>
            </a:pPr>
            <a:r>
              <a:rPr lang="nl-NL" sz="1200" b="1" dirty="0">
                <a:solidFill>
                  <a:schemeClr val="accent1"/>
                </a:solidFill>
                <a:latin typeface="Verdana" panose="020B0604030504040204" pitchFamily="34" charset="0"/>
                <a:ea typeface="Verdana" panose="020B0604030504040204" pitchFamily="34" charset="0"/>
                <a:sym typeface="Wingdings" panose="05000000000000000000" pitchFamily="2" charset="2"/>
              </a:rPr>
              <a:t> </a:t>
            </a:r>
          </a:p>
          <a:p>
            <a:pPr marL="228600" indent="-228600">
              <a:buFont typeface="Wingdings" panose="05000000000000000000" pitchFamily="2" charset="2"/>
              <a:buChar char="q"/>
            </a:pPr>
            <a:r>
              <a:rPr lang="nl-NL" sz="1200" b="1" dirty="0">
                <a:solidFill>
                  <a:schemeClr val="accent1"/>
                </a:solidFill>
                <a:latin typeface="Verdana" panose="020B0604030504040204" pitchFamily="34" charset="0"/>
                <a:ea typeface="Verdana" panose="020B0604030504040204" pitchFamily="34" charset="0"/>
                <a:sym typeface="Wingdings" panose="05000000000000000000" pitchFamily="2" charset="2"/>
              </a:rPr>
              <a:t> </a:t>
            </a:r>
          </a:p>
        </p:txBody>
      </p:sp>
      <p:pic>
        <p:nvPicPr>
          <p:cNvPr id="7" name="Afbeelding 6">
            <a:extLst>
              <a:ext uri="{FF2B5EF4-FFF2-40B4-BE49-F238E27FC236}">
                <a16:creationId xmlns:a16="http://schemas.microsoft.com/office/drawing/2014/main" id="{49258E46-25D4-49DA-9F3A-2D0F1A84FD27}"/>
              </a:ext>
            </a:extLst>
          </p:cNvPr>
          <p:cNvPicPr>
            <a:picLocks noChangeAspect="1"/>
          </p:cNvPicPr>
          <p:nvPr/>
        </p:nvPicPr>
        <p:blipFill>
          <a:blip r:embed="rId2"/>
          <a:stretch>
            <a:fillRect/>
          </a:stretch>
        </p:blipFill>
        <p:spPr>
          <a:xfrm>
            <a:off x="10676468" y="26341"/>
            <a:ext cx="1397195" cy="472200"/>
          </a:xfrm>
          <a:prstGeom prst="rect">
            <a:avLst/>
          </a:prstGeom>
        </p:spPr>
      </p:pic>
    </p:spTree>
    <p:extLst>
      <p:ext uri="{BB962C8B-B14F-4D97-AF65-F5344CB8AC3E}">
        <p14:creationId xmlns:p14="http://schemas.microsoft.com/office/powerpoint/2010/main" val="1133263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079FFC23-2F68-4002-93C6-529CAD54CB2E}"/>
              </a:ext>
            </a:extLst>
          </p:cNvPr>
          <p:cNvSpPr/>
          <p:nvPr/>
        </p:nvSpPr>
        <p:spPr>
          <a:xfrm>
            <a:off x="1089" y="1"/>
            <a:ext cx="312177" cy="68579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l-NL" b="1" dirty="0"/>
              <a:t>Loonkosten</a:t>
            </a:r>
          </a:p>
        </p:txBody>
      </p:sp>
      <p:sp>
        <p:nvSpPr>
          <p:cNvPr id="5" name="Rechthoek 4">
            <a:extLst>
              <a:ext uri="{FF2B5EF4-FFF2-40B4-BE49-F238E27FC236}">
                <a16:creationId xmlns:a16="http://schemas.microsoft.com/office/drawing/2014/main" id="{D4ECAC40-5D8B-4BA7-9166-6F484334958A}"/>
              </a:ext>
            </a:extLst>
          </p:cNvPr>
          <p:cNvSpPr/>
          <p:nvPr/>
        </p:nvSpPr>
        <p:spPr>
          <a:xfrm>
            <a:off x="157176" y="74643"/>
            <a:ext cx="10080000" cy="317241"/>
          </a:xfrm>
          <a:prstGeom prst="rect">
            <a:avLst/>
          </a:prstGeom>
          <a:solidFill>
            <a:srgbClr val="FFD5D5">
              <a:alpha val="5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accent1"/>
                </a:solidFill>
              </a:rPr>
              <a:t>Overige – Fase 2 </a:t>
            </a:r>
            <a:r>
              <a:rPr lang="nl-NL" dirty="0">
                <a:solidFill>
                  <a:schemeClr val="accent1"/>
                </a:solidFill>
              </a:rPr>
              <a:t>detail proces uitwerking</a:t>
            </a:r>
            <a:endParaRPr lang="nl-NL" b="1" dirty="0">
              <a:solidFill>
                <a:schemeClr val="accent1"/>
              </a:solidFill>
            </a:endParaRPr>
          </a:p>
        </p:txBody>
      </p:sp>
      <p:sp>
        <p:nvSpPr>
          <p:cNvPr id="6" name="Rechthoek 5">
            <a:extLst>
              <a:ext uri="{FF2B5EF4-FFF2-40B4-BE49-F238E27FC236}">
                <a16:creationId xmlns:a16="http://schemas.microsoft.com/office/drawing/2014/main" id="{0B0ED5B2-3DE2-4B8B-BD07-56AA5CD53570}"/>
              </a:ext>
            </a:extLst>
          </p:cNvPr>
          <p:cNvSpPr/>
          <p:nvPr/>
        </p:nvSpPr>
        <p:spPr>
          <a:xfrm>
            <a:off x="475861" y="587827"/>
            <a:ext cx="11535747"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nl-NL" sz="1200" b="1" dirty="0">
              <a:solidFill>
                <a:schemeClr val="tx1"/>
              </a:solidFill>
              <a:latin typeface="Verdana" panose="020B0604030504040204" pitchFamily="34" charset="0"/>
              <a:ea typeface="Verdana" panose="020B0604030504040204" pitchFamily="34" charset="0"/>
              <a:sym typeface="Wingdings" panose="05000000000000000000" pitchFamily="2" charset="2"/>
            </a:endParaRPr>
          </a:p>
          <a:p>
            <a:r>
              <a:rPr lang="nl-NL" sz="1200" b="1" dirty="0">
                <a:solidFill>
                  <a:schemeClr val="accent1"/>
                </a:solidFill>
                <a:latin typeface="Verdana" panose="020B0604030504040204" pitchFamily="34" charset="0"/>
                <a:ea typeface="Verdana" panose="020B0604030504040204" pitchFamily="34" charset="0"/>
              </a:rPr>
              <a:t>Voorstel hoofdlijnen nieuw proces</a:t>
            </a:r>
            <a:br>
              <a:rPr lang="nl-NL" sz="1200" b="1" dirty="0">
                <a:solidFill>
                  <a:schemeClr val="accent1"/>
                </a:solidFill>
                <a:latin typeface="Verdana" panose="020B0604030504040204" pitchFamily="34" charset="0"/>
                <a:ea typeface="Verdana" panose="020B0604030504040204" pitchFamily="34" charset="0"/>
              </a:rPr>
            </a:br>
            <a:r>
              <a:rPr lang="nl-NL" sz="1200" dirty="0">
                <a:solidFill>
                  <a:schemeClr val="accent1"/>
                </a:solidFill>
                <a:latin typeface="Verdana" panose="020B0604030504040204" pitchFamily="34" charset="0"/>
                <a:ea typeface="Verdana" panose="020B0604030504040204" pitchFamily="34" charset="0"/>
              </a:rPr>
              <a:t>De HR </a:t>
            </a:r>
            <a:r>
              <a:rPr lang="nl-NL" sz="1200" dirty="0" err="1">
                <a:solidFill>
                  <a:schemeClr val="accent1"/>
                </a:solidFill>
                <a:latin typeface="Verdana" panose="020B0604030504040204" pitchFamily="34" charset="0"/>
                <a:ea typeface="Verdana" panose="020B0604030504040204" pitchFamily="34" charset="0"/>
              </a:rPr>
              <a:t>cost</a:t>
            </a:r>
            <a:r>
              <a:rPr lang="nl-NL" sz="1200" dirty="0">
                <a:solidFill>
                  <a:schemeClr val="accent1"/>
                </a:solidFill>
                <a:latin typeface="Verdana" panose="020B0604030504040204" pitchFamily="34" charset="0"/>
                <a:ea typeface="Verdana" panose="020B0604030504040204" pitchFamily="34" charset="0"/>
              </a:rPr>
              <a:t> controllers leveren bronbestanden aan tot het moment dat een </a:t>
            </a:r>
            <a:r>
              <a:rPr lang="nl-NL" sz="1200" u="sng" dirty="0">
                <a:solidFill>
                  <a:schemeClr val="accent1"/>
                </a:solidFill>
                <a:latin typeface="Verdana" panose="020B0604030504040204" pitchFamily="34" charset="0"/>
                <a:ea typeface="Verdana" panose="020B0604030504040204" pitchFamily="34" charset="0"/>
              </a:rPr>
              <a:t>automatische koppeling </a:t>
            </a:r>
            <a:r>
              <a:rPr lang="nl-NL" sz="1200" dirty="0">
                <a:solidFill>
                  <a:schemeClr val="accent1"/>
                </a:solidFill>
                <a:latin typeface="Verdana" panose="020B0604030504040204" pitchFamily="34" charset="0"/>
                <a:ea typeface="Verdana" panose="020B0604030504040204" pitchFamily="34" charset="0"/>
              </a:rPr>
              <a:t>tussen FP&amp;A </a:t>
            </a:r>
            <a:r>
              <a:rPr lang="nl-NL" sz="1200" dirty="0" err="1">
                <a:solidFill>
                  <a:schemeClr val="accent1"/>
                </a:solidFill>
                <a:latin typeface="Verdana" panose="020B0604030504040204" pitchFamily="34" charset="0"/>
                <a:ea typeface="Verdana" panose="020B0604030504040204" pitchFamily="34" charset="0"/>
              </a:rPr>
              <a:t>tooling</a:t>
            </a:r>
            <a:r>
              <a:rPr lang="nl-NL" sz="1200" dirty="0">
                <a:solidFill>
                  <a:schemeClr val="accent1"/>
                </a:solidFill>
                <a:latin typeface="Verdana" panose="020B0604030504040204" pitchFamily="34" charset="0"/>
                <a:ea typeface="Verdana" panose="020B0604030504040204" pitchFamily="34" charset="0"/>
              </a:rPr>
              <a:t> en HR systeem gerealiseerd is met maandelijks “bevriesmoment” bij salarisafsluiting. </a:t>
            </a:r>
            <a:br>
              <a:rPr lang="nl-NL" sz="1200" dirty="0">
                <a:solidFill>
                  <a:schemeClr val="accent1"/>
                </a:solidFill>
                <a:latin typeface="Verdana" panose="020B0604030504040204" pitchFamily="34" charset="0"/>
                <a:ea typeface="Verdana" panose="020B0604030504040204" pitchFamily="34" charset="0"/>
              </a:rPr>
            </a:br>
            <a:br>
              <a:rPr lang="nl-NL" sz="1200" dirty="0">
                <a:solidFill>
                  <a:schemeClr val="accent1"/>
                </a:solidFill>
                <a:latin typeface="Verdana" panose="020B0604030504040204" pitchFamily="34" charset="0"/>
                <a:ea typeface="Verdana" panose="020B0604030504040204" pitchFamily="34" charset="0"/>
              </a:rPr>
            </a:br>
            <a:r>
              <a:rPr lang="nl-NL" sz="1200" dirty="0">
                <a:solidFill>
                  <a:schemeClr val="accent1"/>
                </a:solidFill>
                <a:latin typeface="Verdana" panose="020B0604030504040204" pitchFamily="34" charset="0"/>
                <a:ea typeface="Verdana" panose="020B0604030504040204" pitchFamily="34" charset="0"/>
              </a:rPr>
              <a:t>Vanaf dit moment neemt de FP&amp;A </a:t>
            </a:r>
            <a:r>
              <a:rPr lang="nl-NL" sz="1200" dirty="0" err="1">
                <a:solidFill>
                  <a:schemeClr val="accent1"/>
                </a:solidFill>
                <a:latin typeface="Verdana" panose="020B0604030504040204" pitchFamily="34" charset="0"/>
                <a:ea typeface="Verdana" panose="020B0604030504040204" pitchFamily="34" charset="0"/>
              </a:rPr>
              <a:t>tooling</a:t>
            </a:r>
            <a:r>
              <a:rPr lang="nl-NL" sz="1200" dirty="0">
                <a:solidFill>
                  <a:schemeClr val="accent1"/>
                </a:solidFill>
                <a:latin typeface="Verdana" panose="020B0604030504040204" pitchFamily="34" charset="0"/>
                <a:ea typeface="Verdana" panose="020B0604030504040204" pitchFamily="34" charset="0"/>
              </a:rPr>
              <a:t> de berekening van de toekomstige loonkosten over op basis van de CAO-gegevens en overige parameters. De HR </a:t>
            </a:r>
            <a:r>
              <a:rPr lang="nl-NL" sz="1200" dirty="0" err="1">
                <a:solidFill>
                  <a:schemeClr val="accent1"/>
                </a:solidFill>
                <a:latin typeface="Verdana" panose="020B0604030504040204" pitchFamily="34" charset="0"/>
                <a:ea typeface="Verdana" panose="020B0604030504040204" pitchFamily="34" charset="0"/>
              </a:rPr>
              <a:t>cost</a:t>
            </a:r>
            <a:r>
              <a:rPr lang="nl-NL" sz="1200" dirty="0">
                <a:solidFill>
                  <a:schemeClr val="accent1"/>
                </a:solidFill>
                <a:latin typeface="Verdana" panose="020B0604030504040204" pitchFamily="34" charset="0"/>
                <a:ea typeface="Verdana" panose="020B0604030504040204" pitchFamily="34" charset="0"/>
              </a:rPr>
              <a:t> controllers hebben de kennis die nodig is voor de inrichting van deze parameters. </a:t>
            </a:r>
            <a:br>
              <a:rPr lang="nl-NL" sz="1200" dirty="0">
                <a:solidFill>
                  <a:schemeClr val="accent1"/>
                </a:solidFill>
                <a:latin typeface="Verdana" panose="020B0604030504040204" pitchFamily="34" charset="0"/>
                <a:ea typeface="Verdana" panose="020B0604030504040204" pitchFamily="34" charset="0"/>
              </a:rPr>
            </a:br>
            <a:endParaRPr lang="nl-NL" sz="1200" dirty="0">
              <a:solidFill>
                <a:schemeClr val="accent1"/>
              </a:solidFill>
              <a:latin typeface="Verdana" panose="020B0604030504040204" pitchFamily="34" charset="0"/>
              <a:ea typeface="Verdana" panose="020B0604030504040204" pitchFamily="34" charset="0"/>
            </a:endParaRPr>
          </a:p>
          <a:p>
            <a:r>
              <a:rPr lang="nl-NL" sz="1200" dirty="0">
                <a:solidFill>
                  <a:schemeClr val="accent1"/>
                </a:solidFill>
                <a:latin typeface="Verdana" panose="020B0604030504040204" pitchFamily="34" charset="0"/>
                <a:ea typeface="Verdana" panose="020B0604030504040204" pitchFamily="34" charset="0"/>
                <a:sym typeface="Wingdings" panose="05000000000000000000" pitchFamily="2" charset="2"/>
              </a:rPr>
              <a:t>We richten het systeem zo in dat de FP&amp;A </a:t>
            </a:r>
            <a:r>
              <a:rPr lang="nl-NL" sz="1200" dirty="0" err="1">
                <a:solidFill>
                  <a:schemeClr val="accent1"/>
                </a:solidFill>
                <a:latin typeface="Verdana" panose="020B0604030504040204" pitchFamily="34" charset="0"/>
                <a:ea typeface="Verdana" panose="020B0604030504040204" pitchFamily="34" charset="0"/>
                <a:sym typeface="Wingdings" panose="05000000000000000000" pitchFamily="2" charset="2"/>
              </a:rPr>
              <a:t>tooling</a:t>
            </a:r>
            <a:r>
              <a:rPr lang="nl-NL" sz="1200" dirty="0">
                <a:solidFill>
                  <a:schemeClr val="accent1"/>
                </a:solidFill>
                <a:latin typeface="Verdana" panose="020B0604030504040204" pitchFamily="34" charset="0"/>
                <a:ea typeface="Verdana" panose="020B0604030504040204" pitchFamily="34" charset="0"/>
                <a:sym typeface="Wingdings" panose="05000000000000000000" pitchFamily="2" charset="2"/>
              </a:rPr>
              <a:t> tijdelijke contracten automatisch laat doorlopen tot het moment dat er een directiebesluit is dat contracten worden beëindigd.</a:t>
            </a:r>
            <a:br>
              <a:rPr lang="nl-NL" sz="1200" dirty="0">
                <a:solidFill>
                  <a:schemeClr val="accent1"/>
                </a:solidFill>
                <a:latin typeface="Verdana" panose="020B0604030504040204" pitchFamily="34" charset="0"/>
                <a:ea typeface="Verdana" panose="020B0604030504040204" pitchFamily="34" charset="0"/>
                <a:sym typeface="Wingdings" panose="05000000000000000000" pitchFamily="2" charset="2"/>
              </a:rPr>
            </a:br>
            <a:endParaRPr lang="nl-NL" sz="1200" dirty="0">
              <a:solidFill>
                <a:schemeClr val="accent1"/>
              </a:solidFill>
              <a:latin typeface="Verdana" panose="020B0604030504040204" pitchFamily="34" charset="0"/>
              <a:ea typeface="Verdana" panose="020B0604030504040204" pitchFamily="34" charset="0"/>
              <a:sym typeface="Wingdings" panose="05000000000000000000" pitchFamily="2" charset="2"/>
            </a:endParaRPr>
          </a:p>
          <a:p>
            <a:r>
              <a:rPr lang="nl-NL" sz="1200" dirty="0">
                <a:solidFill>
                  <a:schemeClr val="accent1"/>
                </a:solidFill>
                <a:latin typeface="Verdana" panose="020B0604030504040204" pitchFamily="34" charset="0"/>
                <a:ea typeface="Verdana" panose="020B0604030504040204" pitchFamily="34" charset="0"/>
                <a:sym typeface="Wingdings" panose="05000000000000000000" pitchFamily="2" charset="2"/>
              </a:rPr>
              <a:t>Het teruglezen van de begroting en prognose naar ABW vindt op hoofdlijnen plaats, namelijk op fte en loonkosten per kostenplaats en niet op medewerker-niveau.</a:t>
            </a:r>
            <a:br>
              <a:rPr lang="nl-NL" sz="1200" dirty="0">
                <a:solidFill>
                  <a:schemeClr val="accent1"/>
                </a:solidFill>
                <a:latin typeface="Verdana" panose="020B0604030504040204" pitchFamily="34" charset="0"/>
                <a:ea typeface="Verdana" panose="020B0604030504040204" pitchFamily="34" charset="0"/>
                <a:sym typeface="Wingdings" panose="05000000000000000000" pitchFamily="2" charset="2"/>
              </a:rPr>
            </a:br>
            <a:br>
              <a:rPr lang="nl-NL" sz="1200" b="1" dirty="0">
                <a:solidFill>
                  <a:schemeClr val="tx1"/>
                </a:solidFill>
                <a:latin typeface="Verdana" panose="020B0604030504040204" pitchFamily="34" charset="0"/>
                <a:ea typeface="Verdana" panose="020B0604030504040204" pitchFamily="34" charset="0"/>
                <a:sym typeface="Wingdings" panose="05000000000000000000" pitchFamily="2" charset="2"/>
              </a:rPr>
            </a:br>
            <a:endParaRPr lang="nl-NL" sz="1200" b="1" dirty="0">
              <a:solidFill>
                <a:schemeClr val="tx1"/>
              </a:solidFill>
              <a:latin typeface="Verdana" panose="020B0604030504040204" pitchFamily="34" charset="0"/>
              <a:ea typeface="Verdana" panose="020B0604030504040204" pitchFamily="34" charset="0"/>
              <a:sym typeface="Wingdings" panose="05000000000000000000" pitchFamily="2" charset="2"/>
            </a:endParaRPr>
          </a:p>
          <a:p>
            <a:endParaRPr lang="nl-NL" sz="1200" b="1" dirty="0">
              <a:solidFill>
                <a:schemeClr val="tx1"/>
              </a:solidFill>
              <a:latin typeface="Verdana" panose="020B0604030504040204" pitchFamily="34" charset="0"/>
              <a:ea typeface="Verdana" panose="020B0604030504040204" pitchFamily="34" charset="0"/>
            </a:endParaRPr>
          </a:p>
        </p:txBody>
      </p:sp>
      <p:pic>
        <p:nvPicPr>
          <p:cNvPr id="7" name="Afbeelding 6">
            <a:extLst>
              <a:ext uri="{FF2B5EF4-FFF2-40B4-BE49-F238E27FC236}">
                <a16:creationId xmlns:a16="http://schemas.microsoft.com/office/drawing/2014/main" id="{49258E46-25D4-49DA-9F3A-2D0F1A84FD27}"/>
              </a:ext>
            </a:extLst>
          </p:cNvPr>
          <p:cNvPicPr>
            <a:picLocks noChangeAspect="1"/>
          </p:cNvPicPr>
          <p:nvPr/>
        </p:nvPicPr>
        <p:blipFill>
          <a:blip r:embed="rId2"/>
          <a:stretch>
            <a:fillRect/>
          </a:stretch>
        </p:blipFill>
        <p:spPr>
          <a:xfrm>
            <a:off x="10676468" y="26341"/>
            <a:ext cx="1397195" cy="472200"/>
          </a:xfrm>
          <a:prstGeom prst="rect">
            <a:avLst/>
          </a:prstGeom>
        </p:spPr>
      </p:pic>
    </p:spTree>
    <p:extLst>
      <p:ext uri="{BB962C8B-B14F-4D97-AF65-F5344CB8AC3E}">
        <p14:creationId xmlns:p14="http://schemas.microsoft.com/office/powerpoint/2010/main" val="30472210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9DED61E5-7A50-44E6-B212-707784C4E0EE}"/>
              </a:ext>
            </a:extLst>
          </p:cNvPr>
          <p:cNvSpPr/>
          <p:nvPr/>
        </p:nvSpPr>
        <p:spPr>
          <a:xfrm>
            <a:off x="1089" y="1"/>
            <a:ext cx="2966046" cy="68579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l-NL" b="1" dirty="0" err="1"/>
              <a:t>Marap</a:t>
            </a:r>
            <a:r>
              <a:rPr lang="nl-NL" b="1" dirty="0"/>
              <a:t> &amp; Begroting</a:t>
            </a:r>
          </a:p>
        </p:txBody>
      </p:sp>
      <p:sp>
        <p:nvSpPr>
          <p:cNvPr id="6" name="Tekstvak 5">
            <a:extLst>
              <a:ext uri="{FF2B5EF4-FFF2-40B4-BE49-F238E27FC236}">
                <a16:creationId xmlns:a16="http://schemas.microsoft.com/office/drawing/2014/main" id="{135BBD56-BCF0-4DC4-8EFB-4AF9DE747253}"/>
              </a:ext>
            </a:extLst>
          </p:cNvPr>
          <p:cNvSpPr txBox="1"/>
          <p:nvPr/>
        </p:nvSpPr>
        <p:spPr>
          <a:xfrm>
            <a:off x="3545633" y="718457"/>
            <a:ext cx="5346440" cy="2585323"/>
          </a:xfrm>
          <a:prstGeom prst="rect">
            <a:avLst/>
          </a:prstGeom>
          <a:noFill/>
        </p:spPr>
        <p:txBody>
          <a:bodyPr wrap="square" rtlCol="0">
            <a:spAutoFit/>
          </a:bodyPr>
          <a:lstStyle/>
          <a:p>
            <a:r>
              <a:rPr lang="nl-NL" b="1" dirty="0">
                <a:latin typeface="Verdana" panose="020B0604030504040204" pitchFamily="34" charset="0"/>
                <a:ea typeface="Verdana" panose="020B0604030504040204" pitchFamily="34" charset="0"/>
              </a:rPr>
              <a:t>Werkgroep </a:t>
            </a:r>
            <a:r>
              <a:rPr lang="nl-NL" b="1" dirty="0" err="1"/>
              <a:t>Marap</a:t>
            </a:r>
            <a:r>
              <a:rPr lang="nl-NL" b="1" dirty="0"/>
              <a:t> &amp; Begroting</a:t>
            </a:r>
            <a:br>
              <a:rPr lang="nl-NL" b="1" dirty="0">
                <a:latin typeface="Verdana" panose="020B0604030504040204" pitchFamily="34" charset="0"/>
                <a:ea typeface="Verdana" panose="020B0604030504040204" pitchFamily="34" charset="0"/>
              </a:rPr>
            </a:br>
            <a:endParaRPr lang="nl-NL" b="1" dirty="0">
              <a:latin typeface="Verdana" panose="020B0604030504040204" pitchFamily="34" charset="0"/>
              <a:ea typeface="Verdana" panose="020B0604030504040204" pitchFamily="34" charset="0"/>
            </a:endParaRPr>
          </a:p>
          <a:p>
            <a:r>
              <a:rPr lang="nl-NL" sz="1200" b="1" dirty="0">
                <a:latin typeface="Verdana" panose="020B0604030504040204" pitchFamily="34" charset="0"/>
                <a:ea typeface="Verdana" panose="020B0604030504040204" pitchFamily="34" charset="0"/>
              </a:rPr>
              <a:t>Afdeling</a:t>
            </a:r>
            <a:br>
              <a:rPr lang="nl-NL" sz="1200" b="1" dirty="0">
                <a:latin typeface="Verdana" panose="020B0604030504040204" pitchFamily="34" charset="0"/>
                <a:ea typeface="Verdana" panose="020B0604030504040204" pitchFamily="34" charset="0"/>
              </a:rPr>
            </a:br>
            <a:r>
              <a:rPr lang="nl-NL" sz="1200" dirty="0">
                <a:latin typeface="Verdana" panose="020B0604030504040204" pitchFamily="34" charset="0"/>
                <a:ea typeface="Verdana" panose="020B0604030504040204" pitchFamily="34" charset="0"/>
              </a:rPr>
              <a:t>BP&amp;C	</a:t>
            </a:r>
          </a:p>
          <a:p>
            <a:br>
              <a:rPr lang="nl-NL" sz="1200" dirty="0">
                <a:latin typeface="Verdana" panose="020B0604030504040204" pitchFamily="34" charset="0"/>
                <a:ea typeface="Verdana" panose="020B0604030504040204" pitchFamily="34" charset="0"/>
              </a:rPr>
            </a:br>
            <a:endParaRPr lang="nl-NL" sz="1200" dirty="0">
              <a:latin typeface="Verdana" panose="020B0604030504040204" pitchFamily="34" charset="0"/>
              <a:ea typeface="Verdana" panose="020B0604030504040204" pitchFamily="34" charset="0"/>
            </a:endParaRPr>
          </a:p>
          <a:p>
            <a:r>
              <a:rPr lang="nl-NL" sz="1200" b="1" dirty="0">
                <a:latin typeface="Verdana" panose="020B0604030504040204" pitchFamily="34" charset="0"/>
                <a:ea typeface="Verdana" panose="020B0604030504040204" pitchFamily="34" charset="0"/>
              </a:rPr>
              <a:t>Namen</a:t>
            </a:r>
            <a:br>
              <a:rPr lang="nl-NL" sz="1200" b="1" dirty="0">
                <a:latin typeface="Verdana" panose="020B0604030504040204" pitchFamily="34" charset="0"/>
                <a:ea typeface="Verdana" panose="020B0604030504040204" pitchFamily="34" charset="0"/>
              </a:rPr>
            </a:br>
            <a:r>
              <a:rPr lang="nl-NL" sz="1200" dirty="0">
                <a:latin typeface="Verdana" panose="020B0604030504040204" pitchFamily="34" charset="0"/>
                <a:ea typeface="Verdana" panose="020B0604030504040204" pitchFamily="34" charset="0"/>
              </a:rPr>
              <a:t>Maurice Klerkx</a:t>
            </a:r>
            <a:br>
              <a:rPr lang="nl-NL" sz="1200" b="1" dirty="0">
                <a:latin typeface="Verdana" panose="020B0604030504040204" pitchFamily="34" charset="0"/>
                <a:ea typeface="Verdana" panose="020B0604030504040204" pitchFamily="34" charset="0"/>
              </a:rPr>
            </a:br>
            <a:br>
              <a:rPr lang="nl-NL" b="1" dirty="0">
                <a:latin typeface="Verdana" panose="020B0604030504040204" pitchFamily="34" charset="0"/>
                <a:ea typeface="Verdana" panose="020B0604030504040204" pitchFamily="34" charset="0"/>
              </a:rPr>
            </a:br>
            <a:endParaRPr lang="nl-NL" b="1" dirty="0">
              <a:latin typeface="Verdana" panose="020B0604030504040204" pitchFamily="34" charset="0"/>
              <a:ea typeface="Verdana" panose="020B0604030504040204" pitchFamily="34" charset="0"/>
            </a:endParaRPr>
          </a:p>
          <a:p>
            <a:endParaRPr lang="nl-NL" b="1" dirty="0">
              <a:latin typeface="Verdana" panose="020B0604030504040204" pitchFamily="34" charset="0"/>
              <a:ea typeface="Verdana" panose="020B0604030504040204" pitchFamily="34" charset="0"/>
            </a:endParaRPr>
          </a:p>
        </p:txBody>
      </p:sp>
      <p:sp>
        <p:nvSpPr>
          <p:cNvPr id="7" name="Tekstvak 6">
            <a:extLst>
              <a:ext uri="{FF2B5EF4-FFF2-40B4-BE49-F238E27FC236}">
                <a16:creationId xmlns:a16="http://schemas.microsoft.com/office/drawing/2014/main" id="{F29FDF58-4385-4E9A-9C9B-0BDADBE9AB73}"/>
              </a:ext>
            </a:extLst>
          </p:cNvPr>
          <p:cNvSpPr txBox="1"/>
          <p:nvPr/>
        </p:nvSpPr>
        <p:spPr>
          <a:xfrm>
            <a:off x="8892073" y="5750767"/>
            <a:ext cx="2848947" cy="1661993"/>
          </a:xfrm>
          <a:prstGeom prst="rect">
            <a:avLst/>
          </a:prstGeom>
          <a:noFill/>
        </p:spPr>
        <p:txBody>
          <a:bodyPr wrap="square" rtlCol="0">
            <a:spAutoFit/>
          </a:bodyPr>
          <a:lstStyle/>
          <a:p>
            <a:pPr algn="r"/>
            <a:r>
              <a:rPr lang="nl-NL" sz="1200" b="1" dirty="0">
                <a:latin typeface="Verdana" panose="020B0604030504040204" pitchFamily="34" charset="0"/>
                <a:ea typeface="Verdana" panose="020B0604030504040204" pitchFamily="34" charset="0"/>
              </a:rPr>
              <a:t>Datum </a:t>
            </a:r>
            <a:r>
              <a:rPr lang="nl-NL" sz="1200" b="1" dirty="0" err="1">
                <a:latin typeface="Verdana" panose="020B0604030504040204" pitchFamily="34" charset="0"/>
                <a:ea typeface="Verdana" panose="020B0604030504040204" pitchFamily="34" charset="0"/>
              </a:rPr>
              <a:t>werkgroepsessies</a:t>
            </a:r>
            <a:br>
              <a:rPr lang="nl-NL" sz="1200" b="1" dirty="0">
                <a:latin typeface="Verdana" panose="020B0604030504040204" pitchFamily="34" charset="0"/>
                <a:ea typeface="Verdana" panose="020B0604030504040204" pitchFamily="34" charset="0"/>
              </a:rPr>
            </a:br>
            <a:endParaRPr lang="nl-NL" sz="1200" b="1" dirty="0">
              <a:latin typeface="Verdana" panose="020B0604030504040204" pitchFamily="34" charset="0"/>
              <a:ea typeface="Verdana" panose="020B0604030504040204" pitchFamily="34" charset="0"/>
            </a:endParaRPr>
          </a:p>
          <a:p>
            <a:pPr algn="r"/>
            <a:r>
              <a:rPr lang="nl-NL" sz="1200" dirty="0">
                <a:latin typeface="Verdana" panose="020B0604030504040204" pitchFamily="34" charset="0"/>
                <a:ea typeface="Verdana" panose="020B0604030504040204" pitchFamily="34" charset="0"/>
              </a:rPr>
              <a:t>Bijeenkomst 1	</a:t>
            </a:r>
          </a:p>
          <a:p>
            <a:pPr algn="r"/>
            <a:r>
              <a:rPr lang="nl-NL" sz="1200" dirty="0">
                <a:latin typeface="Verdana" panose="020B0604030504040204" pitchFamily="34" charset="0"/>
                <a:ea typeface="Verdana" panose="020B0604030504040204" pitchFamily="34" charset="0"/>
              </a:rPr>
              <a:t>Bijeenkomst 2	</a:t>
            </a:r>
            <a:br>
              <a:rPr lang="nl-NL" sz="1200" b="1" dirty="0">
                <a:latin typeface="Verdana" panose="020B0604030504040204" pitchFamily="34" charset="0"/>
                <a:ea typeface="Verdana" panose="020B0604030504040204" pitchFamily="34" charset="0"/>
              </a:rPr>
            </a:br>
            <a:br>
              <a:rPr lang="nl-NL" b="1" dirty="0">
                <a:latin typeface="Verdana" panose="020B0604030504040204" pitchFamily="34" charset="0"/>
                <a:ea typeface="Verdana" panose="020B0604030504040204" pitchFamily="34" charset="0"/>
              </a:rPr>
            </a:br>
            <a:endParaRPr lang="nl-NL" b="1" dirty="0">
              <a:latin typeface="Verdana" panose="020B0604030504040204" pitchFamily="34" charset="0"/>
              <a:ea typeface="Verdana" panose="020B0604030504040204" pitchFamily="34" charset="0"/>
            </a:endParaRPr>
          </a:p>
          <a:p>
            <a:pPr algn="just"/>
            <a:endParaRPr lang="nl-NL" b="1" dirty="0">
              <a:latin typeface="Verdana" panose="020B0604030504040204" pitchFamily="34" charset="0"/>
              <a:ea typeface="Verdana" panose="020B0604030504040204" pitchFamily="34" charset="0"/>
            </a:endParaRPr>
          </a:p>
        </p:txBody>
      </p:sp>
      <p:pic>
        <p:nvPicPr>
          <p:cNvPr id="8" name="Afbeelding 7">
            <a:extLst>
              <a:ext uri="{FF2B5EF4-FFF2-40B4-BE49-F238E27FC236}">
                <a16:creationId xmlns:a16="http://schemas.microsoft.com/office/drawing/2014/main" id="{6C46D44A-6C87-4F94-8BF4-D2494E87CAEB}"/>
              </a:ext>
            </a:extLst>
          </p:cNvPr>
          <p:cNvPicPr>
            <a:picLocks noChangeAspect="1"/>
          </p:cNvPicPr>
          <p:nvPr/>
        </p:nvPicPr>
        <p:blipFill>
          <a:blip r:embed="rId2"/>
          <a:stretch>
            <a:fillRect/>
          </a:stretch>
        </p:blipFill>
        <p:spPr>
          <a:xfrm>
            <a:off x="10676468" y="26341"/>
            <a:ext cx="1397195" cy="472200"/>
          </a:xfrm>
          <a:prstGeom prst="rect">
            <a:avLst/>
          </a:prstGeom>
        </p:spPr>
      </p:pic>
    </p:spTree>
    <p:extLst>
      <p:ext uri="{BB962C8B-B14F-4D97-AF65-F5344CB8AC3E}">
        <p14:creationId xmlns:p14="http://schemas.microsoft.com/office/powerpoint/2010/main" val="5301569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079FFC23-2F68-4002-93C6-529CAD54CB2E}"/>
              </a:ext>
            </a:extLst>
          </p:cNvPr>
          <p:cNvSpPr/>
          <p:nvPr/>
        </p:nvSpPr>
        <p:spPr>
          <a:xfrm>
            <a:off x="1089" y="1"/>
            <a:ext cx="312177" cy="68579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l-NL" b="1" dirty="0" err="1"/>
              <a:t>Marap</a:t>
            </a:r>
            <a:r>
              <a:rPr lang="nl-NL" b="1" dirty="0"/>
              <a:t> &amp; Begroting</a:t>
            </a:r>
          </a:p>
        </p:txBody>
      </p:sp>
      <p:sp>
        <p:nvSpPr>
          <p:cNvPr id="5" name="Rechthoek 4">
            <a:extLst>
              <a:ext uri="{FF2B5EF4-FFF2-40B4-BE49-F238E27FC236}">
                <a16:creationId xmlns:a16="http://schemas.microsoft.com/office/drawing/2014/main" id="{D4ECAC40-5D8B-4BA7-9166-6F484334958A}"/>
              </a:ext>
            </a:extLst>
          </p:cNvPr>
          <p:cNvSpPr/>
          <p:nvPr/>
        </p:nvSpPr>
        <p:spPr>
          <a:xfrm>
            <a:off x="157176" y="74643"/>
            <a:ext cx="10080000" cy="317241"/>
          </a:xfrm>
          <a:prstGeom prst="rect">
            <a:avLst/>
          </a:prstGeom>
          <a:solidFill>
            <a:srgbClr val="FFD5D5">
              <a:alpha val="5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tx1"/>
                </a:solidFill>
              </a:rPr>
              <a:t>Wensen van doelgroep</a:t>
            </a:r>
          </a:p>
        </p:txBody>
      </p:sp>
      <p:sp>
        <p:nvSpPr>
          <p:cNvPr id="6" name="Rechthoek 5">
            <a:extLst>
              <a:ext uri="{FF2B5EF4-FFF2-40B4-BE49-F238E27FC236}">
                <a16:creationId xmlns:a16="http://schemas.microsoft.com/office/drawing/2014/main" id="{0B0ED5B2-3DE2-4B8B-BD07-56AA5CD53570}"/>
              </a:ext>
            </a:extLst>
          </p:cNvPr>
          <p:cNvSpPr/>
          <p:nvPr/>
        </p:nvSpPr>
        <p:spPr>
          <a:xfrm>
            <a:off x="391194" y="587827"/>
            <a:ext cx="5620139"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b="1" dirty="0">
                <a:solidFill>
                  <a:srgbClr val="C00000"/>
                </a:solidFill>
                <a:latin typeface="Verdana" panose="020B0604030504040204" pitchFamily="34" charset="0"/>
                <a:ea typeface="Verdana" panose="020B0604030504040204" pitchFamily="34" charset="0"/>
              </a:rPr>
              <a:t>User story</a:t>
            </a:r>
            <a:br>
              <a:rPr lang="nl-NL" b="1" dirty="0">
                <a:solidFill>
                  <a:srgbClr val="C00000"/>
                </a:solidFill>
              </a:rPr>
            </a:br>
            <a:endParaRPr lang="nl-NL" b="1" dirty="0">
              <a:solidFill>
                <a:srgbClr val="C00000"/>
              </a:solidFill>
            </a:endParaRPr>
          </a:p>
        </p:txBody>
      </p:sp>
      <p:sp>
        <p:nvSpPr>
          <p:cNvPr id="8" name="Rechthoek 7">
            <a:extLst>
              <a:ext uri="{FF2B5EF4-FFF2-40B4-BE49-F238E27FC236}">
                <a16:creationId xmlns:a16="http://schemas.microsoft.com/office/drawing/2014/main" id="{D5BA5817-F059-47C5-A5B1-F722CB5FBBE1}"/>
              </a:ext>
            </a:extLst>
          </p:cNvPr>
          <p:cNvSpPr/>
          <p:nvPr/>
        </p:nvSpPr>
        <p:spPr>
          <a:xfrm>
            <a:off x="6391469" y="597153"/>
            <a:ext cx="5620139"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b="1" dirty="0">
                <a:solidFill>
                  <a:srgbClr val="C00000"/>
                </a:solidFill>
                <a:latin typeface="Verdana" panose="020B0604030504040204" pitchFamily="34" charset="0"/>
                <a:ea typeface="Verdana" panose="020B0604030504040204" pitchFamily="34" charset="0"/>
              </a:rPr>
              <a:t>Doelstellingen</a:t>
            </a:r>
            <a:br>
              <a:rPr lang="nl-NL" sz="1200" b="1" dirty="0">
                <a:solidFill>
                  <a:srgbClr val="C00000"/>
                </a:solidFill>
                <a:latin typeface="Verdana" panose="020B0604030504040204" pitchFamily="34" charset="0"/>
                <a:ea typeface="Verdana" panose="020B0604030504040204" pitchFamily="34" charset="0"/>
              </a:rPr>
            </a:br>
            <a:endParaRPr lang="nl-NL" sz="1200" b="1"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De FP&amp;A tool is aanvullend op het financiële systeem ABW, met als doel het prognose en </a:t>
            </a:r>
            <a:r>
              <a:rPr lang="nl-NL" sz="1200" dirty="0" err="1">
                <a:solidFill>
                  <a:schemeClr val="tx1"/>
                </a:solidFill>
                <a:latin typeface="Verdana" panose="020B0604030504040204" pitchFamily="34" charset="0"/>
                <a:ea typeface="Verdana" panose="020B0604030504040204" pitchFamily="34" charset="0"/>
              </a:rPr>
              <a:t>begrotingsprocess</a:t>
            </a:r>
            <a:r>
              <a:rPr lang="nl-NL" sz="1200" dirty="0">
                <a:solidFill>
                  <a:schemeClr val="tx1"/>
                </a:solidFill>
                <a:latin typeface="Verdana" panose="020B0604030504040204" pitchFamily="34" charset="0"/>
                <a:ea typeface="Verdana" panose="020B0604030504040204" pitchFamily="34" charset="0"/>
              </a:rPr>
              <a:t> te vereenvoudigen.</a:t>
            </a:r>
            <a:br>
              <a:rPr lang="nl-NL" sz="1200" dirty="0">
                <a:solidFill>
                  <a:schemeClr val="tx1"/>
                </a:solidFill>
                <a:latin typeface="Verdana" panose="020B0604030504040204" pitchFamily="34" charset="0"/>
                <a:ea typeface="Verdana" panose="020B0604030504040204" pitchFamily="34" charset="0"/>
              </a:rPr>
            </a:br>
            <a:br>
              <a:rPr lang="nl-NL" sz="1200" dirty="0">
                <a:solidFill>
                  <a:schemeClr val="tx1"/>
                </a:solidFill>
                <a:latin typeface="Verdana" panose="020B0604030504040204" pitchFamily="34" charset="0"/>
                <a:ea typeface="Verdana" panose="020B0604030504040204" pitchFamily="34" charset="0"/>
              </a:rPr>
            </a:br>
            <a:r>
              <a:rPr lang="nl-NL" sz="1200" dirty="0">
                <a:solidFill>
                  <a:schemeClr val="tx1"/>
                </a:solidFill>
                <a:latin typeface="Verdana" panose="020B0604030504040204" pitchFamily="34" charset="0"/>
                <a:ea typeface="Verdana" panose="020B0604030504040204" pitchFamily="34" charset="0"/>
              </a:rPr>
              <a:t>Financiële vast</a:t>
            </a:r>
            <a:r>
              <a:rPr lang="nl-NL" sz="1200" u="sng" dirty="0">
                <a:solidFill>
                  <a:schemeClr val="tx1"/>
                </a:solidFill>
                <a:latin typeface="Verdana" panose="020B0604030504040204" pitchFamily="34" charset="0"/>
                <a:ea typeface="Verdana" panose="020B0604030504040204" pitchFamily="34" charset="0"/>
              </a:rPr>
              <a:t>legging</a:t>
            </a:r>
            <a:r>
              <a:rPr lang="nl-NL" sz="1200" dirty="0">
                <a:solidFill>
                  <a:schemeClr val="tx1"/>
                </a:solidFill>
                <a:latin typeface="Verdana" panose="020B0604030504040204" pitchFamily="34" charset="0"/>
                <a:ea typeface="Verdana" panose="020B0604030504040204" pitchFamily="34" charset="0"/>
              </a:rPr>
              <a:t> van prognose en begroten vindt plaats in ABW.</a:t>
            </a:r>
            <a:br>
              <a:rPr lang="nl-NL" sz="1200" dirty="0">
                <a:solidFill>
                  <a:schemeClr val="tx1"/>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Het proces moet leiden tot één plaats waar de beoordeling van (aantallen en euro) realisatie en vast</a:t>
            </a:r>
            <a:r>
              <a:rPr lang="nl-NL" sz="1200" u="sng" dirty="0">
                <a:solidFill>
                  <a:schemeClr val="tx1"/>
                </a:solidFill>
                <a:latin typeface="Verdana" panose="020B0604030504040204" pitchFamily="34" charset="0"/>
                <a:ea typeface="Verdana" panose="020B0604030504040204" pitchFamily="34" charset="0"/>
              </a:rPr>
              <a:t>stelling</a:t>
            </a:r>
            <a:r>
              <a:rPr lang="nl-NL" sz="1200" dirty="0">
                <a:solidFill>
                  <a:schemeClr val="tx1"/>
                </a:solidFill>
                <a:latin typeface="Verdana" panose="020B0604030504040204" pitchFamily="34" charset="0"/>
                <a:ea typeface="Verdana" panose="020B0604030504040204" pitchFamily="34" charset="0"/>
              </a:rPr>
              <a:t> van prognose en (</a:t>
            </a:r>
            <a:r>
              <a:rPr lang="nl-NL" sz="1200" dirty="0" err="1">
                <a:solidFill>
                  <a:schemeClr val="tx1"/>
                </a:solidFill>
                <a:latin typeface="Verdana" panose="020B0604030504040204" pitchFamily="34" charset="0"/>
                <a:ea typeface="Verdana" panose="020B0604030504040204" pitchFamily="34" charset="0"/>
              </a:rPr>
              <a:t>meerjaren</a:t>
            </a:r>
            <a:r>
              <a:rPr lang="nl-NL" sz="1200" dirty="0">
                <a:solidFill>
                  <a:schemeClr val="tx1"/>
                </a:solidFill>
                <a:latin typeface="Verdana" panose="020B0604030504040204" pitchFamily="34" charset="0"/>
                <a:ea typeface="Verdana" panose="020B0604030504040204" pitchFamily="34" charset="0"/>
              </a:rPr>
              <a:t>)begroting plaats vindt. </a:t>
            </a:r>
            <a:br>
              <a:rPr lang="nl-NL" sz="1200" dirty="0">
                <a:solidFill>
                  <a:schemeClr val="tx1"/>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De FP&amp;A oplossing heeft de mogelijkheid om ingevoerde (non-financial) gegevens te registreren, om mutaties in ABW te beperken.</a:t>
            </a:r>
            <a:br>
              <a:rPr lang="nl-NL" sz="1200" dirty="0">
                <a:solidFill>
                  <a:schemeClr val="tx1"/>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endParaRPr lang="nl-NL" sz="1200" dirty="0">
              <a:solidFill>
                <a:schemeClr val="tx1"/>
              </a:solidFill>
              <a:latin typeface="Verdana" panose="020B0604030504040204" pitchFamily="34" charset="0"/>
              <a:ea typeface="Verdana" panose="020B0604030504040204" pitchFamily="34" charset="0"/>
            </a:endParaRPr>
          </a:p>
          <a:p>
            <a:endParaRPr lang="nl-NL" sz="1200" dirty="0">
              <a:solidFill>
                <a:schemeClr val="tx1"/>
              </a:solidFill>
              <a:latin typeface="Verdana" panose="020B0604030504040204" pitchFamily="34" charset="0"/>
              <a:ea typeface="Verdana" panose="020B0604030504040204" pitchFamily="34" charset="0"/>
            </a:endParaRPr>
          </a:p>
        </p:txBody>
      </p:sp>
      <p:pic>
        <p:nvPicPr>
          <p:cNvPr id="7" name="Afbeelding 6">
            <a:extLst>
              <a:ext uri="{FF2B5EF4-FFF2-40B4-BE49-F238E27FC236}">
                <a16:creationId xmlns:a16="http://schemas.microsoft.com/office/drawing/2014/main" id="{888E71C3-BF7F-4462-BCE5-D8E7C8B7CB70}"/>
              </a:ext>
            </a:extLst>
          </p:cNvPr>
          <p:cNvPicPr>
            <a:picLocks noChangeAspect="1"/>
          </p:cNvPicPr>
          <p:nvPr/>
        </p:nvPicPr>
        <p:blipFill>
          <a:blip r:embed="rId2"/>
          <a:stretch>
            <a:fillRect/>
          </a:stretch>
        </p:blipFill>
        <p:spPr>
          <a:xfrm>
            <a:off x="10676468" y="26341"/>
            <a:ext cx="1397195" cy="472200"/>
          </a:xfrm>
          <a:prstGeom prst="rect">
            <a:avLst/>
          </a:prstGeom>
        </p:spPr>
      </p:pic>
      <p:sp>
        <p:nvSpPr>
          <p:cNvPr id="9" name="Tekstvak 21">
            <a:extLst>
              <a:ext uri="{FF2B5EF4-FFF2-40B4-BE49-F238E27FC236}">
                <a16:creationId xmlns:a16="http://schemas.microsoft.com/office/drawing/2014/main" id="{66F61DAF-026F-4008-8F5B-4DF8D3DCC2E2}"/>
              </a:ext>
            </a:extLst>
          </p:cNvPr>
          <p:cNvSpPr txBox="1"/>
          <p:nvPr/>
        </p:nvSpPr>
        <p:spPr>
          <a:xfrm>
            <a:off x="481731" y="880440"/>
            <a:ext cx="5402598" cy="550428"/>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dirty="0">
                <a:solidFill>
                  <a:srgbClr val="9933FF"/>
                </a:solidFill>
                <a:effectLst/>
                <a:latin typeface="Verdana"/>
                <a:ea typeface="Calibri" panose="020F0502020204030204" pitchFamily="34" charset="0"/>
                <a:cs typeface="Times New Roman"/>
              </a:rPr>
              <a:t>Als financieel adviseur wil ik de periodieke financiële jaarprognose</a:t>
            </a:r>
            <a:r>
              <a:rPr lang="nl-NL" sz="1000" dirty="0">
                <a:solidFill>
                  <a:srgbClr val="9933FF"/>
                </a:solidFill>
                <a:latin typeface="Verdana"/>
                <a:ea typeface="Calibri" panose="020F0502020204030204" pitchFamily="34" charset="0"/>
                <a:cs typeface="Times New Roman"/>
              </a:rPr>
              <a:t> eenvoudig </a:t>
            </a:r>
            <a:r>
              <a:rPr lang="nl-NL" sz="1000" dirty="0">
                <a:solidFill>
                  <a:srgbClr val="9933FF"/>
                </a:solidFill>
                <a:effectLst/>
                <a:latin typeface="Verdana"/>
                <a:ea typeface="Calibri" panose="020F0502020204030204" pitchFamily="34" charset="0"/>
                <a:cs typeface="Times New Roman"/>
              </a:rPr>
              <a:t>kunnen</a:t>
            </a:r>
            <a:r>
              <a:rPr lang="nl-NL" sz="1000" dirty="0">
                <a:solidFill>
                  <a:srgbClr val="9933FF"/>
                </a:solidFill>
                <a:latin typeface="Verdana"/>
                <a:ea typeface="Calibri" panose="020F0502020204030204" pitchFamily="34" charset="0"/>
                <a:cs typeface="Times New Roman"/>
              </a:rPr>
              <a:t> opstellen en vastleggen (terug-laden (geautomatiseerd))</a:t>
            </a:r>
            <a:r>
              <a:rPr lang="nl-NL" sz="1000" dirty="0">
                <a:solidFill>
                  <a:srgbClr val="9933FF"/>
                </a:solidFill>
                <a:effectLst/>
                <a:latin typeface="Verdana"/>
                <a:ea typeface="Calibri" panose="020F0502020204030204" pitchFamily="34" charset="0"/>
                <a:cs typeface="Times New Roman"/>
              </a:rPr>
              <a:t> in het financiële systeem ABW, zodat ik efficiënter kan werken.</a:t>
            </a:r>
            <a:r>
              <a:rPr lang="nl-NL" sz="1000" dirty="0">
                <a:solidFill>
                  <a:srgbClr val="9933FF"/>
                </a:solidFill>
                <a:latin typeface="Verdana"/>
                <a:ea typeface="Calibri" panose="020F0502020204030204" pitchFamily="34" charset="0"/>
                <a:cs typeface="Times New Roman"/>
              </a:rPr>
              <a:t> </a:t>
            </a:r>
            <a:endParaRPr lang="nl-NL" sz="1100" dirty="0">
              <a:solidFill>
                <a:srgbClr val="9933FF"/>
              </a:solidFill>
              <a:effectLst/>
              <a:latin typeface="Calibri"/>
              <a:ea typeface="Calibri" panose="020F0502020204030204" pitchFamily="34" charset="0"/>
              <a:cs typeface="Times New Roman" panose="02020603050405020304" pitchFamily="18" charset="0"/>
            </a:endParaRPr>
          </a:p>
        </p:txBody>
      </p:sp>
      <p:sp>
        <p:nvSpPr>
          <p:cNvPr id="10" name="Tekstvak 31">
            <a:extLst>
              <a:ext uri="{FF2B5EF4-FFF2-40B4-BE49-F238E27FC236}">
                <a16:creationId xmlns:a16="http://schemas.microsoft.com/office/drawing/2014/main" id="{2D72FD82-07BA-4F73-B258-3E6D39347523}"/>
              </a:ext>
            </a:extLst>
          </p:cNvPr>
          <p:cNvSpPr txBox="1"/>
          <p:nvPr/>
        </p:nvSpPr>
        <p:spPr>
          <a:xfrm>
            <a:off x="481729" y="3272522"/>
            <a:ext cx="5402597" cy="376288"/>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dirty="0">
                <a:solidFill>
                  <a:srgbClr val="9933FF"/>
                </a:solidFill>
                <a:latin typeface="Verdana" panose="020B0604030504040204" pitchFamily="34" charset="0"/>
                <a:ea typeface="Calibri" panose="020F0502020204030204" pitchFamily="34" charset="0"/>
                <a:cs typeface="Times New Roman" panose="02020603050405020304" pitchFamily="18" charset="0"/>
              </a:rPr>
              <a:t>Als financieel adviseur wil ik in de FP&amp;A tool opmerkingen / aantekeningen kunnen vasthouden ter onderbouwing van de opgenomen berekening / bedrag.</a:t>
            </a:r>
            <a:endParaRPr lang="nl-NL" sz="1100" dirty="0">
              <a:solidFill>
                <a:srgbClr val="9933FF"/>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kstvak 33">
            <a:extLst>
              <a:ext uri="{FF2B5EF4-FFF2-40B4-BE49-F238E27FC236}">
                <a16:creationId xmlns:a16="http://schemas.microsoft.com/office/drawing/2014/main" id="{D1CF0405-BCF8-4FBD-90C3-D9BFD730ABA7}"/>
              </a:ext>
            </a:extLst>
          </p:cNvPr>
          <p:cNvSpPr txBox="1"/>
          <p:nvPr/>
        </p:nvSpPr>
        <p:spPr>
          <a:xfrm>
            <a:off x="481729" y="2829350"/>
            <a:ext cx="5402598" cy="376288"/>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dirty="0">
                <a:solidFill>
                  <a:srgbClr val="9933FF"/>
                </a:solidFill>
                <a:effectLst/>
                <a:latin typeface="Verdana" panose="020B0604030504040204" pitchFamily="34" charset="0"/>
                <a:ea typeface="Calibri" panose="020F0502020204030204" pitchFamily="34" charset="0"/>
                <a:cs typeface="Times New Roman" panose="02020603050405020304" pitchFamily="18" charset="0"/>
              </a:rPr>
              <a:t>BP&amp;C wil een geconsolideerd overzicht van de realisatie,  prognoses en begroting, zodat er op concern niveau altijd beeld is.</a:t>
            </a:r>
            <a:endParaRPr lang="nl-NL" sz="1100" dirty="0">
              <a:solidFill>
                <a:srgbClr val="9933FF"/>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kstvak 38">
            <a:extLst>
              <a:ext uri="{FF2B5EF4-FFF2-40B4-BE49-F238E27FC236}">
                <a16:creationId xmlns:a16="http://schemas.microsoft.com/office/drawing/2014/main" id="{B4F89083-3FEB-446E-B79E-A166DCBF3759}"/>
              </a:ext>
            </a:extLst>
          </p:cNvPr>
          <p:cNvSpPr txBox="1"/>
          <p:nvPr/>
        </p:nvSpPr>
        <p:spPr>
          <a:xfrm>
            <a:off x="481729" y="2082307"/>
            <a:ext cx="5402598" cy="688954"/>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dirty="0">
                <a:solidFill>
                  <a:srgbClr val="9933FF"/>
                </a:solidFill>
                <a:latin typeface="Verdana"/>
                <a:ea typeface="Calibri" panose="020F0502020204030204" pitchFamily="34" charset="0"/>
                <a:cs typeface="Times New Roman"/>
              </a:rPr>
              <a:t>Als financieel adviseur wil ik elementen (grafieken / tabellen) in een Microsoft office document automatisch gekoppeld zien met de nieuwe FP&amp;A </a:t>
            </a:r>
            <a:r>
              <a:rPr lang="nl-NL" sz="1000" dirty="0" err="1">
                <a:solidFill>
                  <a:srgbClr val="9933FF"/>
                </a:solidFill>
                <a:latin typeface="Verdana"/>
                <a:ea typeface="Calibri" panose="020F0502020204030204" pitchFamily="34" charset="0"/>
                <a:cs typeface="Times New Roman"/>
              </a:rPr>
              <a:t>tooling</a:t>
            </a:r>
            <a:r>
              <a:rPr lang="nl-NL" sz="1000" dirty="0">
                <a:solidFill>
                  <a:srgbClr val="9933FF"/>
                </a:solidFill>
                <a:latin typeface="Verdana"/>
                <a:ea typeface="Calibri" panose="020F0502020204030204" pitchFamily="34" charset="0"/>
                <a:cs typeface="Times New Roman"/>
              </a:rPr>
              <a:t>, dit zodat bijvoorbeeld toelichtingen en presentaties altijd de meest recente weergaven (uit FP&amp;A) tonen.</a:t>
            </a:r>
            <a:endParaRPr lang="nl-NL" sz="1100" dirty="0">
              <a:solidFill>
                <a:srgbClr val="9933FF"/>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kstvak 56">
            <a:extLst>
              <a:ext uri="{FF2B5EF4-FFF2-40B4-BE49-F238E27FC236}">
                <a16:creationId xmlns:a16="http://schemas.microsoft.com/office/drawing/2014/main" id="{4206C7AF-3FE4-49C6-BC91-F341EAB16769}"/>
              </a:ext>
            </a:extLst>
          </p:cNvPr>
          <p:cNvSpPr txBox="1"/>
          <p:nvPr/>
        </p:nvSpPr>
        <p:spPr>
          <a:xfrm>
            <a:off x="481729" y="1468183"/>
            <a:ext cx="5402598" cy="550428"/>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dirty="0">
                <a:solidFill>
                  <a:srgbClr val="9933FF"/>
                </a:solidFill>
                <a:effectLst/>
                <a:latin typeface="Verdana" panose="020B0604030504040204" pitchFamily="34" charset="0"/>
                <a:ea typeface="Calibri" panose="020F0502020204030204" pitchFamily="34" charset="0"/>
                <a:cs typeface="Times New Roman" panose="02020603050405020304" pitchFamily="18" charset="0"/>
              </a:rPr>
              <a:t>Als financieel adviseur wil ik eenvoudig inzicht in de opbouw van financiële realisatie, facturen in omloop en orders op diverse (deel)project niveaus, zodat ik gemakkelijk kan vergelijken met voorgaand jaar en begroting.</a:t>
            </a:r>
            <a:endParaRPr lang="nl-NL" sz="1100" dirty="0">
              <a:solidFill>
                <a:srgbClr val="9933FF"/>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Afbeelding 13" descr="Afbeelding met tekening&#10;&#10;Automatisch gegenereerde beschrijving">
            <a:extLst>
              <a:ext uri="{FF2B5EF4-FFF2-40B4-BE49-F238E27FC236}">
                <a16:creationId xmlns:a16="http://schemas.microsoft.com/office/drawing/2014/main" id="{D4ED1199-5141-43DC-8289-1CEA9BF7391B}"/>
              </a:ext>
            </a:extLst>
          </p:cNvPr>
          <p:cNvPicPr>
            <a:picLocks noChangeAspect="1"/>
          </p:cNvPicPr>
          <p:nvPr/>
        </p:nvPicPr>
        <p:blipFill>
          <a:blip r:embed="rId3">
            <a:alphaModFix amt="48000"/>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725133" y="2748884"/>
            <a:ext cx="412267" cy="688908"/>
          </a:xfrm>
          <a:prstGeom prst="rect">
            <a:avLst/>
          </a:prstGeom>
        </p:spPr>
      </p:pic>
      <p:sp>
        <p:nvSpPr>
          <p:cNvPr id="15" name="Tekstvak 37">
            <a:extLst>
              <a:ext uri="{FF2B5EF4-FFF2-40B4-BE49-F238E27FC236}">
                <a16:creationId xmlns:a16="http://schemas.microsoft.com/office/drawing/2014/main" id="{A42580A9-A36B-4622-AD7D-2D93D0B44A80}"/>
              </a:ext>
            </a:extLst>
          </p:cNvPr>
          <p:cNvSpPr txBox="1"/>
          <p:nvPr/>
        </p:nvSpPr>
        <p:spPr>
          <a:xfrm>
            <a:off x="484361" y="3705659"/>
            <a:ext cx="5399965" cy="567405"/>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dirty="0">
                <a:solidFill>
                  <a:srgbClr val="9933FF"/>
                </a:solidFill>
                <a:effectLst/>
                <a:latin typeface="Verdana" panose="020B0604030504040204" pitchFamily="34" charset="0"/>
                <a:ea typeface="Calibri" panose="020F0502020204030204" pitchFamily="34" charset="0"/>
                <a:cs typeface="Times New Roman" panose="02020603050405020304" pitchFamily="18" charset="0"/>
              </a:rPr>
              <a:t>Als financieel adviseur wil ik de verwachte realisatie op basis van de aanwezige data kunnen muteren en hiermee rekenen, zodat ik op alle niveaus een jaarprognose kan opstellen.</a:t>
            </a:r>
            <a:endParaRPr lang="nl-NL" sz="1100" dirty="0">
              <a:solidFill>
                <a:srgbClr val="9933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706456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0B0ED5B2-3DE2-4B8B-BD07-56AA5CD53570}"/>
              </a:ext>
            </a:extLst>
          </p:cNvPr>
          <p:cNvSpPr/>
          <p:nvPr/>
        </p:nvSpPr>
        <p:spPr>
          <a:xfrm>
            <a:off x="475861" y="587827"/>
            <a:ext cx="5620139" cy="6172841"/>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b="1" dirty="0">
                <a:solidFill>
                  <a:srgbClr val="C00000"/>
                </a:solidFill>
                <a:latin typeface="Verdana" panose="020B0604030504040204" pitchFamily="34" charset="0"/>
                <a:ea typeface="Verdana" panose="020B0604030504040204" pitchFamily="34" charset="0"/>
              </a:rPr>
              <a:t>Huidige situatie</a:t>
            </a:r>
            <a:br>
              <a:rPr lang="nl-NL" b="1" dirty="0">
                <a:solidFill>
                  <a:srgbClr val="C00000"/>
                </a:solidFill>
              </a:rPr>
            </a:br>
            <a:endParaRPr lang="nl-NL" sz="600" b="1" dirty="0">
              <a:solidFill>
                <a:srgbClr val="C00000"/>
              </a:solidFill>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Het vaststellen en invoeren van de prognose &amp; begroting vindt plaats middels diverse input documenten.</a:t>
            </a:r>
            <a:br>
              <a:rPr lang="nl-NL" sz="1200" dirty="0">
                <a:solidFill>
                  <a:schemeClr val="tx1"/>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endParaRPr lang="nl-NL" sz="1200" dirty="0">
              <a:solidFill>
                <a:schemeClr val="tx1"/>
              </a:solidFill>
              <a:latin typeface="Verdana" panose="020B0604030504040204" pitchFamily="34" charset="0"/>
              <a:ea typeface="Verdana" panose="020B0604030504040204" pitchFamily="34" charset="0"/>
            </a:endParaRPr>
          </a:p>
          <a:p>
            <a:endParaRPr lang="nl-NL" sz="1200"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Prognoses van bijvoorbeeld out-of-pocket kosten worden extracomptabel bijgehouden en ééns per maand handmatig overgenomen in een inleesdocument t.b.v. ABW</a:t>
            </a:r>
            <a:br>
              <a:rPr lang="nl-NL" sz="1200" dirty="0">
                <a:solidFill>
                  <a:schemeClr val="tx1"/>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Bij substantiële afwijkingen is op concern niveau niet direct zichtbaar waar en waardoor de afwijking is ontstaan.</a:t>
            </a:r>
            <a:br>
              <a:rPr lang="nl-NL" sz="1200" dirty="0">
                <a:solidFill>
                  <a:schemeClr val="tx1"/>
                </a:solidFill>
                <a:latin typeface="Verdana" panose="020B0604030504040204" pitchFamily="34" charset="0"/>
                <a:ea typeface="Verdana" panose="020B0604030504040204" pitchFamily="34" charset="0"/>
              </a:rPr>
            </a:br>
            <a:r>
              <a:rPr lang="nl-NL" sz="1200" dirty="0">
                <a:solidFill>
                  <a:schemeClr val="tx1"/>
                </a:solidFill>
                <a:latin typeface="Verdana" panose="020B0604030504040204" pitchFamily="34" charset="0"/>
                <a:ea typeface="Verdana" panose="020B0604030504040204" pitchFamily="34" charset="0"/>
              </a:rPr>
              <a:t>Schriftelijke toelichtingen moeten geraadpleegd worden om de afwijking te kunnen verklaren. Verklaring wordt niet altijd beschreven.</a:t>
            </a:r>
            <a:br>
              <a:rPr lang="nl-NL" sz="1200" dirty="0">
                <a:solidFill>
                  <a:schemeClr val="tx1"/>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Detail gegevens zoals medewerker / FTE worden geregistreerd in ABW, dit leidt tot veel extra handelingen en redundante gegevens in ABW. </a:t>
            </a:r>
            <a:br>
              <a:rPr lang="nl-NL" sz="1200" dirty="0">
                <a:solidFill>
                  <a:schemeClr val="tx1"/>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endParaRPr lang="nl-NL" sz="1200"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De fasering (periodeverdeling) van de begroting wordt achteraf door BP&amp;C vastgesteld en toegepast.</a:t>
            </a:r>
            <a:br>
              <a:rPr lang="nl-NL" sz="1200" dirty="0">
                <a:solidFill>
                  <a:schemeClr val="tx1"/>
                </a:solidFill>
                <a:latin typeface="Verdana" panose="020B0604030504040204" pitchFamily="34" charset="0"/>
                <a:ea typeface="Verdana" panose="020B0604030504040204" pitchFamily="34" charset="0"/>
              </a:rPr>
            </a:br>
            <a:br>
              <a:rPr lang="nl-NL" sz="1200" dirty="0">
                <a:solidFill>
                  <a:schemeClr val="tx1"/>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De meerjarenbegroting wordt vanuit diverse historische gegevens opgebouwd in een gestandaardiseerd Excel document. Invulling van dit document is handmatig (foutgevoelig).</a:t>
            </a:r>
            <a:br>
              <a:rPr lang="nl-NL" sz="1200" dirty="0">
                <a:solidFill>
                  <a:schemeClr val="tx1"/>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De meerjarenbegroting op bedrijfsonderdeel is niet vastgelegd in ABW, deze wordt opgesteld in Excel formats. Deze meerjarenbegrotingen worden afzonderlijk opgesteld, op bedrijfsonderdeel niveau en concern niveau.</a:t>
            </a:r>
          </a:p>
          <a:p>
            <a:pPr marL="285750" indent="-285750">
              <a:buFont typeface="Wingdings" panose="05000000000000000000" pitchFamily="2" charset="2"/>
              <a:buChar char="q"/>
            </a:pPr>
            <a:endParaRPr lang="nl-NL" sz="1200"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endParaRPr lang="nl-NL" sz="1200" dirty="0">
              <a:solidFill>
                <a:schemeClr val="tx1"/>
              </a:solidFill>
              <a:latin typeface="Verdana" panose="020B0604030504040204" pitchFamily="34" charset="0"/>
              <a:ea typeface="Verdana" panose="020B0604030504040204" pitchFamily="34" charset="0"/>
            </a:endParaRPr>
          </a:p>
        </p:txBody>
      </p:sp>
      <p:sp>
        <p:nvSpPr>
          <p:cNvPr id="8" name="Rechthoek 7">
            <a:extLst>
              <a:ext uri="{FF2B5EF4-FFF2-40B4-BE49-F238E27FC236}">
                <a16:creationId xmlns:a16="http://schemas.microsoft.com/office/drawing/2014/main" id="{D5BA5817-F059-47C5-A5B1-F722CB5FBBE1}"/>
              </a:ext>
            </a:extLst>
          </p:cNvPr>
          <p:cNvSpPr/>
          <p:nvPr/>
        </p:nvSpPr>
        <p:spPr>
          <a:xfrm>
            <a:off x="6391469" y="597153"/>
            <a:ext cx="5620139" cy="6172841"/>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b="1" dirty="0">
                <a:solidFill>
                  <a:srgbClr val="C00000"/>
                </a:solidFill>
                <a:latin typeface="Verdana" panose="020B0604030504040204" pitchFamily="34" charset="0"/>
                <a:ea typeface="Verdana" panose="020B0604030504040204" pitchFamily="34" charset="0"/>
              </a:rPr>
              <a:t>Gewenste situatie</a:t>
            </a:r>
            <a:br>
              <a:rPr lang="nl-NL" sz="1200" b="1" dirty="0">
                <a:solidFill>
                  <a:srgbClr val="C00000"/>
                </a:solidFill>
                <a:latin typeface="Verdana" panose="020B0604030504040204" pitchFamily="34" charset="0"/>
                <a:ea typeface="Verdana" panose="020B0604030504040204" pitchFamily="34" charset="0"/>
              </a:rPr>
            </a:br>
            <a:endParaRPr lang="nl-NL" sz="600" b="1"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Eén geïntegreerd overzicht van realisatie en prognose, zodat informatie als geheel beoordeeld kan worden. Na beoordeling kan de financiële prognose of begroting vastgesteld worden met automatische terugkoppeling naar ABW</a:t>
            </a:r>
            <a:br>
              <a:rPr lang="nl-NL" sz="1200" dirty="0">
                <a:solidFill>
                  <a:schemeClr val="tx1"/>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err="1">
                <a:solidFill>
                  <a:schemeClr val="tx1"/>
                </a:solidFill>
                <a:latin typeface="Verdana" panose="020B0604030504040204" pitchFamily="34" charset="0"/>
                <a:ea typeface="Verdana" panose="020B0604030504040204" pitchFamily="34" charset="0"/>
              </a:rPr>
              <a:t>Workflows</a:t>
            </a:r>
            <a:r>
              <a:rPr lang="nl-NL" sz="1200" dirty="0">
                <a:solidFill>
                  <a:schemeClr val="tx1"/>
                </a:solidFill>
                <a:latin typeface="Verdana" panose="020B0604030504040204" pitchFamily="34" charset="0"/>
                <a:ea typeface="Verdana" panose="020B0604030504040204" pitchFamily="34" charset="0"/>
              </a:rPr>
              <a:t> ondersteunen het prognose en begroting proces; informatie kan digitaal uitgewisseld tussen gebruikers met validatie mogelijkheid.</a:t>
            </a:r>
          </a:p>
          <a:p>
            <a:endParaRPr lang="nl-NL" sz="1200" b="1"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Afwijkingen ten opzichte van begroting of voorgaande prognose zijn snel inzichtelijk. Bij een bepaalde omvang van afwijking is de prognose verantwoordelijke verplicht een toelichting op te nemen in de FP&amp;A oplossing.</a:t>
            </a:r>
            <a:br>
              <a:rPr lang="nl-NL" sz="1200" dirty="0">
                <a:solidFill>
                  <a:schemeClr val="tx1"/>
                </a:solidFill>
                <a:latin typeface="Verdana" panose="020B0604030504040204" pitchFamily="34" charset="0"/>
                <a:ea typeface="Verdana" panose="020B0604030504040204" pitchFamily="34" charset="0"/>
              </a:rPr>
            </a:br>
            <a:br>
              <a:rPr lang="nl-NL" sz="1200" b="1" dirty="0">
                <a:solidFill>
                  <a:schemeClr val="tx1"/>
                </a:solidFill>
                <a:latin typeface="Verdana" panose="020B0604030504040204" pitchFamily="34" charset="0"/>
                <a:ea typeface="Verdana" panose="020B0604030504040204" pitchFamily="34" charset="0"/>
              </a:rPr>
            </a:br>
            <a:endParaRPr lang="nl-NL" sz="1200" b="1"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sym typeface="Wingdings" panose="05000000000000000000" pitchFamily="2" charset="2"/>
              </a:rPr>
              <a:t>De FP&amp;A oplossing heeft de mogelijkheid om gegevens (zoals </a:t>
            </a:r>
            <a:r>
              <a:rPr lang="nl-NL" sz="1200" u="sng" dirty="0">
                <a:solidFill>
                  <a:schemeClr val="tx1"/>
                </a:solidFill>
                <a:latin typeface="Verdana" panose="020B0604030504040204" pitchFamily="34" charset="0"/>
                <a:ea typeface="Verdana" panose="020B0604030504040204" pitchFamily="34" charset="0"/>
                <a:sym typeface="Wingdings" panose="05000000000000000000" pitchFamily="2" charset="2"/>
              </a:rPr>
              <a:t>geprognosticeerde</a:t>
            </a:r>
            <a:r>
              <a:rPr lang="nl-NL" sz="1200" dirty="0">
                <a:solidFill>
                  <a:schemeClr val="tx1"/>
                </a:solidFill>
                <a:latin typeface="Verdana" panose="020B0604030504040204" pitchFamily="34" charset="0"/>
                <a:ea typeface="Verdana" panose="020B0604030504040204" pitchFamily="34" charset="0"/>
                <a:sym typeface="Wingdings" panose="05000000000000000000" pitchFamily="2" charset="2"/>
              </a:rPr>
              <a:t> medewerker / FTE) en bijbehorende aantekeningen / opmerkingen in een eigen database vast te leggen, zodat de mutaties in ABW alleen financieel van aard zijn.</a:t>
            </a:r>
            <a:br>
              <a:rPr lang="nl-NL" sz="1200" dirty="0">
                <a:solidFill>
                  <a:schemeClr val="tx1"/>
                </a:solidFill>
                <a:latin typeface="Verdana" panose="020B0604030504040204" pitchFamily="34" charset="0"/>
                <a:ea typeface="Verdana" panose="020B0604030504040204" pitchFamily="34" charset="0"/>
                <a:sym typeface="Wingdings" panose="05000000000000000000" pitchFamily="2" charset="2"/>
              </a:rPr>
            </a:br>
            <a:endParaRPr lang="nl-NL" sz="1200" dirty="0">
              <a:solidFill>
                <a:schemeClr val="tx1"/>
              </a:solidFill>
              <a:latin typeface="Verdana" panose="020B0604030504040204" pitchFamily="34" charset="0"/>
              <a:ea typeface="Verdana" panose="020B0604030504040204" pitchFamily="34" charset="0"/>
              <a:sym typeface="Wingdings" panose="05000000000000000000" pitchFamily="2" charset="2"/>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sym typeface="Wingdings" panose="05000000000000000000" pitchFamily="2" charset="2"/>
              </a:rPr>
              <a:t>De begroting wordt opgesteld in de FP&amp;A tool inclusief een fasering, welke bijvoorbeeld met een vaste berekening wordt doorgevoerd maar ook aan te passen is.</a:t>
            </a:r>
            <a:br>
              <a:rPr lang="nl-NL" sz="1200" dirty="0">
                <a:solidFill>
                  <a:schemeClr val="tx1"/>
                </a:solidFill>
                <a:latin typeface="Verdana" panose="020B0604030504040204" pitchFamily="34" charset="0"/>
                <a:ea typeface="Verdana" panose="020B0604030504040204" pitchFamily="34" charset="0"/>
                <a:sym typeface="Wingdings" panose="05000000000000000000" pitchFamily="2" charset="2"/>
              </a:rPr>
            </a:br>
            <a:endParaRPr lang="nl-NL" sz="1200" dirty="0">
              <a:solidFill>
                <a:schemeClr val="tx1"/>
              </a:solidFill>
              <a:latin typeface="Verdana" panose="020B0604030504040204" pitchFamily="34" charset="0"/>
              <a:ea typeface="Verdana" panose="020B0604030504040204" pitchFamily="34" charset="0"/>
              <a:sym typeface="Wingdings" panose="05000000000000000000" pitchFamily="2" charset="2"/>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De meerjarenbegroting wordt middels een vast format (dezelfde uitganspunten) opgesteld in de FP&amp;A oplossing, waarbij de geïntegreerde management informatie leidend is.</a:t>
            </a:r>
            <a:br>
              <a:rPr lang="nl-NL" sz="1200" dirty="0">
                <a:solidFill>
                  <a:schemeClr val="tx1"/>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De FP&amp;A tool registreert de meerjarenbegroting (opgesteld op het gewenste organisatie niveau) in een eigen database, waardoor deze ook op concern niveau zichtbaar is.</a:t>
            </a:r>
          </a:p>
          <a:p>
            <a:pPr marL="285750" indent="-285750">
              <a:buFont typeface="Wingdings" panose="05000000000000000000" pitchFamily="2" charset="2"/>
              <a:buChar char="q"/>
            </a:pPr>
            <a:endParaRPr lang="nl-NL" sz="1200" b="1" dirty="0">
              <a:solidFill>
                <a:schemeClr val="tx1"/>
              </a:solidFill>
              <a:latin typeface="Verdana" panose="020B0604030504040204" pitchFamily="34" charset="0"/>
              <a:ea typeface="Verdana" panose="020B0604030504040204" pitchFamily="34" charset="0"/>
            </a:endParaRPr>
          </a:p>
          <a:p>
            <a:r>
              <a:rPr lang="nl-NL" sz="1200" b="1" dirty="0">
                <a:solidFill>
                  <a:schemeClr val="tx1"/>
                </a:solidFill>
                <a:latin typeface="Verdana" panose="020B0604030504040204" pitchFamily="34" charset="0"/>
                <a:ea typeface="Verdana" panose="020B0604030504040204" pitchFamily="34" charset="0"/>
              </a:rPr>
              <a:t> </a:t>
            </a:r>
            <a:endParaRPr lang="nl-NL" sz="1200" b="1" dirty="0">
              <a:solidFill>
                <a:schemeClr val="tx1"/>
              </a:solidFill>
            </a:endParaRPr>
          </a:p>
          <a:p>
            <a:endParaRPr lang="nl-NL" sz="1200" b="1" dirty="0">
              <a:solidFill>
                <a:schemeClr val="tx1"/>
              </a:solidFill>
              <a:latin typeface="Verdana" panose="020B0604030504040204" pitchFamily="34" charset="0"/>
              <a:ea typeface="Verdana" panose="020B0604030504040204" pitchFamily="34" charset="0"/>
            </a:endParaRPr>
          </a:p>
        </p:txBody>
      </p:sp>
      <p:sp>
        <p:nvSpPr>
          <p:cNvPr id="9" name="Rechthoek 8">
            <a:extLst>
              <a:ext uri="{FF2B5EF4-FFF2-40B4-BE49-F238E27FC236}">
                <a16:creationId xmlns:a16="http://schemas.microsoft.com/office/drawing/2014/main" id="{085D9E00-66AE-41A3-A0AB-FB60B8DC581B}"/>
              </a:ext>
            </a:extLst>
          </p:cNvPr>
          <p:cNvSpPr/>
          <p:nvPr/>
        </p:nvSpPr>
        <p:spPr>
          <a:xfrm>
            <a:off x="1089" y="1"/>
            <a:ext cx="312177" cy="68579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l-NL" b="1" dirty="0" err="1"/>
              <a:t>Marap</a:t>
            </a:r>
            <a:r>
              <a:rPr lang="nl-NL" b="1" dirty="0"/>
              <a:t> &amp; Begroting</a:t>
            </a:r>
          </a:p>
        </p:txBody>
      </p:sp>
      <p:sp>
        <p:nvSpPr>
          <p:cNvPr id="5" name="Rechthoek 4">
            <a:extLst>
              <a:ext uri="{FF2B5EF4-FFF2-40B4-BE49-F238E27FC236}">
                <a16:creationId xmlns:a16="http://schemas.microsoft.com/office/drawing/2014/main" id="{D4ECAC40-5D8B-4BA7-9166-6F484334958A}"/>
              </a:ext>
            </a:extLst>
          </p:cNvPr>
          <p:cNvSpPr/>
          <p:nvPr/>
        </p:nvSpPr>
        <p:spPr>
          <a:xfrm>
            <a:off x="157176" y="74643"/>
            <a:ext cx="10080000" cy="317241"/>
          </a:xfrm>
          <a:prstGeom prst="rect">
            <a:avLst/>
          </a:prstGeom>
          <a:solidFill>
            <a:srgbClr val="FFD5D5">
              <a:alpha val="5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tx1"/>
                </a:solidFill>
              </a:rPr>
              <a:t>Verbeteringen m.b.t. Proces (1)</a:t>
            </a:r>
          </a:p>
        </p:txBody>
      </p:sp>
      <p:pic>
        <p:nvPicPr>
          <p:cNvPr id="10" name="Afbeelding 9">
            <a:extLst>
              <a:ext uri="{FF2B5EF4-FFF2-40B4-BE49-F238E27FC236}">
                <a16:creationId xmlns:a16="http://schemas.microsoft.com/office/drawing/2014/main" id="{E5B5C6A2-D390-4296-8C21-3F4320528E68}"/>
              </a:ext>
            </a:extLst>
          </p:cNvPr>
          <p:cNvPicPr>
            <a:picLocks noChangeAspect="1"/>
          </p:cNvPicPr>
          <p:nvPr/>
        </p:nvPicPr>
        <p:blipFill>
          <a:blip r:embed="rId2"/>
          <a:stretch>
            <a:fillRect/>
          </a:stretch>
        </p:blipFill>
        <p:spPr>
          <a:xfrm>
            <a:off x="10676468" y="26341"/>
            <a:ext cx="1397195" cy="472200"/>
          </a:xfrm>
          <a:prstGeom prst="rect">
            <a:avLst/>
          </a:prstGeom>
        </p:spPr>
      </p:pic>
      <p:pic>
        <p:nvPicPr>
          <p:cNvPr id="11" name="Afbeelding 10" descr="Afbeelding met tekening&#10;&#10;Automatisch gegenereerde beschrijving">
            <a:extLst>
              <a:ext uri="{FF2B5EF4-FFF2-40B4-BE49-F238E27FC236}">
                <a16:creationId xmlns:a16="http://schemas.microsoft.com/office/drawing/2014/main" id="{4256D187-6BC1-4EFB-AA84-027D813A15DD}"/>
              </a:ext>
            </a:extLst>
          </p:cNvPr>
          <p:cNvPicPr>
            <a:picLocks noChangeAspect="1"/>
          </p:cNvPicPr>
          <p:nvPr/>
        </p:nvPicPr>
        <p:blipFill>
          <a:blip r:embed="rId3">
            <a:alphaModFix amt="48000"/>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718783" y="3719050"/>
            <a:ext cx="412267" cy="688908"/>
          </a:xfrm>
          <a:prstGeom prst="rect">
            <a:avLst/>
          </a:prstGeom>
        </p:spPr>
      </p:pic>
      <p:pic>
        <p:nvPicPr>
          <p:cNvPr id="12" name="Afbeelding 11" descr="Afbeelding met tekening&#10;&#10;Automatisch gegenereerde beschrijving">
            <a:extLst>
              <a:ext uri="{FF2B5EF4-FFF2-40B4-BE49-F238E27FC236}">
                <a16:creationId xmlns:a16="http://schemas.microsoft.com/office/drawing/2014/main" id="{F71A22AB-2B80-427E-966C-F09BDAE6BEDB}"/>
              </a:ext>
            </a:extLst>
          </p:cNvPr>
          <p:cNvPicPr>
            <a:picLocks noChangeAspect="1"/>
          </p:cNvPicPr>
          <p:nvPr/>
        </p:nvPicPr>
        <p:blipFill>
          <a:blip r:embed="rId3">
            <a:alphaModFix amt="48000"/>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699733" y="6004886"/>
            <a:ext cx="412267" cy="688908"/>
          </a:xfrm>
          <a:prstGeom prst="rect">
            <a:avLst/>
          </a:prstGeom>
        </p:spPr>
      </p:pic>
    </p:spTree>
    <p:extLst>
      <p:ext uri="{BB962C8B-B14F-4D97-AF65-F5344CB8AC3E}">
        <p14:creationId xmlns:p14="http://schemas.microsoft.com/office/powerpoint/2010/main" val="2808830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0B0ED5B2-3DE2-4B8B-BD07-56AA5CD53570}"/>
              </a:ext>
            </a:extLst>
          </p:cNvPr>
          <p:cNvSpPr/>
          <p:nvPr/>
        </p:nvSpPr>
        <p:spPr>
          <a:xfrm>
            <a:off x="475861" y="587827"/>
            <a:ext cx="5620139" cy="6172841"/>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b="1" dirty="0">
                <a:solidFill>
                  <a:srgbClr val="C00000"/>
                </a:solidFill>
                <a:latin typeface="Verdana" panose="020B0604030504040204" pitchFamily="34" charset="0"/>
                <a:ea typeface="Verdana" panose="020B0604030504040204" pitchFamily="34" charset="0"/>
              </a:rPr>
              <a:t>Huidige situatie</a:t>
            </a:r>
            <a:br>
              <a:rPr lang="nl-NL" b="1" dirty="0">
                <a:solidFill>
                  <a:srgbClr val="C00000"/>
                </a:solidFill>
              </a:rPr>
            </a:br>
            <a:endParaRPr lang="nl-NL" sz="600" b="1" dirty="0">
              <a:solidFill>
                <a:srgbClr val="C00000"/>
              </a:solidFill>
            </a:endParaRPr>
          </a:p>
          <a:p>
            <a:pPr marL="285750" indent="-285750">
              <a:buFont typeface="Wingdings" panose="05000000000000000000" pitchFamily="2" charset="2"/>
              <a:buChar char="q"/>
            </a:pPr>
            <a:endParaRPr lang="nl-NL" sz="1200"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In de huidige informatie voorziening wordt geen onderscheid gemaakt tussen reservering en vrij te besteden ruimte ten opzichte van prognose.</a:t>
            </a:r>
            <a:br>
              <a:rPr lang="nl-NL" sz="1200" dirty="0">
                <a:solidFill>
                  <a:schemeClr val="tx1"/>
                </a:solidFill>
                <a:latin typeface="Verdana" panose="020B0604030504040204" pitchFamily="34" charset="0"/>
                <a:ea typeface="Verdana" panose="020B0604030504040204" pitchFamily="34" charset="0"/>
              </a:rPr>
            </a:br>
            <a:r>
              <a:rPr lang="nl-NL" sz="800" dirty="0">
                <a:solidFill>
                  <a:schemeClr val="tx1"/>
                </a:solidFill>
                <a:latin typeface="Verdana" panose="020B0604030504040204" pitchFamily="34" charset="0"/>
                <a:ea typeface="Verdana" panose="020B0604030504040204" pitchFamily="34" charset="0"/>
              </a:rPr>
              <a:t>(Realisatie + facturen in omloop +  ordersaldo) + reservering + vrije ruimte = prognose</a:t>
            </a:r>
            <a:br>
              <a:rPr lang="nl-NL" sz="800" dirty="0">
                <a:solidFill>
                  <a:schemeClr val="tx1"/>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Prognose en realisatie wordt periodiek gerapporteerd, er bestaat een “bevries” moment.</a:t>
            </a:r>
          </a:p>
          <a:p>
            <a:pPr marL="285750" indent="-285750">
              <a:buFont typeface="Wingdings" panose="05000000000000000000" pitchFamily="2" charset="2"/>
              <a:buChar char="q"/>
            </a:pPr>
            <a:endParaRPr lang="nl-NL" sz="800" dirty="0">
              <a:solidFill>
                <a:schemeClr val="tx1"/>
              </a:solidFill>
              <a:latin typeface="Verdana" panose="020B0604030504040204" pitchFamily="34" charset="0"/>
              <a:ea typeface="Verdana" panose="020B0604030504040204" pitchFamily="34" charset="0"/>
            </a:endParaRPr>
          </a:p>
        </p:txBody>
      </p:sp>
      <p:sp>
        <p:nvSpPr>
          <p:cNvPr id="8" name="Rechthoek 7">
            <a:extLst>
              <a:ext uri="{FF2B5EF4-FFF2-40B4-BE49-F238E27FC236}">
                <a16:creationId xmlns:a16="http://schemas.microsoft.com/office/drawing/2014/main" id="{D5BA5817-F059-47C5-A5B1-F722CB5FBBE1}"/>
              </a:ext>
            </a:extLst>
          </p:cNvPr>
          <p:cNvSpPr/>
          <p:nvPr/>
        </p:nvSpPr>
        <p:spPr>
          <a:xfrm>
            <a:off x="6391469" y="597153"/>
            <a:ext cx="5620139" cy="6172841"/>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b="1" dirty="0">
                <a:solidFill>
                  <a:srgbClr val="C00000"/>
                </a:solidFill>
                <a:latin typeface="Verdana" panose="020B0604030504040204" pitchFamily="34" charset="0"/>
                <a:ea typeface="Verdana" panose="020B0604030504040204" pitchFamily="34" charset="0"/>
              </a:rPr>
              <a:t>Gewenste situatie</a:t>
            </a:r>
            <a:br>
              <a:rPr lang="nl-NL" sz="1200" b="1" dirty="0">
                <a:solidFill>
                  <a:srgbClr val="C00000"/>
                </a:solidFill>
                <a:latin typeface="Verdana" panose="020B0604030504040204" pitchFamily="34" charset="0"/>
                <a:ea typeface="Verdana" panose="020B0604030504040204" pitchFamily="34" charset="0"/>
              </a:rPr>
            </a:br>
            <a:br>
              <a:rPr lang="nl-NL" sz="1200" b="1" dirty="0">
                <a:solidFill>
                  <a:srgbClr val="C00000"/>
                </a:solidFill>
                <a:latin typeface="Verdana" panose="020B0604030504040204" pitchFamily="34" charset="0"/>
                <a:ea typeface="Verdana" panose="020B0604030504040204" pitchFamily="34" charset="0"/>
              </a:rPr>
            </a:br>
            <a:endParaRPr lang="nl-NL" sz="600" b="1"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De FP&amp;A oplossing biedt ruimte om naast realisatie en prognose, ook de mogelijkheid om een uitsplitsing te registreren tussen reservering (niet zichtbaar in bronsystemen) en werkelijk vrije ruimte.</a:t>
            </a:r>
            <a:endParaRPr lang="nl-NL" sz="800" dirty="0">
              <a:solidFill>
                <a:schemeClr val="tx1"/>
              </a:solidFill>
              <a:latin typeface="Verdana" panose="020B0604030504040204" pitchFamily="34" charset="0"/>
              <a:ea typeface="Verdana" panose="020B0604030504040204" pitchFamily="34" charset="0"/>
            </a:endParaRPr>
          </a:p>
          <a:p>
            <a:endParaRPr lang="nl-NL" sz="800" b="1" dirty="0">
              <a:solidFill>
                <a:schemeClr val="tx1"/>
              </a:solidFill>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De FP&amp;A oplossing moet de mogelijkheid bieden om op een bepaald moment bepaalde gegevens(sets) centraal te bevriezen, niet te updaten met nieuwe mutaties.</a:t>
            </a:r>
          </a:p>
          <a:p>
            <a:endParaRPr lang="nl-NL" sz="1200" b="1" dirty="0">
              <a:solidFill>
                <a:schemeClr val="tx1"/>
              </a:solidFill>
              <a:latin typeface="Verdana" panose="020B0604030504040204" pitchFamily="34" charset="0"/>
              <a:ea typeface="Verdana" panose="020B0604030504040204" pitchFamily="34" charset="0"/>
            </a:endParaRPr>
          </a:p>
        </p:txBody>
      </p:sp>
      <p:sp>
        <p:nvSpPr>
          <p:cNvPr id="9" name="Rechthoek 8">
            <a:extLst>
              <a:ext uri="{FF2B5EF4-FFF2-40B4-BE49-F238E27FC236}">
                <a16:creationId xmlns:a16="http://schemas.microsoft.com/office/drawing/2014/main" id="{085D9E00-66AE-41A3-A0AB-FB60B8DC581B}"/>
              </a:ext>
            </a:extLst>
          </p:cNvPr>
          <p:cNvSpPr/>
          <p:nvPr/>
        </p:nvSpPr>
        <p:spPr>
          <a:xfrm>
            <a:off x="1089" y="1"/>
            <a:ext cx="312177" cy="68579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l-NL" b="1" dirty="0" err="1"/>
              <a:t>Marap</a:t>
            </a:r>
            <a:r>
              <a:rPr lang="nl-NL" b="1" dirty="0"/>
              <a:t> &amp; Begroting</a:t>
            </a:r>
          </a:p>
        </p:txBody>
      </p:sp>
      <p:sp>
        <p:nvSpPr>
          <p:cNvPr id="5" name="Rechthoek 4">
            <a:extLst>
              <a:ext uri="{FF2B5EF4-FFF2-40B4-BE49-F238E27FC236}">
                <a16:creationId xmlns:a16="http://schemas.microsoft.com/office/drawing/2014/main" id="{D4ECAC40-5D8B-4BA7-9166-6F484334958A}"/>
              </a:ext>
            </a:extLst>
          </p:cNvPr>
          <p:cNvSpPr/>
          <p:nvPr/>
        </p:nvSpPr>
        <p:spPr>
          <a:xfrm>
            <a:off x="157176" y="74643"/>
            <a:ext cx="10080000" cy="317241"/>
          </a:xfrm>
          <a:prstGeom prst="rect">
            <a:avLst/>
          </a:prstGeom>
          <a:solidFill>
            <a:srgbClr val="FFD5D5">
              <a:alpha val="5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tx1"/>
                </a:solidFill>
              </a:rPr>
              <a:t>Verbeteringen m.b.t. Proces (2)</a:t>
            </a:r>
          </a:p>
        </p:txBody>
      </p:sp>
      <p:pic>
        <p:nvPicPr>
          <p:cNvPr id="10" name="Afbeelding 9">
            <a:extLst>
              <a:ext uri="{FF2B5EF4-FFF2-40B4-BE49-F238E27FC236}">
                <a16:creationId xmlns:a16="http://schemas.microsoft.com/office/drawing/2014/main" id="{E5B5C6A2-D390-4296-8C21-3F4320528E68}"/>
              </a:ext>
            </a:extLst>
          </p:cNvPr>
          <p:cNvPicPr>
            <a:picLocks noChangeAspect="1"/>
          </p:cNvPicPr>
          <p:nvPr/>
        </p:nvPicPr>
        <p:blipFill>
          <a:blip r:embed="rId2"/>
          <a:stretch>
            <a:fillRect/>
          </a:stretch>
        </p:blipFill>
        <p:spPr>
          <a:xfrm>
            <a:off x="10676468" y="26341"/>
            <a:ext cx="1397195" cy="472200"/>
          </a:xfrm>
          <a:prstGeom prst="rect">
            <a:avLst/>
          </a:prstGeom>
        </p:spPr>
      </p:pic>
    </p:spTree>
    <p:extLst>
      <p:ext uri="{BB962C8B-B14F-4D97-AF65-F5344CB8AC3E}">
        <p14:creationId xmlns:p14="http://schemas.microsoft.com/office/powerpoint/2010/main" val="20819291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0B0ED5B2-3DE2-4B8B-BD07-56AA5CD53570}"/>
              </a:ext>
            </a:extLst>
          </p:cNvPr>
          <p:cNvSpPr/>
          <p:nvPr/>
        </p:nvSpPr>
        <p:spPr>
          <a:xfrm>
            <a:off x="475861" y="597153"/>
            <a:ext cx="5620139"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b="1" dirty="0">
                <a:solidFill>
                  <a:srgbClr val="C00000"/>
                </a:solidFill>
                <a:latin typeface="Verdana" panose="020B0604030504040204" pitchFamily="34" charset="0"/>
                <a:ea typeface="Verdana" panose="020B0604030504040204" pitchFamily="34" charset="0"/>
              </a:rPr>
              <a:t>Huidige situatie</a:t>
            </a:r>
          </a:p>
          <a:p>
            <a:endParaRPr lang="nl-NL" sz="1200" b="1" dirty="0">
              <a:solidFill>
                <a:srgbClr val="C00000"/>
              </a:solidFill>
              <a:latin typeface="Verdana" panose="020B0604030504040204" pitchFamily="34" charset="0"/>
              <a:ea typeface="Verdana" panose="020B0604030504040204" pitchFamily="34" charset="0"/>
            </a:endParaRPr>
          </a:p>
          <a:p>
            <a:pPr marL="361950" indent="-3619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In de meerjarenbegroting is niet voldoende inzichtelijk hoe de studentaantallen zijn opgebouwd.</a:t>
            </a:r>
            <a:br>
              <a:rPr lang="nl-NL" sz="1200" dirty="0">
                <a:solidFill>
                  <a:schemeClr val="tx1"/>
                </a:solidFill>
                <a:latin typeface="Verdana" panose="020B0604030504040204" pitchFamily="34" charset="0"/>
                <a:ea typeface="Verdana" panose="020B0604030504040204" pitchFamily="34" charset="0"/>
              </a:rPr>
            </a:br>
            <a:br>
              <a:rPr lang="nl-NL" sz="1200" dirty="0">
                <a:solidFill>
                  <a:schemeClr val="tx1"/>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pPr marL="361950" indent="-3619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Periodieke controles (aansluitingen) worden maandelijks in Excel gegenereerd.</a:t>
            </a:r>
            <a:br>
              <a:rPr lang="nl-NL" sz="1200" dirty="0">
                <a:solidFill>
                  <a:schemeClr val="tx1"/>
                </a:solidFill>
                <a:latin typeface="Verdana" panose="020B0604030504040204" pitchFamily="34" charset="0"/>
                <a:ea typeface="Verdana" panose="020B0604030504040204" pitchFamily="34" charset="0"/>
              </a:rPr>
            </a:br>
            <a:br>
              <a:rPr lang="nl-NL" sz="1200" dirty="0">
                <a:solidFill>
                  <a:schemeClr val="tx1"/>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pPr marL="361950" indent="-3619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De financiële toelichting op prognoses en/of begrotingen is met name tekstueel met weinig visuele elementen.</a:t>
            </a:r>
            <a:br>
              <a:rPr lang="nl-NL" sz="1200" dirty="0">
                <a:solidFill>
                  <a:schemeClr val="tx1"/>
                </a:solidFill>
                <a:latin typeface="Verdana" panose="020B0604030504040204" pitchFamily="34" charset="0"/>
                <a:ea typeface="Verdana" panose="020B0604030504040204" pitchFamily="34" charset="0"/>
              </a:rPr>
            </a:br>
            <a:r>
              <a:rPr lang="nl-NL" sz="1200" dirty="0">
                <a:solidFill>
                  <a:schemeClr val="tx1"/>
                </a:solidFill>
                <a:latin typeface="Verdana" panose="020B0604030504040204" pitchFamily="34" charset="0"/>
                <a:ea typeface="Verdana" panose="020B0604030504040204" pitchFamily="34" charset="0"/>
              </a:rPr>
              <a:t>Bij gebruik van visuele elementen, dan zijn deze niet altijd uniform en worden handmatig gecreëerd.</a:t>
            </a:r>
            <a:br>
              <a:rPr lang="nl-NL" sz="1200" dirty="0">
                <a:solidFill>
                  <a:schemeClr val="tx1"/>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pPr marL="361950" indent="-3619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Er bestaat geen centrale voortgangsrapportage op processen</a:t>
            </a:r>
          </a:p>
          <a:p>
            <a:endParaRPr lang="nl-NL" sz="1200" b="1" dirty="0">
              <a:solidFill>
                <a:srgbClr val="C00000"/>
              </a:solidFill>
              <a:latin typeface="Verdana" panose="020B0604030504040204" pitchFamily="34" charset="0"/>
              <a:ea typeface="Verdana" panose="020B0604030504040204" pitchFamily="34" charset="0"/>
            </a:endParaRPr>
          </a:p>
          <a:p>
            <a:endParaRPr lang="nl-NL" sz="1200" b="1" dirty="0">
              <a:solidFill>
                <a:srgbClr val="C00000"/>
              </a:solidFill>
              <a:latin typeface="Verdana" panose="020B0604030504040204" pitchFamily="34" charset="0"/>
              <a:ea typeface="Verdana" panose="020B0604030504040204" pitchFamily="34" charset="0"/>
            </a:endParaRPr>
          </a:p>
          <a:p>
            <a:endParaRPr lang="nl-NL" sz="1200" b="1" dirty="0">
              <a:solidFill>
                <a:srgbClr val="C00000"/>
              </a:solidFill>
            </a:endParaRPr>
          </a:p>
        </p:txBody>
      </p:sp>
      <p:sp>
        <p:nvSpPr>
          <p:cNvPr id="8" name="Rechthoek 7">
            <a:extLst>
              <a:ext uri="{FF2B5EF4-FFF2-40B4-BE49-F238E27FC236}">
                <a16:creationId xmlns:a16="http://schemas.microsoft.com/office/drawing/2014/main" id="{D5BA5817-F059-47C5-A5B1-F722CB5FBBE1}"/>
              </a:ext>
            </a:extLst>
          </p:cNvPr>
          <p:cNvSpPr/>
          <p:nvPr/>
        </p:nvSpPr>
        <p:spPr>
          <a:xfrm>
            <a:off x="6391469" y="597153"/>
            <a:ext cx="5620139"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b="1" dirty="0">
                <a:solidFill>
                  <a:srgbClr val="C00000"/>
                </a:solidFill>
                <a:latin typeface="Verdana" panose="020B0604030504040204" pitchFamily="34" charset="0"/>
                <a:ea typeface="Verdana" panose="020B0604030504040204" pitchFamily="34" charset="0"/>
              </a:rPr>
              <a:t>Gewenste situatie</a:t>
            </a:r>
            <a:br>
              <a:rPr lang="nl-NL" sz="1200" b="1" dirty="0">
                <a:solidFill>
                  <a:srgbClr val="C00000"/>
                </a:solidFill>
                <a:latin typeface="Verdana" panose="020B0604030504040204" pitchFamily="34" charset="0"/>
                <a:ea typeface="Verdana" panose="020B0604030504040204" pitchFamily="34" charset="0"/>
              </a:rPr>
            </a:br>
            <a:endParaRPr lang="nl-NL" sz="1200" b="1" dirty="0">
              <a:solidFill>
                <a:schemeClr val="tx1"/>
              </a:solidFill>
              <a:latin typeface="Verdana" panose="020B0604030504040204" pitchFamily="34" charset="0"/>
              <a:ea typeface="Verdana" panose="020B0604030504040204" pitchFamily="34" charset="0"/>
            </a:endParaRPr>
          </a:p>
          <a:p>
            <a:pPr marL="361950" indent="-3619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De studentaantallen (huidig) en bijbehorende prognose wordt op een uniforme manier gepresenteerd / gevisualiseerd, zodat de totstandkoming hiervan helder is. </a:t>
            </a:r>
            <a:br>
              <a:rPr lang="nl-NL" sz="1200" dirty="0">
                <a:solidFill>
                  <a:schemeClr val="tx1"/>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pPr marL="361950" indent="-3619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Er bestaat een “controle module” die faciliteert in geautomatiseerde “ABW controles”, “FP&amp;A controles” en “ABW </a:t>
            </a:r>
            <a:r>
              <a:rPr lang="nl-NL" sz="1200" dirty="0">
                <a:solidFill>
                  <a:schemeClr val="tx1"/>
                </a:solidFill>
                <a:latin typeface="Verdana" panose="020B0604030504040204" pitchFamily="34" charset="0"/>
                <a:ea typeface="Verdana" panose="020B0604030504040204" pitchFamily="34" charset="0"/>
                <a:sym typeface="Wingdings" panose="05000000000000000000" pitchFamily="2" charset="2"/>
              </a:rPr>
              <a:t> FP&amp;A controles”</a:t>
            </a:r>
            <a:br>
              <a:rPr lang="nl-NL" sz="1200" dirty="0">
                <a:solidFill>
                  <a:schemeClr val="tx1"/>
                </a:solidFill>
                <a:latin typeface="Verdana" panose="020B0604030504040204" pitchFamily="34" charset="0"/>
                <a:ea typeface="Verdana" panose="020B0604030504040204" pitchFamily="34" charset="0"/>
                <a:sym typeface="Wingdings" panose="05000000000000000000" pitchFamily="2" charset="2"/>
              </a:rPr>
            </a:br>
            <a:endParaRPr lang="nl-NL" sz="1200" dirty="0">
              <a:solidFill>
                <a:schemeClr val="tx1"/>
              </a:solidFill>
              <a:latin typeface="Verdana" panose="020B0604030504040204" pitchFamily="34" charset="0"/>
              <a:ea typeface="Verdana" panose="020B0604030504040204" pitchFamily="34" charset="0"/>
              <a:sym typeface="Wingdings" panose="05000000000000000000" pitchFamily="2" charset="2"/>
            </a:endParaRPr>
          </a:p>
          <a:p>
            <a:pPr marL="361950" indent="-3619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De gestandaardiseerde visualisaties in het dashboard zijn eveneens zichtbaar (automatisch update) in of te exporteren naar een Microsoft Office document.</a:t>
            </a:r>
            <a:br>
              <a:rPr lang="nl-NL" sz="1200" dirty="0">
                <a:solidFill>
                  <a:schemeClr val="tx1"/>
                </a:solidFill>
                <a:latin typeface="Verdana" panose="020B0604030504040204" pitchFamily="34" charset="0"/>
                <a:ea typeface="Verdana" panose="020B0604030504040204" pitchFamily="34" charset="0"/>
              </a:rPr>
            </a:br>
            <a:br>
              <a:rPr lang="nl-NL" sz="1200" dirty="0">
                <a:solidFill>
                  <a:schemeClr val="tx1"/>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pPr marL="361950" indent="-3619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Om de voortgang te bewaken en optimaliseren is een voortgangsrapportage wenselijk.</a:t>
            </a:r>
          </a:p>
        </p:txBody>
      </p:sp>
      <p:sp>
        <p:nvSpPr>
          <p:cNvPr id="9" name="Rechthoek 8">
            <a:extLst>
              <a:ext uri="{FF2B5EF4-FFF2-40B4-BE49-F238E27FC236}">
                <a16:creationId xmlns:a16="http://schemas.microsoft.com/office/drawing/2014/main" id="{085D9E00-66AE-41A3-A0AB-FB60B8DC581B}"/>
              </a:ext>
            </a:extLst>
          </p:cNvPr>
          <p:cNvSpPr/>
          <p:nvPr/>
        </p:nvSpPr>
        <p:spPr>
          <a:xfrm>
            <a:off x="1089" y="1"/>
            <a:ext cx="312177" cy="68579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l-NL" b="1" dirty="0" err="1"/>
              <a:t>Marap</a:t>
            </a:r>
            <a:r>
              <a:rPr lang="nl-NL" b="1" dirty="0"/>
              <a:t> &amp; Begroting</a:t>
            </a:r>
          </a:p>
        </p:txBody>
      </p:sp>
      <p:sp>
        <p:nvSpPr>
          <p:cNvPr id="5" name="Rechthoek 4">
            <a:extLst>
              <a:ext uri="{FF2B5EF4-FFF2-40B4-BE49-F238E27FC236}">
                <a16:creationId xmlns:a16="http://schemas.microsoft.com/office/drawing/2014/main" id="{D4ECAC40-5D8B-4BA7-9166-6F484334958A}"/>
              </a:ext>
            </a:extLst>
          </p:cNvPr>
          <p:cNvSpPr/>
          <p:nvPr/>
        </p:nvSpPr>
        <p:spPr>
          <a:xfrm>
            <a:off x="157176" y="74643"/>
            <a:ext cx="10080000" cy="317241"/>
          </a:xfrm>
          <a:prstGeom prst="rect">
            <a:avLst/>
          </a:prstGeom>
          <a:solidFill>
            <a:srgbClr val="FFD5D5">
              <a:alpha val="5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tx1"/>
                </a:solidFill>
              </a:rPr>
              <a:t>Verbeteringen m.b.t. informatie voorziening</a:t>
            </a:r>
          </a:p>
        </p:txBody>
      </p:sp>
      <p:pic>
        <p:nvPicPr>
          <p:cNvPr id="10" name="Afbeelding 9">
            <a:extLst>
              <a:ext uri="{FF2B5EF4-FFF2-40B4-BE49-F238E27FC236}">
                <a16:creationId xmlns:a16="http://schemas.microsoft.com/office/drawing/2014/main" id="{E5B5C6A2-D390-4296-8C21-3F4320528E68}"/>
              </a:ext>
            </a:extLst>
          </p:cNvPr>
          <p:cNvPicPr>
            <a:picLocks noChangeAspect="1"/>
          </p:cNvPicPr>
          <p:nvPr/>
        </p:nvPicPr>
        <p:blipFill>
          <a:blip r:embed="rId2"/>
          <a:stretch>
            <a:fillRect/>
          </a:stretch>
        </p:blipFill>
        <p:spPr>
          <a:xfrm>
            <a:off x="10676468" y="26341"/>
            <a:ext cx="1397195" cy="472200"/>
          </a:xfrm>
          <a:prstGeom prst="rect">
            <a:avLst/>
          </a:prstGeom>
        </p:spPr>
      </p:pic>
    </p:spTree>
    <p:extLst>
      <p:ext uri="{BB962C8B-B14F-4D97-AF65-F5344CB8AC3E}">
        <p14:creationId xmlns:p14="http://schemas.microsoft.com/office/powerpoint/2010/main" val="11682106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0B0ED5B2-3DE2-4B8B-BD07-56AA5CD53570}"/>
              </a:ext>
            </a:extLst>
          </p:cNvPr>
          <p:cNvSpPr/>
          <p:nvPr/>
        </p:nvSpPr>
        <p:spPr>
          <a:xfrm>
            <a:off x="475861" y="587827"/>
            <a:ext cx="11535747"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br>
              <a:rPr lang="nl-NL" b="1" dirty="0">
                <a:solidFill>
                  <a:srgbClr val="C00000"/>
                </a:solidFill>
              </a:rPr>
            </a:br>
            <a:endParaRPr lang="nl-NL" b="1" dirty="0">
              <a:solidFill>
                <a:srgbClr val="C00000"/>
              </a:solidFill>
            </a:endParaRPr>
          </a:p>
        </p:txBody>
      </p:sp>
      <p:sp>
        <p:nvSpPr>
          <p:cNvPr id="7" name="Rechthoek 6">
            <a:extLst>
              <a:ext uri="{FF2B5EF4-FFF2-40B4-BE49-F238E27FC236}">
                <a16:creationId xmlns:a16="http://schemas.microsoft.com/office/drawing/2014/main" id="{4723DC22-B26D-4244-8261-5494CFFB056C}"/>
              </a:ext>
            </a:extLst>
          </p:cNvPr>
          <p:cNvSpPr/>
          <p:nvPr/>
        </p:nvSpPr>
        <p:spPr>
          <a:xfrm>
            <a:off x="1089" y="1"/>
            <a:ext cx="312177" cy="68579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l-NL" b="1" dirty="0" err="1"/>
              <a:t>Marap</a:t>
            </a:r>
            <a:r>
              <a:rPr lang="nl-NL" b="1" dirty="0"/>
              <a:t> &amp; Begroting</a:t>
            </a:r>
          </a:p>
        </p:txBody>
      </p:sp>
      <p:sp>
        <p:nvSpPr>
          <p:cNvPr id="5" name="Rechthoek 4">
            <a:extLst>
              <a:ext uri="{FF2B5EF4-FFF2-40B4-BE49-F238E27FC236}">
                <a16:creationId xmlns:a16="http://schemas.microsoft.com/office/drawing/2014/main" id="{D4ECAC40-5D8B-4BA7-9166-6F484334958A}"/>
              </a:ext>
            </a:extLst>
          </p:cNvPr>
          <p:cNvSpPr/>
          <p:nvPr/>
        </p:nvSpPr>
        <p:spPr>
          <a:xfrm>
            <a:off x="157176" y="74643"/>
            <a:ext cx="10080000" cy="317241"/>
          </a:xfrm>
          <a:prstGeom prst="rect">
            <a:avLst/>
          </a:prstGeom>
          <a:solidFill>
            <a:srgbClr val="FFD5D5">
              <a:alpha val="5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tx1"/>
                </a:solidFill>
              </a:rPr>
              <a:t>Overige</a:t>
            </a:r>
          </a:p>
        </p:txBody>
      </p:sp>
      <p:pic>
        <p:nvPicPr>
          <p:cNvPr id="8" name="Afbeelding 7">
            <a:extLst>
              <a:ext uri="{FF2B5EF4-FFF2-40B4-BE49-F238E27FC236}">
                <a16:creationId xmlns:a16="http://schemas.microsoft.com/office/drawing/2014/main" id="{BF8CB1C4-FF95-4E1C-9A8A-BA5BF08FBE8F}"/>
              </a:ext>
            </a:extLst>
          </p:cNvPr>
          <p:cNvPicPr>
            <a:picLocks noChangeAspect="1"/>
          </p:cNvPicPr>
          <p:nvPr/>
        </p:nvPicPr>
        <p:blipFill>
          <a:blip r:embed="rId2"/>
          <a:stretch>
            <a:fillRect/>
          </a:stretch>
        </p:blipFill>
        <p:spPr>
          <a:xfrm>
            <a:off x="10676468" y="26341"/>
            <a:ext cx="1397195" cy="472200"/>
          </a:xfrm>
          <a:prstGeom prst="rect">
            <a:avLst/>
          </a:prstGeom>
        </p:spPr>
      </p:pic>
    </p:spTree>
    <p:extLst>
      <p:ext uri="{BB962C8B-B14F-4D97-AF65-F5344CB8AC3E}">
        <p14:creationId xmlns:p14="http://schemas.microsoft.com/office/powerpoint/2010/main" val="25251438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AEC9B0E1-B236-4864-9133-2C74F604C028}"/>
              </a:ext>
            </a:extLst>
          </p:cNvPr>
          <p:cNvSpPr/>
          <p:nvPr/>
        </p:nvSpPr>
        <p:spPr>
          <a:xfrm>
            <a:off x="1089" y="1"/>
            <a:ext cx="2966046" cy="68579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l-NL" b="1" dirty="0"/>
              <a:t>Techniek</a:t>
            </a:r>
          </a:p>
        </p:txBody>
      </p:sp>
      <p:sp>
        <p:nvSpPr>
          <p:cNvPr id="3" name="Tekstvak 2">
            <a:extLst>
              <a:ext uri="{FF2B5EF4-FFF2-40B4-BE49-F238E27FC236}">
                <a16:creationId xmlns:a16="http://schemas.microsoft.com/office/drawing/2014/main" id="{F61FFF60-7D0E-415E-8186-94165568E684}"/>
              </a:ext>
            </a:extLst>
          </p:cNvPr>
          <p:cNvSpPr txBox="1"/>
          <p:nvPr/>
        </p:nvSpPr>
        <p:spPr>
          <a:xfrm>
            <a:off x="3545633" y="718457"/>
            <a:ext cx="5346440" cy="2769989"/>
          </a:xfrm>
          <a:prstGeom prst="rect">
            <a:avLst/>
          </a:prstGeom>
          <a:noFill/>
        </p:spPr>
        <p:txBody>
          <a:bodyPr wrap="square" rtlCol="0">
            <a:spAutoFit/>
          </a:bodyPr>
          <a:lstStyle/>
          <a:p>
            <a:r>
              <a:rPr lang="nl-NL" b="1" dirty="0">
                <a:latin typeface="Verdana" panose="020B0604030504040204" pitchFamily="34" charset="0"/>
                <a:ea typeface="Verdana" panose="020B0604030504040204" pitchFamily="34" charset="0"/>
              </a:rPr>
              <a:t>Werkgroep Techniek</a:t>
            </a:r>
            <a:br>
              <a:rPr lang="nl-NL" b="1" dirty="0">
                <a:latin typeface="Verdana" panose="020B0604030504040204" pitchFamily="34" charset="0"/>
                <a:ea typeface="Verdana" panose="020B0604030504040204" pitchFamily="34" charset="0"/>
              </a:rPr>
            </a:br>
            <a:endParaRPr lang="nl-NL" b="1" dirty="0">
              <a:latin typeface="Verdana" panose="020B0604030504040204" pitchFamily="34" charset="0"/>
              <a:ea typeface="Verdana" panose="020B0604030504040204" pitchFamily="34" charset="0"/>
            </a:endParaRPr>
          </a:p>
          <a:p>
            <a:r>
              <a:rPr lang="nl-NL" sz="1200" b="1" dirty="0">
                <a:latin typeface="Verdana" panose="020B0604030504040204" pitchFamily="34" charset="0"/>
                <a:ea typeface="Verdana" panose="020B0604030504040204" pitchFamily="34" charset="0"/>
              </a:rPr>
              <a:t>Afdeling</a:t>
            </a:r>
            <a:br>
              <a:rPr lang="nl-NL" sz="1200" b="1" dirty="0">
                <a:latin typeface="Verdana" panose="020B0604030504040204" pitchFamily="34" charset="0"/>
                <a:ea typeface="Verdana" panose="020B0604030504040204" pitchFamily="34" charset="0"/>
              </a:rPr>
            </a:br>
            <a:r>
              <a:rPr lang="nl-NL" sz="1200" dirty="0">
                <a:latin typeface="Verdana" panose="020B0604030504040204" pitchFamily="34" charset="0"/>
                <a:ea typeface="Verdana" panose="020B0604030504040204" pitchFamily="34" charset="0"/>
              </a:rPr>
              <a:t>FIS	</a:t>
            </a:r>
          </a:p>
          <a:p>
            <a:br>
              <a:rPr lang="nl-NL" sz="1200" dirty="0">
                <a:latin typeface="Verdana" panose="020B0604030504040204" pitchFamily="34" charset="0"/>
                <a:ea typeface="Verdana" panose="020B0604030504040204" pitchFamily="34" charset="0"/>
              </a:rPr>
            </a:br>
            <a:endParaRPr lang="nl-NL" sz="1200" dirty="0">
              <a:latin typeface="Verdana" panose="020B0604030504040204" pitchFamily="34" charset="0"/>
              <a:ea typeface="Verdana" panose="020B0604030504040204" pitchFamily="34" charset="0"/>
            </a:endParaRPr>
          </a:p>
          <a:p>
            <a:r>
              <a:rPr lang="nl-NL" sz="1200" b="1" dirty="0">
                <a:latin typeface="Verdana" panose="020B0604030504040204" pitchFamily="34" charset="0"/>
                <a:ea typeface="Verdana" panose="020B0604030504040204" pitchFamily="34" charset="0"/>
              </a:rPr>
              <a:t>Namen</a:t>
            </a:r>
            <a:br>
              <a:rPr lang="nl-NL" sz="1200" b="1" dirty="0">
                <a:latin typeface="Verdana" panose="020B0604030504040204" pitchFamily="34" charset="0"/>
                <a:ea typeface="Verdana" panose="020B0604030504040204" pitchFamily="34" charset="0"/>
              </a:rPr>
            </a:br>
            <a:r>
              <a:rPr lang="nl-NL" sz="1200" dirty="0">
                <a:latin typeface="Verdana" panose="020B0604030504040204" pitchFamily="34" charset="0"/>
                <a:ea typeface="Verdana" panose="020B0604030504040204" pitchFamily="34" charset="0"/>
              </a:rPr>
              <a:t>Stefan Schreiner</a:t>
            </a:r>
            <a:br>
              <a:rPr lang="nl-NL" sz="1200" dirty="0">
                <a:latin typeface="Verdana" panose="020B0604030504040204" pitchFamily="34" charset="0"/>
                <a:ea typeface="Verdana" panose="020B0604030504040204" pitchFamily="34" charset="0"/>
              </a:rPr>
            </a:br>
            <a:r>
              <a:rPr lang="nl-NL" sz="1200" dirty="0">
                <a:latin typeface="Verdana" panose="020B0604030504040204" pitchFamily="34" charset="0"/>
                <a:ea typeface="Verdana" panose="020B0604030504040204" pitchFamily="34" charset="0"/>
              </a:rPr>
              <a:t>Marcel </a:t>
            </a:r>
            <a:r>
              <a:rPr lang="nl-NL" sz="1200" dirty="0" err="1">
                <a:latin typeface="Verdana" panose="020B0604030504040204" pitchFamily="34" charset="0"/>
                <a:ea typeface="Verdana" panose="020B0604030504040204" pitchFamily="34" charset="0"/>
              </a:rPr>
              <a:t>Baelemans</a:t>
            </a:r>
            <a:br>
              <a:rPr lang="nl-NL" sz="1200" b="1" dirty="0">
                <a:latin typeface="Verdana" panose="020B0604030504040204" pitchFamily="34" charset="0"/>
                <a:ea typeface="Verdana" panose="020B0604030504040204" pitchFamily="34" charset="0"/>
              </a:rPr>
            </a:br>
            <a:br>
              <a:rPr lang="nl-NL" b="1" dirty="0">
                <a:latin typeface="Verdana" panose="020B0604030504040204" pitchFamily="34" charset="0"/>
                <a:ea typeface="Verdana" panose="020B0604030504040204" pitchFamily="34" charset="0"/>
              </a:rPr>
            </a:br>
            <a:endParaRPr lang="nl-NL" b="1" dirty="0">
              <a:latin typeface="Verdana" panose="020B0604030504040204" pitchFamily="34" charset="0"/>
              <a:ea typeface="Verdana" panose="020B0604030504040204" pitchFamily="34" charset="0"/>
            </a:endParaRPr>
          </a:p>
          <a:p>
            <a:endParaRPr lang="nl-NL" b="1" dirty="0">
              <a:latin typeface="Verdana" panose="020B0604030504040204" pitchFamily="34" charset="0"/>
              <a:ea typeface="Verdana" panose="020B0604030504040204" pitchFamily="34" charset="0"/>
            </a:endParaRPr>
          </a:p>
        </p:txBody>
      </p:sp>
      <p:sp>
        <p:nvSpPr>
          <p:cNvPr id="4" name="Tekstvak 3">
            <a:extLst>
              <a:ext uri="{FF2B5EF4-FFF2-40B4-BE49-F238E27FC236}">
                <a16:creationId xmlns:a16="http://schemas.microsoft.com/office/drawing/2014/main" id="{B17D99B3-21A5-452F-8AF1-0B1D26F43C14}"/>
              </a:ext>
            </a:extLst>
          </p:cNvPr>
          <p:cNvSpPr txBox="1"/>
          <p:nvPr/>
        </p:nvSpPr>
        <p:spPr>
          <a:xfrm>
            <a:off x="8892073" y="5750767"/>
            <a:ext cx="2848947" cy="1661993"/>
          </a:xfrm>
          <a:prstGeom prst="rect">
            <a:avLst/>
          </a:prstGeom>
          <a:noFill/>
        </p:spPr>
        <p:txBody>
          <a:bodyPr wrap="square" rtlCol="0">
            <a:spAutoFit/>
          </a:bodyPr>
          <a:lstStyle/>
          <a:p>
            <a:pPr algn="r"/>
            <a:r>
              <a:rPr lang="nl-NL" sz="1200" b="1" dirty="0">
                <a:latin typeface="Verdana" panose="020B0604030504040204" pitchFamily="34" charset="0"/>
                <a:ea typeface="Verdana" panose="020B0604030504040204" pitchFamily="34" charset="0"/>
              </a:rPr>
              <a:t>Datum </a:t>
            </a:r>
            <a:r>
              <a:rPr lang="nl-NL" sz="1200" b="1" dirty="0" err="1">
                <a:latin typeface="Verdana" panose="020B0604030504040204" pitchFamily="34" charset="0"/>
                <a:ea typeface="Verdana" panose="020B0604030504040204" pitchFamily="34" charset="0"/>
              </a:rPr>
              <a:t>werkgroepsessies</a:t>
            </a:r>
            <a:br>
              <a:rPr lang="nl-NL" sz="1200" b="1" dirty="0">
                <a:latin typeface="Verdana" panose="020B0604030504040204" pitchFamily="34" charset="0"/>
                <a:ea typeface="Verdana" panose="020B0604030504040204" pitchFamily="34" charset="0"/>
              </a:rPr>
            </a:br>
            <a:endParaRPr lang="nl-NL" sz="1200" b="1" dirty="0">
              <a:latin typeface="Verdana" panose="020B0604030504040204" pitchFamily="34" charset="0"/>
              <a:ea typeface="Verdana" panose="020B0604030504040204" pitchFamily="34" charset="0"/>
            </a:endParaRPr>
          </a:p>
          <a:p>
            <a:pPr algn="r"/>
            <a:r>
              <a:rPr lang="nl-NL" sz="1200" dirty="0">
                <a:latin typeface="Verdana" panose="020B0604030504040204" pitchFamily="34" charset="0"/>
                <a:ea typeface="Verdana" panose="020B0604030504040204" pitchFamily="34" charset="0"/>
              </a:rPr>
              <a:t>Bijeenkomst 1	</a:t>
            </a:r>
          </a:p>
          <a:p>
            <a:pPr algn="r"/>
            <a:r>
              <a:rPr lang="nl-NL" sz="1200" dirty="0">
                <a:latin typeface="Verdana" panose="020B0604030504040204" pitchFamily="34" charset="0"/>
                <a:ea typeface="Verdana" panose="020B0604030504040204" pitchFamily="34" charset="0"/>
              </a:rPr>
              <a:t>Bijeenkomst 2	</a:t>
            </a:r>
            <a:br>
              <a:rPr lang="nl-NL" sz="1200" b="1" dirty="0">
                <a:latin typeface="Verdana" panose="020B0604030504040204" pitchFamily="34" charset="0"/>
                <a:ea typeface="Verdana" panose="020B0604030504040204" pitchFamily="34" charset="0"/>
              </a:rPr>
            </a:br>
            <a:br>
              <a:rPr lang="nl-NL" b="1" dirty="0">
                <a:latin typeface="Verdana" panose="020B0604030504040204" pitchFamily="34" charset="0"/>
                <a:ea typeface="Verdana" panose="020B0604030504040204" pitchFamily="34" charset="0"/>
              </a:rPr>
            </a:br>
            <a:endParaRPr lang="nl-NL" b="1" dirty="0">
              <a:latin typeface="Verdana" panose="020B0604030504040204" pitchFamily="34" charset="0"/>
              <a:ea typeface="Verdana" panose="020B0604030504040204" pitchFamily="34" charset="0"/>
            </a:endParaRPr>
          </a:p>
          <a:p>
            <a:pPr algn="just"/>
            <a:endParaRPr lang="nl-NL" b="1" dirty="0">
              <a:latin typeface="Verdana" panose="020B0604030504040204" pitchFamily="34" charset="0"/>
              <a:ea typeface="Verdana" panose="020B0604030504040204" pitchFamily="34" charset="0"/>
            </a:endParaRPr>
          </a:p>
        </p:txBody>
      </p:sp>
      <p:pic>
        <p:nvPicPr>
          <p:cNvPr id="5" name="Afbeelding 4">
            <a:extLst>
              <a:ext uri="{FF2B5EF4-FFF2-40B4-BE49-F238E27FC236}">
                <a16:creationId xmlns:a16="http://schemas.microsoft.com/office/drawing/2014/main" id="{267C1086-C88D-4161-88FA-DF05A040AE66}"/>
              </a:ext>
            </a:extLst>
          </p:cNvPr>
          <p:cNvPicPr>
            <a:picLocks noChangeAspect="1"/>
          </p:cNvPicPr>
          <p:nvPr/>
        </p:nvPicPr>
        <p:blipFill>
          <a:blip r:embed="rId2"/>
          <a:stretch>
            <a:fillRect/>
          </a:stretch>
        </p:blipFill>
        <p:spPr>
          <a:xfrm>
            <a:off x="10676468" y="26341"/>
            <a:ext cx="1397195" cy="472200"/>
          </a:xfrm>
          <a:prstGeom prst="rect">
            <a:avLst/>
          </a:prstGeom>
        </p:spPr>
      </p:pic>
    </p:spTree>
    <p:extLst>
      <p:ext uri="{BB962C8B-B14F-4D97-AF65-F5344CB8AC3E}">
        <p14:creationId xmlns:p14="http://schemas.microsoft.com/office/powerpoint/2010/main" val="15923849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079FFC23-2F68-4002-93C6-529CAD54CB2E}"/>
              </a:ext>
            </a:extLst>
          </p:cNvPr>
          <p:cNvSpPr/>
          <p:nvPr/>
        </p:nvSpPr>
        <p:spPr>
          <a:xfrm>
            <a:off x="1089" y="1"/>
            <a:ext cx="312177" cy="68579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l-NL" b="1" dirty="0"/>
              <a:t>Techniek</a:t>
            </a:r>
          </a:p>
        </p:txBody>
      </p:sp>
      <p:sp>
        <p:nvSpPr>
          <p:cNvPr id="5" name="Rechthoek 4">
            <a:extLst>
              <a:ext uri="{FF2B5EF4-FFF2-40B4-BE49-F238E27FC236}">
                <a16:creationId xmlns:a16="http://schemas.microsoft.com/office/drawing/2014/main" id="{D4ECAC40-5D8B-4BA7-9166-6F484334958A}"/>
              </a:ext>
            </a:extLst>
          </p:cNvPr>
          <p:cNvSpPr/>
          <p:nvPr/>
        </p:nvSpPr>
        <p:spPr>
          <a:xfrm>
            <a:off x="157176" y="74643"/>
            <a:ext cx="10080000" cy="317241"/>
          </a:xfrm>
          <a:prstGeom prst="rect">
            <a:avLst/>
          </a:prstGeom>
          <a:solidFill>
            <a:srgbClr val="FFD5D5">
              <a:alpha val="5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tx1"/>
                </a:solidFill>
              </a:rPr>
              <a:t>Wensen van doelgroep</a:t>
            </a:r>
          </a:p>
        </p:txBody>
      </p:sp>
      <p:sp>
        <p:nvSpPr>
          <p:cNvPr id="6" name="Rechthoek 5">
            <a:extLst>
              <a:ext uri="{FF2B5EF4-FFF2-40B4-BE49-F238E27FC236}">
                <a16:creationId xmlns:a16="http://schemas.microsoft.com/office/drawing/2014/main" id="{0B0ED5B2-3DE2-4B8B-BD07-56AA5CD53570}"/>
              </a:ext>
            </a:extLst>
          </p:cNvPr>
          <p:cNvSpPr/>
          <p:nvPr/>
        </p:nvSpPr>
        <p:spPr>
          <a:xfrm>
            <a:off x="453023" y="587827"/>
            <a:ext cx="5620139"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b="1" dirty="0">
                <a:solidFill>
                  <a:srgbClr val="C00000"/>
                </a:solidFill>
                <a:latin typeface="Verdana" panose="020B0604030504040204" pitchFamily="34" charset="0"/>
                <a:ea typeface="Verdana" panose="020B0604030504040204" pitchFamily="34" charset="0"/>
              </a:rPr>
              <a:t>User story</a:t>
            </a:r>
            <a:br>
              <a:rPr lang="nl-NL" b="1" dirty="0">
                <a:solidFill>
                  <a:srgbClr val="C00000"/>
                </a:solidFill>
              </a:rPr>
            </a:br>
            <a:endParaRPr lang="nl-NL" b="1" dirty="0">
              <a:solidFill>
                <a:srgbClr val="C00000"/>
              </a:solidFill>
            </a:endParaRPr>
          </a:p>
        </p:txBody>
      </p:sp>
      <p:sp>
        <p:nvSpPr>
          <p:cNvPr id="8" name="Rechthoek 7">
            <a:extLst>
              <a:ext uri="{FF2B5EF4-FFF2-40B4-BE49-F238E27FC236}">
                <a16:creationId xmlns:a16="http://schemas.microsoft.com/office/drawing/2014/main" id="{D5BA5817-F059-47C5-A5B1-F722CB5FBBE1}"/>
              </a:ext>
            </a:extLst>
          </p:cNvPr>
          <p:cNvSpPr/>
          <p:nvPr/>
        </p:nvSpPr>
        <p:spPr>
          <a:xfrm>
            <a:off x="6391469" y="597153"/>
            <a:ext cx="5620139"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b="1" dirty="0">
                <a:solidFill>
                  <a:srgbClr val="C00000"/>
                </a:solidFill>
                <a:latin typeface="Verdana" panose="020B0604030504040204" pitchFamily="34" charset="0"/>
                <a:ea typeface="Verdana" panose="020B0604030504040204" pitchFamily="34" charset="0"/>
              </a:rPr>
              <a:t>Doelstellingen</a:t>
            </a:r>
            <a:br>
              <a:rPr lang="nl-NL" sz="1200" b="1" dirty="0">
                <a:solidFill>
                  <a:srgbClr val="C00000"/>
                </a:solidFill>
                <a:latin typeface="Verdana" panose="020B0604030504040204" pitchFamily="34" charset="0"/>
                <a:ea typeface="Verdana" panose="020B0604030504040204" pitchFamily="34" charset="0"/>
              </a:rPr>
            </a:br>
            <a:endParaRPr lang="nl-NL" sz="1200" b="1"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Interface moet zowel heen als terug (ophalen / terugschrijven op ons gewenst niveau, in een format die aansluit bij onze bestaande systeem vereisten. </a:t>
            </a:r>
            <a:r>
              <a:rPr lang="nl-NL" sz="1200" dirty="0" err="1">
                <a:solidFill>
                  <a:schemeClr val="tx1"/>
                </a:solidFill>
                <a:latin typeface="Verdana" panose="020B0604030504040204" pitchFamily="34" charset="0"/>
                <a:ea typeface="Verdana" panose="020B0604030504040204" pitchFamily="34" charset="0"/>
              </a:rPr>
              <a:t>Flexbilitiet</a:t>
            </a:r>
            <a:r>
              <a:rPr lang="nl-NL" sz="1200" dirty="0">
                <a:solidFill>
                  <a:schemeClr val="tx1"/>
                </a:solidFill>
                <a:latin typeface="Verdana" panose="020B0604030504040204" pitchFamily="34" charset="0"/>
                <a:ea typeface="Verdana" panose="020B0604030504040204" pitchFamily="34" charset="0"/>
              </a:rPr>
              <a:t> hierin!</a:t>
            </a:r>
            <a:endParaRPr lang="nl-NL" sz="1200" b="1"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b="1" dirty="0">
                <a:solidFill>
                  <a:schemeClr val="tx1"/>
                </a:solidFill>
                <a:latin typeface="Verdana" panose="020B0604030504040204" pitchFamily="34" charset="0"/>
                <a:ea typeface="Verdana" panose="020B0604030504040204" pitchFamily="34" charset="0"/>
              </a:rPr>
              <a:t> </a:t>
            </a:r>
          </a:p>
          <a:p>
            <a:pPr marL="285750" indent="-285750">
              <a:buFont typeface="Wingdings" panose="05000000000000000000" pitchFamily="2" charset="2"/>
              <a:buChar char="q"/>
            </a:pPr>
            <a:r>
              <a:rPr lang="nl-NL" sz="1200" b="1" dirty="0">
                <a:solidFill>
                  <a:schemeClr val="tx1"/>
                </a:solidFill>
                <a:latin typeface="Verdana" panose="020B0604030504040204" pitchFamily="34" charset="0"/>
                <a:ea typeface="Verdana" panose="020B0604030504040204" pitchFamily="34" charset="0"/>
              </a:rPr>
              <a:t> </a:t>
            </a:r>
          </a:p>
          <a:p>
            <a:pPr marL="285750" indent="-285750">
              <a:buFont typeface="Wingdings" panose="05000000000000000000" pitchFamily="2" charset="2"/>
              <a:buChar char="q"/>
            </a:pPr>
            <a:r>
              <a:rPr lang="nl-NL" sz="1200" b="1" dirty="0">
                <a:solidFill>
                  <a:schemeClr val="tx1"/>
                </a:solidFill>
                <a:latin typeface="Verdana" panose="020B0604030504040204" pitchFamily="34" charset="0"/>
                <a:ea typeface="Verdana" panose="020B0604030504040204" pitchFamily="34" charset="0"/>
              </a:rPr>
              <a:t> </a:t>
            </a:r>
          </a:p>
          <a:p>
            <a:pPr marL="285750" indent="-285750">
              <a:buFont typeface="Wingdings" panose="05000000000000000000" pitchFamily="2" charset="2"/>
              <a:buChar char="q"/>
            </a:pPr>
            <a:r>
              <a:rPr lang="nl-NL" sz="1200" b="1" dirty="0">
                <a:solidFill>
                  <a:schemeClr val="tx1"/>
                </a:solidFill>
                <a:latin typeface="Verdana" panose="020B0604030504040204" pitchFamily="34" charset="0"/>
                <a:ea typeface="Verdana" panose="020B0604030504040204" pitchFamily="34" charset="0"/>
              </a:rPr>
              <a:t> </a:t>
            </a:r>
          </a:p>
          <a:p>
            <a:pPr marL="285750" indent="-285750">
              <a:buFont typeface="Wingdings" panose="05000000000000000000" pitchFamily="2" charset="2"/>
              <a:buChar char="q"/>
            </a:pPr>
            <a:r>
              <a:rPr lang="nl-NL" sz="1200" b="1" dirty="0">
                <a:solidFill>
                  <a:schemeClr val="tx1"/>
                </a:solidFill>
                <a:latin typeface="Verdana" panose="020B0604030504040204" pitchFamily="34" charset="0"/>
                <a:ea typeface="Verdana" panose="020B0604030504040204" pitchFamily="34" charset="0"/>
              </a:rPr>
              <a:t> </a:t>
            </a:r>
            <a:endParaRPr lang="nl-NL" b="1" dirty="0">
              <a:solidFill>
                <a:schemeClr val="tx1"/>
              </a:solidFill>
            </a:endParaRPr>
          </a:p>
        </p:txBody>
      </p:sp>
      <p:pic>
        <p:nvPicPr>
          <p:cNvPr id="7" name="Afbeelding 6">
            <a:extLst>
              <a:ext uri="{FF2B5EF4-FFF2-40B4-BE49-F238E27FC236}">
                <a16:creationId xmlns:a16="http://schemas.microsoft.com/office/drawing/2014/main" id="{75646495-6209-4FD7-A3B7-E13523698D72}"/>
              </a:ext>
            </a:extLst>
          </p:cNvPr>
          <p:cNvPicPr>
            <a:picLocks noChangeAspect="1"/>
          </p:cNvPicPr>
          <p:nvPr/>
        </p:nvPicPr>
        <p:blipFill>
          <a:blip r:embed="rId2"/>
          <a:stretch>
            <a:fillRect/>
          </a:stretch>
        </p:blipFill>
        <p:spPr>
          <a:xfrm>
            <a:off x="10676468" y="26341"/>
            <a:ext cx="1397195" cy="472200"/>
          </a:xfrm>
          <a:prstGeom prst="rect">
            <a:avLst/>
          </a:prstGeom>
        </p:spPr>
      </p:pic>
      <p:sp>
        <p:nvSpPr>
          <p:cNvPr id="9" name="Tekstvak 32">
            <a:extLst>
              <a:ext uri="{FF2B5EF4-FFF2-40B4-BE49-F238E27FC236}">
                <a16:creationId xmlns:a16="http://schemas.microsoft.com/office/drawing/2014/main" id="{2A3A3AFC-8FD7-4DAE-92F3-CDE0AE726FE3}"/>
              </a:ext>
            </a:extLst>
          </p:cNvPr>
          <p:cNvSpPr txBox="1"/>
          <p:nvPr/>
        </p:nvSpPr>
        <p:spPr>
          <a:xfrm>
            <a:off x="544859" y="1312232"/>
            <a:ext cx="5430928" cy="357763"/>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chemeClr val="accent1"/>
                </a:solidFill>
                <a:effectLst/>
                <a:latin typeface="Verdana" panose="020B0604030504040204" pitchFamily="34" charset="0"/>
                <a:ea typeface="Verdana" panose="020B0604030504040204" pitchFamily="34" charset="0"/>
                <a:cs typeface="Times New Roman" panose="02020603050405020304" pitchFamily="18" charset="0"/>
              </a:rPr>
              <a:t>Als financieel adviseur willen we kunnen werken met </a:t>
            </a:r>
            <a:r>
              <a:rPr lang="nl-NL" sz="1000" i="1" dirty="0" err="1">
                <a:solidFill>
                  <a:schemeClr val="accent1"/>
                </a:solidFill>
                <a:effectLst/>
                <a:latin typeface="Verdana" panose="020B0604030504040204" pitchFamily="34" charset="0"/>
                <a:ea typeface="Verdana" panose="020B0604030504040204" pitchFamily="34" charset="0"/>
                <a:cs typeface="Times New Roman" panose="02020603050405020304" pitchFamily="18" charset="0"/>
              </a:rPr>
              <a:t>workflows</a:t>
            </a:r>
            <a:r>
              <a:rPr lang="nl-NL" sz="1000" i="1" dirty="0">
                <a:solidFill>
                  <a:schemeClr val="accent1"/>
                </a:solidFill>
                <a:effectLst/>
                <a:latin typeface="Verdana" panose="020B0604030504040204" pitchFamily="34" charset="0"/>
                <a:ea typeface="Verdana" panose="020B0604030504040204" pitchFamily="34" charset="0"/>
                <a:cs typeface="Times New Roman" panose="02020603050405020304" pitchFamily="18" charset="0"/>
              </a:rPr>
              <a:t>, zodat de voortgang van bepaalde processen kunnen worden geborgd. </a:t>
            </a:r>
          </a:p>
        </p:txBody>
      </p:sp>
      <p:sp>
        <p:nvSpPr>
          <p:cNvPr id="10" name="Tekstvak 35">
            <a:extLst>
              <a:ext uri="{FF2B5EF4-FFF2-40B4-BE49-F238E27FC236}">
                <a16:creationId xmlns:a16="http://schemas.microsoft.com/office/drawing/2014/main" id="{B673B78B-118D-40DA-BA8A-030B67D79952}"/>
              </a:ext>
            </a:extLst>
          </p:cNvPr>
          <p:cNvSpPr txBox="1"/>
          <p:nvPr/>
        </p:nvSpPr>
        <p:spPr>
          <a:xfrm>
            <a:off x="553924" y="5187741"/>
            <a:ext cx="5402481" cy="733716"/>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chemeClr val="accent1"/>
                </a:solidFill>
                <a:effectLst/>
                <a:latin typeface="Verdana" panose="020B0604030504040204" pitchFamily="34" charset="0"/>
                <a:ea typeface="Verdana" panose="020B0604030504040204" pitchFamily="34" charset="0"/>
                <a:cs typeface="Times New Roman" panose="02020603050405020304" pitchFamily="18" charset="0"/>
              </a:rPr>
              <a:t>Als systeembeheerder wil ik in de FP&amp;A tool meerdere databronnen kunnen samenvoegen (middels interface) en modelleren tot één “databron”. De databron moet onbewerkte (gemodelleerde) data zijn, vaste rekenregels worden bepaald in de FP&amp;A “datawarehouse” door financieel advies.</a:t>
            </a:r>
          </a:p>
        </p:txBody>
      </p:sp>
      <p:sp>
        <p:nvSpPr>
          <p:cNvPr id="11" name="Tekstvak 39">
            <a:extLst>
              <a:ext uri="{FF2B5EF4-FFF2-40B4-BE49-F238E27FC236}">
                <a16:creationId xmlns:a16="http://schemas.microsoft.com/office/drawing/2014/main" id="{96374954-8215-40CD-ABEC-1D35422B7E39}"/>
              </a:ext>
            </a:extLst>
          </p:cNvPr>
          <p:cNvSpPr txBox="1"/>
          <p:nvPr/>
        </p:nvSpPr>
        <p:spPr>
          <a:xfrm>
            <a:off x="544858" y="2458887"/>
            <a:ext cx="5418337" cy="549155"/>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chemeClr val="accent1"/>
                </a:solidFill>
                <a:effectLst/>
                <a:latin typeface="Verdana" panose="020B0604030504040204" pitchFamily="34" charset="0"/>
                <a:ea typeface="Verdana" panose="020B0604030504040204" pitchFamily="34" charset="0"/>
                <a:cs typeface="Times New Roman" panose="02020603050405020304" pitchFamily="18" charset="0"/>
              </a:rPr>
              <a:t>Als systeembeheerder wil ik in de toekomst nieuwe systeembronnen kunnen toevoegen of veranderen, zodat de informatievoorziening altijd meebeweegt met technologische veranderingen.</a:t>
            </a:r>
          </a:p>
        </p:txBody>
      </p:sp>
      <p:sp>
        <p:nvSpPr>
          <p:cNvPr id="12" name="Tekstvak 42">
            <a:extLst>
              <a:ext uri="{FF2B5EF4-FFF2-40B4-BE49-F238E27FC236}">
                <a16:creationId xmlns:a16="http://schemas.microsoft.com/office/drawing/2014/main" id="{8403ECFF-E538-4D3F-B29B-62D6D4C14F4F}"/>
              </a:ext>
            </a:extLst>
          </p:cNvPr>
          <p:cNvSpPr txBox="1"/>
          <p:nvPr/>
        </p:nvSpPr>
        <p:spPr>
          <a:xfrm>
            <a:off x="535169" y="1711656"/>
            <a:ext cx="5424140" cy="701362"/>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chemeClr val="accent1"/>
                </a:solidFill>
                <a:effectLst/>
                <a:latin typeface="Verdana" panose="020B0604030504040204" pitchFamily="34" charset="0"/>
                <a:ea typeface="Verdana" panose="020B0604030504040204" pitchFamily="34" charset="0"/>
                <a:cs typeface="Times New Roman" panose="02020603050405020304" pitchFamily="18" charset="0"/>
              </a:rPr>
              <a:t>Als financieel adviseur wil ik een rapport kunnen aanbieden op elk organisatie niveau, waarbij de gebruiker-toegang (wie ziet wat) afhankelijk is van de autorisatie. Dit zodat ik niet langer verschillende versies van 1 rapport moet maken.</a:t>
            </a:r>
          </a:p>
        </p:txBody>
      </p:sp>
      <p:sp>
        <p:nvSpPr>
          <p:cNvPr id="13" name="Tekstvak 38">
            <a:extLst>
              <a:ext uri="{FF2B5EF4-FFF2-40B4-BE49-F238E27FC236}">
                <a16:creationId xmlns:a16="http://schemas.microsoft.com/office/drawing/2014/main" id="{582AB915-EEF2-488C-B85F-F3421540A8ED}"/>
              </a:ext>
            </a:extLst>
          </p:cNvPr>
          <p:cNvSpPr txBox="1"/>
          <p:nvPr/>
        </p:nvSpPr>
        <p:spPr>
          <a:xfrm>
            <a:off x="538071" y="3660000"/>
            <a:ext cx="5418336" cy="873247"/>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chemeClr val="accent1"/>
                </a:solidFill>
                <a:latin typeface="Verdana" panose="020B0604030504040204" pitchFamily="34" charset="0"/>
                <a:ea typeface="Verdana" panose="020B0604030504040204" pitchFamily="34" charset="0"/>
                <a:cs typeface="Times New Roman"/>
              </a:rPr>
              <a:t>Als systeembeheerder wil ik op een makkelijke flexibele manier organisatieveranderingen doorvoeren (Dim-tabel). Zodat dit geen impact heeft op gemaakte overzichten en het dashboard.</a:t>
            </a:r>
            <a:br>
              <a:rPr lang="nl-NL" sz="1000" i="1" dirty="0">
                <a:solidFill>
                  <a:schemeClr val="accent1"/>
                </a:solidFill>
                <a:latin typeface="Verdana" panose="020B0604030504040204" pitchFamily="34" charset="0"/>
                <a:ea typeface="Verdana" panose="020B0604030504040204" pitchFamily="34" charset="0"/>
                <a:cs typeface="Times New Roman"/>
              </a:rPr>
            </a:br>
            <a:r>
              <a:rPr lang="nl-NL" sz="1000" i="1" dirty="0">
                <a:solidFill>
                  <a:schemeClr val="accent1"/>
                </a:solidFill>
                <a:latin typeface="Verdana" panose="020B0604030504040204" pitchFamily="34" charset="0"/>
                <a:ea typeface="Verdana" panose="020B0604030504040204" pitchFamily="34" charset="0"/>
                <a:cs typeface="Times New Roman"/>
              </a:rPr>
              <a:t>Opmerking: organisatorische dimensies moeten ten aller tijden aansluiten “Avans gedefinieerde dimensies”</a:t>
            </a:r>
            <a:endParaRPr lang="nl-NL" sz="1000" i="1" dirty="0">
              <a:solidFill>
                <a:schemeClr val="accent1"/>
              </a:solidFill>
              <a:effectLst/>
              <a:latin typeface="Verdana" panose="020B0604030504040204" pitchFamily="34" charset="0"/>
              <a:ea typeface="Verdana" panose="020B0604030504040204" pitchFamily="34" charset="0"/>
              <a:cs typeface="Times New Roman"/>
            </a:endParaRPr>
          </a:p>
        </p:txBody>
      </p:sp>
      <p:sp>
        <p:nvSpPr>
          <p:cNvPr id="14" name="Tekstvak 43">
            <a:extLst>
              <a:ext uri="{FF2B5EF4-FFF2-40B4-BE49-F238E27FC236}">
                <a16:creationId xmlns:a16="http://schemas.microsoft.com/office/drawing/2014/main" id="{0989FF4B-9927-4B4E-86A9-ECD282BBAC45}"/>
              </a:ext>
            </a:extLst>
          </p:cNvPr>
          <p:cNvSpPr txBox="1"/>
          <p:nvPr/>
        </p:nvSpPr>
        <p:spPr>
          <a:xfrm>
            <a:off x="553925" y="4578530"/>
            <a:ext cx="5402482" cy="563991"/>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chemeClr val="accent1"/>
                </a:solidFill>
                <a:effectLst/>
                <a:latin typeface="Verdana" panose="020B0604030504040204" pitchFamily="34" charset="0"/>
                <a:ea typeface="Verdana" panose="020B0604030504040204" pitchFamily="34" charset="0"/>
                <a:cs typeface="Times New Roman"/>
              </a:rPr>
              <a:t>Als financieel adviseur wil ik rapporten, visualisatie </a:t>
            </a:r>
            <a:r>
              <a:rPr lang="nl-NL" sz="1000" i="1" dirty="0">
                <a:solidFill>
                  <a:schemeClr val="accent1"/>
                </a:solidFill>
                <a:latin typeface="Verdana" panose="020B0604030504040204" pitchFamily="34" charset="0"/>
                <a:ea typeface="Verdana" panose="020B0604030504040204" pitchFamily="34" charset="0"/>
                <a:cs typeface="Times New Roman"/>
              </a:rPr>
              <a:t>en definities in</a:t>
            </a:r>
            <a:r>
              <a:rPr lang="nl-NL" sz="1000" i="1" dirty="0">
                <a:solidFill>
                  <a:schemeClr val="accent1"/>
                </a:solidFill>
                <a:effectLst/>
                <a:latin typeface="Verdana" panose="020B0604030504040204" pitchFamily="34" charset="0"/>
                <a:ea typeface="Verdana" panose="020B0604030504040204" pitchFamily="34" charset="0"/>
                <a:cs typeface="Times New Roman"/>
              </a:rPr>
              <a:t> een dashboard </a:t>
            </a:r>
            <a:r>
              <a:rPr lang="nl-NL" sz="1000" i="1" dirty="0">
                <a:solidFill>
                  <a:schemeClr val="accent1"/>
                </a:solidFill>
                <a:latin typeface="Verdana" panose="020B0604030504040204" pitchFamily="34" charset="0"/>
                <a:ea typeface="Verdana" panose="020B0604030504040204" pitchFamily="34" charset="0"/>
                <a:cs typeface="Times New Roman"/>
              </a:rPr>
              <a:t>kunnen aanpassen / creëren zonder tussenkomst van een consultant, zodat de FP&amp;A oplossing flexibel blijft ten gunste van een wendbare organisatie</a:t>
            </a:r>
            <a:endParaRPr lang="nl-NL" sz="1000" i="1" dirty="0">
              <a:solidFill>
                <a:schemeClr val="accent1"/>
              </a:solidFill>
              <a:effectLst/>
              <a:latin typeface="Verdana" panose="020B0604030504040204" pitchFamily="34" charset="0"/>
              <a:ea typeface="Verdana" panose="020B0604030504040204" pitchFamily="34" charset="0"/>
              <a:cs typeface="Times New Roman"/>
            </a:endParaRPr>
          </a:p>
        </p:txBody>
      </p:sp>
      <p:sp>
        <p:nvSpPr>
          <p:cNvPr id="15" name="Tekstvak 39">
            <a:extLst>
              <a:ext uri="{FF2B5EF4-FFF2-40B4-BE49-F238E27FC236}">
                <a16:creationId xmlns:a16="http://schemas.microsoft.com/office/drawing/2014/main" id="{252CCBC8-201A-4B0D-877B-69A1CBB7E958}"/>
              </a:ext>
            </a:extLst>
          </p:cNvPr>
          <p:cNvSpPr txBox="1"/>
          <p:nvPr/>
        </p:nvSpPr>
        <p:spPr>
          <a:xfrm>
            <a:off x="538070" y="884631"/>
            <a:ext cx="5430929" cy="381462"/>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chemeClr val="accent1"/>
                </a:solidFill>
                <a:effectLst/>
                <a:latin typeface="Verdana" panose="020B0604030504040204" pitchFamily="34" charset="0"/>
                <a:ea typeface="Verdana" panose="020B0604030504040204" pitchFamily="34" charset="0"/>
                <a:cs typeface="Times New Roman" panose="02020603050405020304" pitchFamily="18" charset="0"/>
              </a:rPr>
              <a:t>Als systeembeheerder wil ik ten aller tijde aansluiten bij Avans IT-infrastructuur, zodat er aansluiting blijft bij de Avans visie.</a:t>
            </a:r>
          </a:p>
        </p:txBody>
      </p:sp>
      <p:sp>
        <p:nvSpPr>
          <p:cNvPr id="16" name="Tekstvak 39">
            <a:extLst>
              <a:ext uri="{FF2B5EF4-FFF2-40B4-BE49-F238E27FC236}">
                <a16:creationId xmlns:a16="http://schemas.microsoft.com/office/drawing/2014/main" id="{39467EFC-842B-4B37-80CC-72F32D377DE6}"/>
              </a:ext>
            </a:extLst>
          </p:cNvPr>
          <p:cNvSpPr txBox="1"/>
          <p:nvPr/>
        </p:nvSpPr>
        <p:spPr>
          <a:xfrm>
            <a:off x="553925" y="3055340"/>
            <a:ext cx="5418337" cy="549155"/>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chemeClr val="accent1"/>
                </a:solidFill>
                <a:effectLst/>
                <a:latin typeface="Verdana" panose="020B0604030504040204" pitchFamily="34" charset="0"/>
                <a:ea typeface="Verdana" panose="020B0604030504040204" pitchFamily="34" charset="0"/>
                <a:cs typeface="Times New Roman" panose="02020603050405020304" pitchFamily="18" charset="0"/>
              </a:rPr>
              <a:t>Als directie wil ik financiële informatie en kengetallen die aansluiten op en te herleiden zijn in andere informatiebronnen, zodat iedereen binnen de organisatie de informatie herkent en begrijpt.</a:t>
            </a:r>
          </a:p>
        </p:txBody>
      </p:sp>
    </p:spTree>
    <p:extLst>
      <p:ext uri="{BB962C8B-B14F-4D97-AF65-F5344CB8AC3E}">
        <p14:creationId xmlns:p14="http://schemas.microsoft.com/office/powerpoint/2010/main" val="3630416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361AA7E2-1791-4F3A-B572-531252B6633E}"/>
              </a:ext>
            </a:extLst>
          </p:cNvPr>
          <p:cNvSpPr/>
          <p:nvPr/>
        </p:nvSpPr>
        <p:spPr>
          <a:xfrm>
            <a:off x="118336" y="1100486"/>
            <a:ext cx="3231354" cy="5495731"/>
          </a:xfrm>
          <a:prstGeom prst="rect">
            <a:avLst/>
          </a:prstGeom>
          <a:solidFill>
            <a:srgbClr val="FF69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b="1" dirty="0"/>
              <a:t>User stories</a:t>
            </a:r>
          </a:p>
        </p:txBody>
      </p:sp>
      <p:sp>
        <p:nvSpPr>
          <p:cNvPr id="6" name="Rechthoek 5">
            <a:extLst>
              <a:ext uri="{FF2B5EF4-FFF2-40B4-BE49-F238E27FC236}">
                <a16:creationId xmlns:a16="http://schemas.microsoft.com/office/drawing/2014/main" id="{AECBFD76-6CE4-4B8E-B714-07408B74E811}"/>
              </a:ext>
            </a:extLst>
          </p:cNvPr>
          <p:cNvSpPr/>
          <p:nvPr/>
        </p:nvSpPr>
        <p:spPr>
          <a:xfrm>
            <a:off x="3433664" y="1638832"/>
            <a:ext cx="8640000" cy="1170000"/>
          </a:xfrm>
          <a:prstGeom prst="rect">
            <a:avLst/>
          </a:prstGeom>
          <a:solidFill>
            <a:srgbClr val="FFD5D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tx1"/>
                </a:solidFill>
              </a:rPr>
              <a:t>Wensen van doelgroep</a:t>
            </a:r>
          </a:p>
        </p:txBody>
      </p:sp>
      <p:sp>
        <p:nvSpPr>
          <p:cNvPr id="7" name="Rechthoek 6">
            <a:extLst>
              <a:ext uri="{FF2B5EF4-FFF2-40B4-BE49-F238E27FC236}">
                <a16:creationId xmlns:a16="http://schemas.microsoft.com/office/drawing/2014/main" id="{F0509633-F637-4918-A680-C3F57803AA6B}"/>
              </a:ext>
            </a:extLst>
          </p:cNvPr>
          <p:cNvSpPr/>
          <p:nvPr/>
        </p:nvSpPr>
        <p:spPr>
          <a:xfrm>
            <a:off x="3433664" y="2901294"/>
            <a:ext cx="8640000" cy="1170000"/>
          </a:xfrm>
          <a:prstGeom prst="rect">
            <a:avLst/>
          </a:prstGeom>
          <a:solidFill>
            <a:srgbClr val="FFD5D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tx1"/>
                </a:solidFill>
              </a:rPr>
              <a:t>Verbeteringen m.b.t. Proces</a:t>
            </a:r>
          </a:p>
        </p:txBody>
      </p:sp>
      <p:sp>
        <p:nvSpPr>
          <p:cNvPr id="8" name="Rechthoek 7">
            <a:extLst>
              <a:ext uri="{FF2B5EF4-FFF2-40B4-BE49-F238E27FC236}">
                <a16:creationId xmlns:a16="http://schemas.microsoft.com/office/drawing/2014/main" id="{2E844FA1-27D5-468B-87B6-F00A790F112F}"/>
              </a:ext>
            </a:extLst>
          </p:cNvPr>
          <p:cNvSpPr/>
          <p:nvPr/>
        </p:nvSpPr>
        <p:spPr>
          <a:xfrm>
            <a:off x="3433664" y="4163755"/>
            <a:ext cx="8640000" cy="1170000"/>
          </a:xfrm>
          <a:prstGeom prst="rect">
            <a:avLst/>
          </a:prstGeom>
          <a:solidFill>
            <a:srgbClr val="FFD5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tx1"/>
                </a:solidFill>
              </a:rPr>
              <a:t>Verbeteringen m.b.t. Informatie voorziening</a:t>
            </a:r>
          </a:p>
        </p:txBody>
      </p:sp>
      <p:sp>
        <p:nvSpPr>
          <p:cNvPr id="9" name="Rechthoek 8">
            <a:extLst>
              <a:ext uri="{FF2B5EF4-FFF2-40B4-BE49-F238E27FC236}">
                <a16:creationId xmlns:a16="http://schemas.microsoft.com/office/drawing/2014/main" id="{DBC176CC-BD49-4033-8A66-E54A41CD0537}"/>
              </a:ext>
            </a:extLst>
          </p:cNvPr>
          <p:cNvSpPr/>
          <p:nvPr/>
        </p:nvSpPr>
        <p:spPr>
          <a:xfrm>
            <a:off x="3433664" y="5426217"/>
            <a:ext cx="8640000" cy="117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tx1"/>
                </a:solidFill>
              </a:rPr>
              <a:t>Overig</a:t>
            </a:r>
          </a:p>
        </p:txBody>
      </p:sp>
      <p:sp>
        <p:nvSpPr>
          <p:cNvPr id="10" name="Rechthoek 9">
            <a:extLst>
              <a:ext uri="{FF2B5EF4-FFF2-40B4-BE49-F238E27FC236}">
                <a16:creationId xmlns:a16="http://schemas.microsoft.com/office/drawing/2014/main" id="{D057F0FC-4FF8-4594-BA8F-92FA0A84A0F6}"/>
              </a:ext>
            </a:extLst>
          </p:cNvPr>
          <p:cNvSpPr/>
          <p:nvPr/>
        </p:nvSpPr>
        <p:spPr>
          <a:xfrm>
            <a:off x="3433664" y="1100486"/>
            <a:ext cx="8649479" cy="445884"/>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latin typeface="Verdana" panose="020B0604030504040204" pitchFamily="34" charset="0"/>
                <a:ea typeface="Verdana" panose="020B0604030504040204" pitchFamily="34" charset="0"/>
              </a:rPr>
              <a:t>WERKGROEP</a:t>
            </a:r>
          </a:p>
        </p:txBody>
      </p:sp>
      <p:cxnSp>
        <p:nvCxnSpPr>
          <p:cNvPr id="14" name="Rechte verbindingslijn 13">
            <a:extLst>
              <a:ext uri="{FF2B5EF4-FFF2-40B4-BE49-F238E27FC236}">
                <a16:creationId xmlns:a16="http://schemas.microsoft.com/office/drawing/2014/main" id="{A150827A-181A-41DB-A205-6A3C9F474288}"/>
              </a:ext>
            </a:extLst>
          </p:cNvPr>
          <p:cNvCxnSpPr/>
          <p:nvPr/>
        </p:nvCxnSpPr>
        <p:spPr>
          <a:xfrm>
            <a:off x="0" y="727946"/>
            <a:ext cx="12192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5" name="Rectangle 3">
            <a:extLst>
              <a:ext uri="{FF2B5EF4-FFF2-40B4-BE49-F238E27FC236}">
                <a16:creationId xmlns:a16="http://schemas.microsoft.com/office/drawing/2014/main" id="{8DA0D469-07B2-40D4-BFD1-C440E91C0DBF}"/>
              </a:ext>
            </a:extLst>
          </p:cNvPr>
          <p:cNvSpPr>
            <a:spLocks noChangeArrowheads="1"/>
          </p:cNvSpPr>
          <p:nvPr/>
        </p:nvSpPr>
        <p:spPr bwMode="auto">
          <a:xfrm>
            <a:off x="42247" y="20060"/>
            <a:ext cx="255871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4000" b="1" i="0" u="none" strike="noStrike" cap="none" normalizeH="0" baseline="0" dirty="0">
                <a:ln>
                  <a:noFill/>
                </a:ln>
                <a:solidFill>
                  <a:srgbClr val="C00000"/>
                </a:solidFill>
                <a:effectLst/>
                <a:latin typeface="Verdana" panose="020B0604030504040204" pitchFamily="34" charset="0"/>
                <a:ea typeface="Calibri" panose="020F0502020204030204" pitchFamily="34" charset="0"/>
                <a:cs typeface="Times New Roman" panose="02020603050405020304" pitchFamily="18" charset="0"/>
              </a:rPr>
              <a:t>Opbouw</a:t>
            </a:r>
            <a:endParaRPr kumimoji="0" lang="nl-NL" altLang="nl-NL" sz="1800" b="0" i="0" u="none" strike="noStrike" cap="none" normalizeH="0" baseline="0" dirty="0">
              <a:ln>
                <a:noFill/>
              </a:ln>
              <a:solidFill>
                <a:schemeClr val="tx1"/>
              </a:solidFill>
              <a:effectLst/>
              <a:latin typeface="Arial" panose="020B0604020202020204" pitchFamily="34" charset="0"/>
            </a:endParaRPr>
          </a:p>
        </p:txBody>
      </p:sp>
      <p:pic>
        <p:nvPicPr>
          <p:cNvPr id="16" name="Afbeelding 15">
            <a:extLst>
              <a:ext uri="{FF2B5EF4-FFF2-40B4-BE49-F238E27FC236}">
                <a16:creationId xmlns:a16="http://schemas.microsoft.com/office/drawing/2014/main" id="{E2AD2F1A-7F2C-4427-A2D5-9A6AF81E66C7}"/>
              </a:ext>
            </a:extLst>
          </p:cNvPr>
          <p:cNvPicPr>
            <a:picLocks noChangeAspect="1"/>
          </p:cNvPicPr>
          <p:nvPr/>
        </p:nvPicPr>
        <p:blipFill>
          <a:blip r:embed="rId2"/>
          <a:stretch>
            <a:fillRect/>
          </a:stretch>
        </p:blipFill>
        <p:spPr>
          <a:xfrm>
            <a:off x="10676468" y="26341"/>
            <a:ext cx="1397195" cy="472200"/>
          </a:xfrm>
          <a:prstGeom prst="rect">
            <a:avLst/>
          </a:prstGeom>
        </p:spPr>
      </p:pic>
    </p:spTree>
    <p:extLst>
      <p:ext uri="{BB962C8B-B14F-4D97-AF65-F5344CB8AC3E}">
        <p14:creationId xmlns:p14="http://schemas.microsoft.com/office/powerpoint/2010/main" val="17340841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0B0ED5B2-3DE2-4B8B-BD07-56AA5CD53570}"/>
              </a:ext>
            </a:extLst>
          </p:cNvPr>
          <p:cNvSpPr/>
          <p:nvPr/>
        </p:nvSpPr>
        <p:spPr>
          <a:xfrm>
            <a:off x="475861" y="587827"/>
            <a:ext cx="5620139"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b="1" dirty="0">
                <a:solidFill>
                  <a:srgbClr val="C00000"/>
                </a:solidFill>
                <a:latin typeface="Verdana" panose="020B0604030504040204" pitchFamily="34" charset="0"/>
                <a:ea typeface="Verdana" panose="020B0604030504040204" pitchFamily="34" charset="0"/>
              </a:rPr>
              <a:t>Huidige situatie</a:t>
            </a:r>
            <a:br>
              <a:rPr lang="nl-NL" b="1" dirty="0">
                <a:solidFill>
                  <a:srgbClr val="C00000"/>
                </a:solidFill>
              </a:rPr>
            </a:br>
            <a:endParaRPr lang="nl-NL" b="1" dirty="0">
              <a:solidFill>
                <a:srgbClr val="C00000"/>
              </a:solidFill>
            </a:endParaRPr>
          </a:p>
        </p:txBody>
      </p:sp>
      <p:sp>
        <p:nvSpPr>
          <p:cNvPr id="8" name="Rechthoek 7">
            <a:extLst>
              <a:ext uri="{FF2B5EF4-FFF2-40B4-BE49-F238E27FC236}">
                <a16:creationId xmlns:a16="http://schemas.microsoft.com/office/drawing/2014/main" id="{D5BA5817-F059-47C5-A5B1-F722CB5FBBE1}"/>
              </a:ext>
            </a:extLst>
          </p:cNvPr>
          <p:cNvSpPr/>
          <p:nvPr/>
        </p:nvSpPr>
        <p:spPr>
          <a:xfrm>
            <a:off x="6391469" y="597153"/>
            <a:ext cx="5620139"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b="1" dirty="0">
                <a:solidFill>
                  <a:srgbClr val="C00000"/>
                </a:solidFill>
                <a:latin typeface="Verdana" panose="020B0604030504040204" pitchFamily="34" charset="0"/>
                <a:ea typeface="Verdana" panose="020B0604030504040204" pitchFamily="34" charset="0"/>
              </a:rPr>
              <a:t>Gewenste situatie</a:t>
            </a:r>
            <a:br>
              <a:rPr lang="nl-NL" sz="1200" b="1" dirty="0">
                <a:solidFill>
                  <a:srgbClr val="C00000"/>
                </a:solidFill>
                <a:latin typeface="Verdana" panose="020B0604030504040204" pitchFamily="34" charset="0"/>
                <a:ea typeface="Verdana" panose="020B0604030504040204" pitchFamily="34" charset="0"/>
              </a:rPr>
            </a:br>
            <a:endParaRPr lang="nl-NL" sz="1200" b="1" dirty="0">
              <a:solidFill>
                <a:schemeClr val="tx1"/>
              </a:solidFill>
              <a:latin typeface="Verdana" panose="020B0604030504040204" pitchFamily="34" charset="0"/>
              <a:ea typeface="Verdana" panose="020B0604030504040204" pitchFamily="34" charset="0"/>
            </a:endParaRPr>
          </a:p>
          <a:p>
            <a:endParaRPr lang="nl-NL" sz="1200" b="1" dirty="0">
              <a:solidFill>
                <a:schemeClr val="tx1"/>
              </a:solidFill>
              <a:latin typeface="Verdana" panose="020B0604030504040204" pitchFamily="34" charset="0"/>
              <a:ea typeface="Verdana" panose="020B0604030504040204" pitchFamily="34" charset="0"/>
            </a:endParaRPr>
          </a:p>
        </p:txBody>
      </p:sp>
      <p:sp>
        <p:nvSpPr>
          <p:cNvPr id="9" name="Rechthoek 8">
            <a:extLst>
              <a:ext uri="{FF2B5EF4-FFF2-40B4-BE49-F238E27FC236}">
                <a16:creationId xmlns:a16="http://schemas.microsoft.com/office/drawing/2014/main" id="{085D9E00-66AE-41A3-A0AB-FB60B8DC581B}"/>
              </a:ext>
            </a:extLst>
          </p:cNvPr>
          <p:cNvSpPr/>
          <p:nvPr/>
        </p:nvSpPr>
        <p:spPr>
          <a:xfrm>
            <a:off x="1089" y="1"/>
            <a:ext cx="312177" cy="68579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l-NL" b="1" dirty="0"/>
              <a:t>Techniek</a:t>
            </a:r>
          </a:p>
        </p:txBody>
      </p:sp>
      <p:sp>
        <p:nvSpPr>
          <p:cNvPr id="5" name="Rechthoek 4">
            <a:extLst>
              <a:ext uri="{FF2B5EF4-FFF2-40B4-BE49-F238E27FC236}">
                <a16:creationId xmlns:a16="http://schemas.microsoft.com/office/drawing/2014/main" id="{D4ECAC40-5D8B-4BA7-9166-6F484334958A}"/>
              </a:ext>
            </a:extLst>
          </p:cNvPr>
          <p:cNvSpPr/>
          <p:nvPr/>
        </p:nvSpPr>
        <p:spPr>
          <a:xfrm>
            <a:off x="157176" y="74643"/>
            <a:ext cx="10080000" cy="317241"/>
          </a:xfrm>
          <a:prstGeom prst="rect">
            <a:avLst/>
          </a:prstGeom>
          <a:solidFill>
            <a:srgbClr val="FFD5D5">
              <a:alpha val="5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tx1"/>
                </a:solidFill>
              </a:rPr>
              <a:t>Verbeteringen m.b.t. Proces</a:t>
            </a:r>
          </a:p>
        </p:txBody>
      </p:sp>
      <p:pic>
        <p:nvPicPr>
          <p:cNvPr id="7" name="Afbeelding 6">
            <a:extLst>
              <a:ext uri="{FF2B5EF4-FFF2-40B4-BE49-F238E27FC236}">
                <a16:creationId xmlns:a16="http://schemas.microsoft.com/office/drawing/2014/main" id="{46108078-6E25-4866-8D07-601570ECD94D}"/>
              </a:ext>
            </a:extLst>
          </p:cNvPr>
          <p:cNvPicPr>
            <a:picLocks noChangeAspect="1"/>
          </p:cNvPicPr>
          <p:nvPr/>
        </p:nvPicPr>
        <p:blipFill>
          <a:blip r:embed="rId2"/>
          <a:stretch>
            <a:fillRect/>
          </a:stretch>
        </p:blipFill>
        <p:spPr>
          <a:xfrm>
            <a:off x="10676468" y="26341"/>
            <a:ext cx="1397195" cy="472200"/>
          </a:xfrm>
          <a:prstGeom prst="rect">
            <a:avLst/>
          </a:prstGeom>
        </p:spPr>
      </p:pic>
    </p:spTree>
    <p:extLst>
      <p:ext uri="{BB962C8B-B14F-4D97-AF65-F5344CB8AC3E}">
        <p14:creationId xmlns:p14="http://schemas.microsoft.com/office/powerpoint/2010/main" val="6060063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0B0ED5B2-3DE2-4B8B-BD07-56AA5CD53570}"/>
              </a:ext>
            </a:extLst>
          </p:cNvPr>
          <p:cNvSpPr/>
          <p:nvPr/>
        </p:nvSpPr>
        <p:spPr>
          <a:xfrm>
            <a:off x="475861" y="587827"/>
            <a:ext cx="5620139"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b="1" dirty="0">
                <a:solidFill>
                  <a:srgbClr val="C00000"/>
                </a:solidFill>
                <a:latin typeface="Verdana" panose="020B0604030504040204" pitchFamily="34" charset="0"/>
                <a:ea typeface="Verdana" panose="020B0604030504040204" pitchFamily="34" charset="0"/>
              </a:rPr>
              <a:t>Huidige situatie</a:t>
            </a:r>
            <a:br>
              <a:rPr lang="nl-NL" b="1" dirty="0">
                <a:solidFill>
                  <a:srgbClr val="C00000"/>
                </a:solidFill>
              </a:rPr>
            </a:br>
            <a:endParaRPr lang="nl-NL" b="1" dirty="0">
              <a:solidFill>
                <a:srgbClr val="C00000"/>
              </a:solidFill>
            </a:endParaRPr>
          </a:p>
        </p:txBody>
      </p:sp>
      <p:sp>
        <p:nvSpPr>
          <p:cNvPr id="8" name="Rechthoek 7">
            <a:extLst>
              <a:ext uri="{FF2B5EF4-FFF2-40B4-BE49-F238E27FC236}">
                <a16:creationId xmlns:a16="http://schemas.microsoft.com/office/drawing/2014/main" id="{D5BA5817-F059-47C5-A5B1-F722CB5FBBE1}"/>
              </a:ext>
            </a:extLst>
          </p:cNvPr>
          <p:cNvSpPr/>
          <p:nvPr/>
        </p:nvSpPr>
        <p:spPr>
          <a:xfrm>
            <a:off x="6391469" y="597153"/>
            <a:ext cx="5620139"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b="1" dirty="0">
                <a:solidFill>
                  <a:srgbClr val="C00000"/>
                </a:solidFill>
                <a:latin typeface="Verdana" panose="020B0604030504040204" pitchFamily="34" charset="0"/>
                <a:ea typeface="Verdana" panose="020B0604030504040204" pitchFamily="34" charset="0"/>
              </a:rPr>
              <a:t>Gewenste situatie</a:t>
            </a:r>
            <a:br>
              <a:rPr lang="nl-NL" sz="1200" b="1" dirty="0">
                <a:solidFill>
                  <a:srgbClr val="C00000"/>
                </a:solidFill>
                <a:latin typeface="Verdana" panose="020B0604030504040204" pitchFamily="34" charset="0"/>
                <a:ea typeface="Verdana" panose="020B0604030504040204" pitchFamily="34" charset="0"/>
              </a:rPr>
            </a:br>
            <a:endParaRPr lang="nl-NL" sz="1200" b="1" dirty="0">
              <a:solidFill>
                <a:schemeClr val="tx1"/>
              </a:solidFill>
              <a:latin typeface="Verdana" panose="020B0604030504040204" pitchFamily="34" charset="0"/>
              <a:ea typeface="Verdana" panose="020B0604030504040204" pitchFamily="34" charset="0"/>
            </a:endParaRPr>
          </a:p>
          <a:p>
            <a:endParaRPr lang="nl-NL" sz="1200" b="1" dirty="0">
              <a:solidFill>
                <a:schemeClr val="tx1"/>
              </a:solidFill>
              <a:latin typeface="Verdana" panose="020B0604030504040204" pitchFamily="34" charset="0"/>
              <a:ea typeface="Verdana" panose="020B0604030504040204" pitchFamily="34" charset="0"/>
            </a:endParaRPr>
          </a:p>
        </p:txBody>
      </p:sp>
      <p:sp>
        <p:nvSpPr>
          <p:cNvPr id="9" name="Rechthoek 8">
            <a:extLst>
              <a:ext uri="{FF2B5EF4-FFF2-40B4-BE49-F238E27FC236}">
                <a16:creationId xmlns:a16="http://schemas.microsoft.com/office/drawing/2014/main" id="{085D9E00-66AE-41A3-A0AB-FB60B8DC581B}"/>
              </a:ext>
            </a:extLst>
          </p:cNvPr>
          <p:cNvSpPr/>
          <p:nvPr/>
        </p:nvSpPr>
        <p:spPr>
          <a:xfrm>
            <a:off x="1089" y="1"/>
            <a:ext cx="312177" cy="68579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l-NL" b="1" dirty="0"/>
              <a:t>Techniek</a:t>
            </a:r>
          </a:p>
        </p:txBody>
      </p:sp>
      <p:sp>
        <p:nvSpPr>
          <p:cNvPr id="5" name="Rechthoek 4">
            <a:extLst>
              <a:ext uri="{FF2B5EF4-FFF2-40B4-BE49-F238E27FC236}">
                <a16:creationId xmlns:a16="http://schemas.microsoft.com/office/drawing/2014/main" id="{D4ECAC40-5D8B-4BA7-9166-6F484334958A}"/>
              </a:ext>
            </a:extLst>
          </p:cNvPr>
          <p:cNvSpPr/>
          <p:nvPr/>
        </p:nvSpPr>
        <p:spPr>
          <a:xfrm>
            <a:off x="157176" y="74643"/>
            <a:ext cx="10080000" cy="317241"/>
          </a:xfrm>
          <a:prstGeom prst="rect">
            <a:avLst/>
          </a:prstGeom>
          <a:solidFill>
            <a:srgbClr val="FFD5D5">
              <a:alpha val="5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tx1"/>
                </a:solidFill>
              </a:rPr>
              <a:t>Verbeteringen m.b.t. informatie voorziening</a:t>
            </a:r>
          </a:p>
        </p:txBody>
      </p:sp>
      <p:pic>
        <p:nvPicPr>
          <p:cNvPr id="10" name="Afbeelding 9">
            <a:extLst>
              <a:ext uri="{FF2B5EF4-FFF2-40B4-BE49-F238E27FC236}">
                <a16:creationId xmlns:a16="http://schemas.microsoft.com/office/drawing/2014/main" id="{E5B5C6A2-D390-4296-8C21-3F4320528E68}"/>
              </a:ext>
            </a:extLst>
          </p:cNvPr>
          <p:cNvPicPr>
            <a:picLocks noChangeAspect="1"/>
          </p:cNvPicPr>
          <p:nvPr/>
        </p:nvPicPr>
        <p:blipFill>
          <a:blip r:embed="rId2"/>
          <a:stretch>
            <a:fillRect/>
          </a:stretch>
        </p:blipFill>
        <p:spPr>
          <a:xfrm>
            <a:off x="10676468" y="26341"/>
            <a:ext cx="1397195" cy="472200"/>
          </a:xfrm>
          <a:prstGeom prst="rect">
            <a:avLst/>
          </a:prstGeom>
        </p:spPr>
      </p:pic>
    </p:spTree>
    <p:extLst>
      <p:ext uri="{BB962C8B-B14F-4D97-AF65-F5344CB8AC3E}">
        <p14:creationId xmlns:p14="http://schemas.microsoft.com/office/powerpoint/2010/main" val="22796295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0B0ED5B2-3DE2-4B8B-BD07-56AA5CD53570}"/>
              </a:ext>
            </a:extLst>
          </p:cNvPr>
          <p:cNvSpPr/>
          <p:nvPr/>
        </p:nvSpPr>
        <p:spPr>
          <a:xfrm>
            <a:off x="475861" y="587827"/>
            <a:ext cx="11535747"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br>
              <a:rPr lang="nl-NL" b="1" dirty="0">
                <a:solidFill>
                  <a:srgbClr val="C00000"/>
                </a:solidFill>
              </a:rPr>
            </a:br>
            <a:endParaRPr lang="nl-NL" b="1" dirty="0">
              <a:solidFill>
                <a:srgbClr val="C00000"/>
              </a:solidFill>
            </a:endParaRPr>
          </a:p>
        </p:txBody>
      </p:sp>
      <p:sp>
        <p:nvSpPr>
          <p:cNvPr id="7" name="Rechthoek 6">
            <a:extLst>
              <a:ext uri="{FF2B5EF4-FFF2-40B4-BE49-F238E27FC236}">
                <a16:creationId xmlns:a16="http://schemas.microsoft.com/office/drawing/2014/main" id="{4723DC22-B26D-4244-8261-5494CFFB056C}"/>
              </a:ext>
            </a:extLst>
          </p:cNvPr>
          <p:cNvSpPr/>
          <p:nvPr/>
        </p:nvSpPr>
        <p:spPr>
          <a:xfrm>
            <a:off x="1089" y="1"/>
            <a:ext cx="312177" cy="68579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l-NL" b="1" dirty="0"/>
              <a:t>Techniek</a:t>
            </a:r>
          </a:p>
        </p:txBody>
      </p:sp>
      <p:sp>
        <p:nvSpPr>
          <p:cNvPr id="5" name="Rechthoek 4">
            <a:extLst>
              <a:ext uri="{FF2B5EF4-FFF2-40B4-BE49-F238E27FC236}">
                <a16:creationId xmlns:a16="http://schemas.microsoft.com/office/drawing/2014/main" id="{D4ECAC40-5D8B-4BA7-9166-6F484334958A}"/>
              </a:ext>
            </a:extLst>
          </p:cNvPr>
          <p:cNvSpPr/>
          <p:nvPr/>
        </p:nvSpPr>
        <p:spPr>
          <a:xfrm>
            <a:off x="157176" y="74643"/>
            <a:ext cx="10080000" cy="317241"/>
          </a:xfrm>
          <a:prstGeom prst="rect">
            <a:avLst/>
          </a:prstGeom>
          <a:solidFill>
            <a:srgbClr val="FFD5D5">
              <a:alpha val="5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tx1"/>
                </a:solidFill>
              </a:rPr>
              <a:t>Overige</a:t>
            </a:r>
          </a:p>
        </p:txBody>
      </p:sp>
      <p:pic>
        <p:nvPicPr>
          <p:cNvPr id="8" name="Afbeelding 7">
            <a:extLst>
              <a:ext uri="{FF2B5EF4-FFF2-40B4-BE49-F238E27FC236}">
                <a16:creationId xmlns:a16="http://schemas.microsoft.com/office/drawing/2014/main" id="{34E54FFD-F793-491C-AC00-42BB5FC8FBB3}"/>
              </a:ext>
            </a:extLst>
          </p:cNvPr>
          <p:cNvPicPr>
            <a:picLocks noChangeAspect="1"/>
          </p:cNvPicPr>
          <p:nvPr/>
        </p:nvPicPr>
        <p:blipFill>
          <a:blip r:embed="rId2"/>
          <a:stretch>
            <a:fillRect/>
          </a:stretch>
        </p:blipFill>
        <p:spPr>
          <a:xfrm>
            <a:off x="10676468" y="26341"/>
            <a:ext cx="1397195" cy="472200"/>
          </a:xfrm>
          <a:prstGeom prst="rect">
            <a:avLst/>
          </a:prstGeom>
        </p:spPr>
      </p:pic>
    </p:spTree>
    <p:extLst>
      <p:ext uri="{BB962C8B-B14F-4D97-AF65-F5344CB8AC3E}">
        <p14:creationId xmlns:p14="http://schemas.microsoft.com/office/powerpoint/2010/main" val="12102620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E6B29ABC-ADBE-4574-B44D-CEDEC63AC6E3}"/>
              </a:ext>
            </a:extLst>
          </p:cNvPr>
          <p:cNvSpPr/>
          <p:nvPr/>
        </p:nvSpPr>
        <p:spPr>
          <a:xfrm>
            <a:off x="1089" y="1"/>
            <a:ext cx="2966046" cy="68579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l-NL" b="1" dirty="0"/>
              <a:t>Projecten</a:t>
            </a:r>
          </a:p>
        </p:txBody>
      </p:sp>
      <p:sp>
        <p:nvSpPr>
          <p:cNvPr id="3" name="Tekstvak 2">
            <a:extLst>
              <a:ext uri="{FF2B5EF4-FFF2-40B4-BE49-F238E27FC236}">
                <a16:creationId xmlns:a16="http://schemas.microsoft.com/office/drawing/2014/main" id="{19C11EAA-E922-427A-AB23-72949F548B45}"/>
              </a:ext>
            </a:extLst>
          </p:cNvPr>
          <p:cNvSpPr txBox="1"/>
          <p:nvPr/>
        </p:nvSpPr>
        <p:spPr>
          <a:xfrm>
            <a:off x="3545633" y="718457"/>
            <a:ext cx="5346440" cy="2308324"/>
          </a:xfrm>
          <a:prstGeom prst="rect">
            <a:avLst/>
          </a:prstGeom>
          <a:noFill/>
        </p:spPr>
        <p:txBody>
          <a:bodyPr wrap="square" rtlCol="0">
            <a:spAutoFit/>
          </a:bodyPr>
          <a:lstStyle/>
          <a:p>
            <a:r>
              <a:rPr lang="nl-NL" b="1" dirty="0">
                <a:latin typeface="Verdana" panose="020B0604030504040204" pitchFamily="34" charset="0"/>
                <a:ea typeface="Verdana" panose="020B0604030504040204" pitchFamily="34" charset="0"/>
              </a:rPr>
              <a:t>Werkgroep Projecten</a:t>
            </a:r>
            <a:br>
              <a:rPr lang="nl-NL" b="1" dirty="0">
                <a:latin typeface="Verdana" panose="020B0604030504040204" pitchFamily="34" charset="0"/>
                <a:ea typeface="Verdana" panose="020B0604030504040204" pitchFamily="34" charset="0"/>
              </a:rPr>
            </a:br>
            <a:endParaRPr lang="nl-NL" b="1" dirty="0">
              <a:latin typeface="Verdana" panose="020B0604030504040204" pitchFamily="34" charset="0"/>
              <a:ea typeface="Verdana" panose="020B0604030504040204" pitchFamily="34" charset="0"/>
            </a:endParaRPr>
          </a:p>
          <a:p>
            <a:r>
              <a:rPr lang="nl-NL" sz="1200" b="1" dirty="0">
                <a:latin typeface="Verdana" panose="020B0604030504040204" pitchFamily="34" charset="0"/>
                <a:ea typeface="Verdana" panose="020B0604030504040204" pitchFamily="34" charset="0"/>
              </a:rPr>
              <a:t>Afdeling</a:t>
            </a:r>
            <a:br>
              <a:rPr lang="nl-NL" sz="1200" b="1" dirty="0">
                <a:latin typeface="Verdana" panose="020B0604030504040204" pitchFamily="34" charset="0"/>
                <a:ea typeface="Verdana" panose="020B0604030504040204" pitchFamily="34" charset="0"/>
              </a:rPr>
            </a:br>
            <a:r>
              <a:rPr lang="nl-NL" sz="1200" dirty="0">
                <a:latin typeface="Verdana" panose="020B0604030504040204" pitchFamily="34" charset="0"/>
                <a:ea typeface="Verdana" panose="020B0604030504040204" pitchFamily="34" charset="0"/>
              </a:rPr>
              <a:t>PAS	</a:t>
            </a:r>
          </a:p>
          <a:p>
            <a:br>
              <a:rPr lang="nl-NL" sz="1200" dirty="0">
                <a:latin typeface="Verdana" panose="020B0604030504040204" pitchFamily="34" charset="0"/>
                <a:ea typeface="Verdana" panose="020B0604030504040204" pitchFamily="34" charset="0"/>
              </a:rPr>
            </a:br>
            <a:endParaRPr lang="nl-NL" sz="1200" dirty="0">
              <a:latin typeface="Verdana" panose="020B0604030504040204" pitchFamily="34" charset="0"/>
              <a:ea typeface="Verdana" panose="020B0604030504040204" pitchFamily="34" charset="0"/>
            </a:endParaRPr>
          </a:p>
          <a:p>
            <a:r>
              <a:rPr lang="nl-NL" sz="1200" b="1" dirty="0">
                <a:latin typeface="Verdana" panose="020B0604030504040204" pitchFamily="34" charset="0"/>
                <a:ea typeface="Verdana" panose="020B0604030504040204" pitchFamily="34" charset="0"/>
              </a:rPr>
              <a:t>Namen</a:t>
            </a:r>
            <a:br>
              <a:rPr lang="nl-NL" sz="1200" b="1" dirty="0">
                <a:latin typeface="Verdana" panose="020B0604030504040204" pitchFamily="34" charset="0"/>
                <a:ea typeface="Verdana" panose="020B0604030504040204" pitchFamily="34" charset="0"/>
              </a:rPr>
            </a:br>
            <a:r>
              <a:rPr lang="nl-NL" sz="1200" dirty="0">
                <a:latin typeface="Verdana" panose="020B0604030504040204" pitchFamily="34" charset="0"/>
                <a:ea typeface="Verdana" panose="020B0604030504040204" pitchFamily="34" charset="0"/>
              </a:rPr>
              <a:t>Pascalle Luisterburg</a:t>
            </a:r>
            <a:br>
              <a:rPr lang="nl-NL" b="1" dirty="0">
                <a:latin typeface="Verdana" panose="020B0604030504040204" pitchFamily="34" charset="0"/>
                <a:ea typeface="Verdana" panose="020B0604030504040204" pitchFamily="34" charset="0"/>
              </a:rPr>
            </a:br>
            <a:endParaRPr lang="nl-NL" b="1" dirty="0">
              <a:latin typeface="Verdana" panose="020B0604030504040204" pitchFamily="34" charset="0"/>
              <a:ea typeface="Verdana" panose="020B0604030504040204" pitchFamily="34" charset="0"/>
            </a:endParaRPr>
          </a:p>
          <a:p>
            <a:endParaRPr lang="nl-NL" b="1" dirty="0">
              <a:latin typeface="Verdana" panose="020B0604030504040204" pitchFamily="34" charset="0"/>
              <a:ea typeface="Verdana" panose="020B0604030504040204" pitchFamily="34" charset="0"/>
            </a:endParaRPr>
          </a:p>
        </p:txBody>
      </p:sp>
      <p:sp>
        <p:nvSpPr>
          <p:cNvPr id="4" name="Tekstvak 3">
            <a:extLst>
              <a:ext uri="{FF2B5EF4-FFF2-40B4-BE49-F238E27FC236}">
                <a16:creationId xmlns:a16="http://schemas.microsoft.com/office/drawing/2014/main" id="{C5050BAF-1F2B-405C-AB77-A2CEB13EC3F2}"/>
              </a:ext>
            </a:extLst>
          </p:cNvPr>
          <p:cNvSpPr txBox="1"/>
          <p:nvPr/>
        </p:nvSpPr>
        <p:spPr>
          <a:xfrm>
            <a:off x="8892073" y="5750767"/>
            <a:ext cx="2848947" cy="1661993"/>
          </a:xfrm>
          <a:prstGeom prst="rect">
            <a:avLst/>
          </a:prstGeom>
          <a:noFill/>
        </p:spPr>
        <p:txBody>
          <a:bodyPr wrap="square" rtlCol="0">
            <a:spAutoFit/>
          </a:bodyPr>
          <a:lstStyle/>
          <a:p>
            <a:pPr algn="r"/>
            <a:r>
              <a:rPr lang="nl-NL" sz="1200" b="1" dirty="0">
                <a:latin typeface="Verdana" panose="020B0604030504040204" pitchFamily="34" charset="0"/>
                <a:ea typeface="Verdana" panose="020B0604030504040204" pitchFamily="34" charset="0"/>
              </a:rPr>
              <a:t>Datum </a:t>
            </a:r>
            <a:r>
              <a:rPr lang="nl-NL" sz="1200" b="1" dirty="0" err="1">
                <a:latin typeface="Verdana" panose="020B0604030504040204" pitchFamily="34" charset="0"/>
                <a:ea typeface="Verdana" panose="020B0604030504040204" pitchFamily="34" charset="0"/>
              </a:rPr>
              <a:t>werkgroepsessies</a:t>
            </a:r>
            <a:br>
              <a:rPr lang="nl-NL" sz="1200" b="1" dirty="0">
                <a:latin typeface="Verdana" panose="020B0604030504040204" pitchFamily="34" charset="0"/>
                <a:ea typeface="Verdana" panose="020B0604030504040204" pitchFamily="34" charset="0"/>
              </a:rPr>
            </a:br>
            <a:endParaRPr lang="nl-NL" sz="1200" b="1" dirty="0">
              <a:latin typeface="Verdana" panose="020B0604030504040204" pitchFamily="34" charset="0"/>
              <a:ea typeface="Verdana" panose="020B0604030504040204" pitchFamily="34" charset="0"/>
            </a:endParaRPr>
          </a:p>
          <a:p>
            <a:pPr algn="r"/>
            <a:r>
              <a:rPr lang="nl-NL" sz="1200" dirty="0">
                <a:latin typeface="Verdana" panose="020B0604030504040204" pitchFamily="34" charset="0"/>
                <a:ea typeface="Verdana" panose="020B0604030504040204" pitchFamily="34" charset="0"/>
              </a:rPr>
              <a:t>Bijeenkomst 1	</a:t>
            </a:r>
          </a:p>
          <a:p>
            <a:pPr algn="r"/>
            <a:r>
              <a:rPr lang="nl-NL" sz="1200" dirty="0">
                <a:latin typeface="Verdana" panose="020B0604030504040204" pitchFamily="34" charset="0"/>
                <a:ea typeface="Verdana" panose="020B0604030504040204" pitchFamily="34" charset="0"/>
              </a:rPr>
              <a:t>Bijeenkomst 2	</a:t>
            </a:r>
            <a:br>
              <a:rPr lang="nl-NL" sz="1200" b="1" dirty="0">
                <a:latin typeface="Verdana" panose="020B0604030504040204" pitchFamily="34" charset="0"/>
                <a:ea typeface="Verdana" panose="020B0604030504040204" pitchFamily="34" charset="0"/>
              </a:rPr>
            </a:br>
            <a:br>
              <a:rPr lang="nl-NL" b="1" dirty="0">
                <a:latin typeface="Verdana" panose="020B0604030504040204" pitchFamily="34" charset="0"/>
                <a:ea typeface="Verdana" panose="020B0604030504040204" pitchFamily="34" charset="0"/>
              </a:rPr>
            </a:br>
            <a:endParaRPr lang="nl-NL" b="1" dirty="0">
              <a:latin typeface="Verdana" panose="020B0604030504040204" pitchFamily="34" charset="0"/>
              <a:ea typeface="Verdana" panose="020B0604030504040204" pitchFamily="34" charset="0"/>
            </a:endParaRPr>
          </a:p>
          <a:p>
            <a:pPr algn="just"/>
            <a:endParaRPr lang="nl-NL" b="1" dirty="0">
              <a:latin typeface="Verdana" panose="020B0604030504040204" pitchFamily="34" charset="0"/>
              <a:ea typeface="Verdana" panose="020B0604030504040204" pitchFamily="34" charset="0"/>
            </a:endParaRPr>
          </a:p>
        </p:txBody>
      </p:sp>
      <p:pic>
        <p:nvPicPr>
          <p:cNvPr id="5" name="Afbeelding 4">
            <a:extLst>
              <a:ext uri="{FF2B5EF4-FFF2-40B4-BE49-F238E27FC236}">
                <a16:creationId xmlns:a16="http://schemas.microsoft.com/office/drawing/2014/main" id="{83577D52-13D7-43EA-83E4-6B5B7C41F712}"/>
              </a:ext>
            </a:extLst>
          </p:cNvPr>
          <p:cNvPicPr>
            <a:picLocks noChangeAspect="1"/>
          </p:cNvPicPr>
          <p:nvPr/>
        </p:nvPicPr>
        <p:blipFill>
          <a:blip r:embed="rId2"/>
          <a:stretch>
            <a:fillRect/>
          </a:stretch>
        </p:blipFill>
        <p:spPr>
          <a:xfrm>
            <a:off x="10676468" y="26341"/>
            <a:ext cx="1397195" cy="472200"/>
          </a:xfrm>
          <a:prstGeom prst="rect">
            <a:avLst/>
          </a:prstGeom>
        </p:spPr>
      </p:pic>
    </p:spTree>
    <p:extLst>
      <p:ext uri="{BB962C8B-B14F-4D97-AF65-F5344CB8AC3E}">
        <p14:creationId xmlns:p14="http://schemas.microsoft.com/office/powerpoint/2010/main" val="20320072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079FFC23-2F68-4002-93C6-529CAD54CB2E}"/>
              </a:ext>
            </a:extLst>
          </p:cNvPr>
          <p:cNvSpPr/>
          <p:nvPr/>
        </p:nvSpPr>
        <p:spPr>
          <a:xfrm>
            <a:off x="1089" y="1"/>
            <a:ext cx="312177" cy="68579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l-NL" b="1" dirty="0"/>
              <a:t>Projecten</a:t>
            </a:r>
          </a:p>
        </p:txBody>
      </p:sp>
      <p:sp>
        <p:nvSpPr>
          <p:cNvPr id="5" name="Rechthoek 4">
            <a:extLst>
              <a:ext uri="{FF2B5EF4-FFF2-40B4-BE49-F238E27FC236}">
                <a16:creationId xmlns:a16="http://schemas.microsoft.com/office/drawing/2014/main" id="{D4ECAC40-5D8B-4BA7-9166-6F484334958A}"/>
              </a:ext>
            </a:extLst>
          </p:cNvPr>
          <p:cNvSpPr/>
          <p:nvPr/>
        </p:nvSpPr>
        <p:spPr>
          <a:xfrm>
            <a:off x="157176" y="74643"/>
            <a:ext cx="10080000" cy="317241"/>
          </a:xfrm>
          <a:prstGeom prst="rect">
            <a:avLst/>
          </a:prstGeom>
          <a:solidFill>
            <a:srgbClr val="FFD5D5">
              <a:alpha val="5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tx1"/>
                </a:solidFill>
              </a:rPr>
              <a:t>Wensen van doelgroep</a:t>
            </a:r>
          </a:p>
        </p:txBody>
      </p:sp>
      <p:sp>
        <p:nvSpPr>
          <p:cNvPr id="6" name="Rechthoek 5">
            <a:extLst>
              <a:ext uri="{FF2B5EF4-FFF2-40B4-BE49-F238E27FC236}">
                <a16:creationId xmlns:a16="http://schemas.microsoft.com/office/drawing/2014/main" id="{0B0ED5B2-3DE2-4B8B-BD07-56AA5CD53570}"/>
              </a:ext>
            </a:extLst>
          </p:cNvPr>
          <p:cNvSpPr/>
          <p:nvPr/>
        </p:nvSpPr>
        <p:spPr>
          <a:xfrm>
            <a:off x="475861" y="587827"/>
            <a:ext cx="5620139"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b="1" dirty="0">
                <a:solidFill>
                  <a:srgbClr val="AC8300"/>
                </a:solidFill>
                <a:latin typeface="Verdana" panose="020B0604030504040204" pitchFamily="34" charset="0"/>
                <a:ea typeface="Verdana" panose="020B0604030504040204" pitchFamily="34" charset="0"/>
              </a:rPr>
              <a:t>User story</a:t>
            </a:r>
            <a:br>
              <a:rPr lang="nl-NL" b="1" dirty="0">
                <a:solidFill>
                  <a:srgbClr val="AC8300"/>
                </a:solidFill>
              </a:rPr>
            </a:br>
            <a:endParaRPr lang="nl-NL" b="1" dirty="0">
              <a:solidFill>
                <a:srgbClr val="AC8300"/>
              </a:solidFill>
            </a:endParaRPr>
          </a:p>
        </p:txBody>
      </p:sp>
      <p:sp>
        <p:nvSpPr>
          <p:cNvPr id="8" name="Rechthoek 7">
            <a:extLst>
              <a:ext uri="{FF2B5EF4-FFF2-40B4-BE49-F238E27FC236}">
                <a16:creationId xmlns:a16="http://schemas.microsoft.com/office/drawing/2014/main" id="{D5BA5817-F059-47C5-A5B1-F722CB5FBBE1}"/>
              </a:ext>
            </a:extLst>
          </p:cNvPr>
          <p:cNvSpPr/>
          <p:nvPr/>
        </p:nvSpPr>
        <p:spPr>
          <a:xfrm>
            <a:off x="6391469" y="597153"/>
            <a:ext cx="5620139"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b="1" dirty="0">
                <a:solidFill>
                  <a:srgbClr val="C00000"/>
                </a:solidFill>
                <a:latin typeface="Verdana" panose="020B0604030504040204" pitchFamily="34" charset="0"/>
                <a:ea typeface="Verdana" panose="020B0604030504040204" pitchFamily="34" charset="0"/>
              </a:rPr>
              <a:t>Doelstellingen</a:t>
            </a:r>
            <a:br>
              <a:rPr lang="nl-NL" sz="1200" b="1" dirty="0">
                <a:solidFill>
                  <a:srgbClr val="C00000"/>
                </a:solidFill>
                <a:latin typeface="Verdana" panose="020B0604030504040204" pitchFamily="34" charset="0"/>
                <a:ea typeface="Verdana" panose="020B0604030504040204" pitchFamily="34" charset="0"/>
              </a:rPr>
            </a:br>
            <a:endParaRPr lang="nl-NL" sz="1200" b="1"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De FP&amp;A tool is aanvullend op het financiële systeem ABW, met als doel het prognose en </a:t>
            </a:r>
            <a:r>
              <a:rPr lang="nl-NL" sz="1200" dirty="0" err="1">
                <a:solidFill>
                  <a:schemeClr val="tx1"/>
                </a:solidFill>
                <a:latin typeface="Verdana" panose="020B0604030504040204" pitchFamily="34" charset="0"/>
                <a:ea typeface="Verdana" panose="020B0604030504040204" pitchFamily="34" charset="0"/>
              </a:rPr>
              <a:t>begrotingsprocess</a:t>
            </a:r>
            <a:r>
              <a:rPr lang="nl-NL" sz="1200" dirty="0">
                <a:solidFill>
                  <a:schemeClr val="tx1"/>
                </a:solidFill>
                <a:latin typeface="Verdana" panose="020B0604030504040204" pitchFamily="34" charset="0"/>
                <a:ea typeface="Verdana" panose="020B0604030504040204" pitchFamily="34" charset="0"/>
              </a:rPr>
              <a:t> te vereenvoudigen.</a:t>
            </a:r>
            <a:br>
              <a:rPr lang="nl-NL" sz="1200" dirty="0">
                <a:solidFill>
                  <a:schemeClr val="tx1"/>
                </a:solidFill>
                <a:latin typeface="Verdana" panose="020B0604030504040204" pitchFamily="34" charset="0"/>
                <a:ea typeface="Verdana" panose="020B0604030504040204" pitchFamily="34" charset="0"/>
              </a:rPr>
            </a:br>
            <a:br>
              <a:rPr lang="nl-NL" sz="1200" dirty="0">
                <a:solidFill>
                  <a:schemeClr val="tx1"/>
                </a:solidFill>
                <a:latin typeface="Verdana" panose="020B0604030504040204" pitchFamily="34" charset="0"/>
                <a:ea typeface="Verdana" panose="020B0604030504040204" pitchFamily="34" charset="0"/>
              </a:rPr>
            </a:br>
            <a:r>
              <a:rPr lang="nl-NL" sz="1200" dirty="0">
                <a:solidFill>
                  <a:schemeClr val="tx1"/>
                </a:solidFill>
                <a:latin typeface="Verdana" panose="020B0604030504040204" pitchFamily="34" charset="0"/>
                <a:ea typeface="Verdana" panose="020B0604030504040204" pitchFamily="34" charset="0"/>
              </a:rPr>
              <a:t>Financiële vast</a:t>
            </a:r>
            <a:r>
              <a:rPr lang="nl-NL" sz="1200" u="sng" dirty="0">
                <a:solidFill>
                  <a:schemeClr val="tx1"/>
                </a:solidFill>
                <a:latin typeface="Verdana" panose="020B0604030504040204" pitchFamily="34" charset="0"/>
                <a:ea typeface="Verdana" panose="020B0604030504040204" pitchFamily="34" charset="0"/>
              </a:rPr>
              <a:t>legging</a:t>
            </a:r>
            <a:r>
              <a:rPr lang="nl-NL" sz="1200" dirty="0">
                <a:solidFill>
                  <a:schemeClr val="tx1"/>
                </a:solidFill>
                <a:latin typeface="Verdana" panose="020B0604030504040204" pitchFamily="34" charset="0"/>
                <a:ea typeface="Verdana" panose="020B0604030504040204" pitchFamily="34" charset="0"/>
              </a:rPr>
              <a:t> van prognose en begroten vindt plaats in ABW. </a:t>
            </a:r>
            <a:r>
              <a:rPr lang="nl-NL" sz="800" i="1" dirty="0">
                <a:solidFill>
                  <a:schemeClr val="accent1"/>
                </a:solidFill>
                <a:latin typeface="Verdana" panose="020B0604030504040204" pitchFamily="34" charset="0"/>
                <a:ea typeface="Verdana" panose="020B0604030504040204" pitchFamily="34" charset="0"/>
              </a:rPr>
              <a:t>(zie ook MARAP &amp; Begroting)</a:t>
            </a:r>
            <a:br>
              <a:rPr lang="nl-NL" sz="1200" dirty="0">
                <a:solidFill>
                  <a:schemeClr val="tx1"/>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Het proces moet leiden tot één plaats waar de beoordeling van (aantallen en euro) realisatie en vast</a:t>
            </a:r>
            <a:r>
              <a:rPr lang="nl-NL" sz="1200" u="sng" dirty="0">
                <a:solidFill>
                  <a:schemeClr val="tx1"/>
                </a:solidFill>
                <a:latin typeface="Verdana" panose="020B0604030504040204" pitchFamily="34" charset="0"/>
                <a:ea typeface="Verdana" panose="020B0604030504040204" pitchFamily="34" charset="0"/>
              </a:rPr>
              <a:t>stelling</a:t>
            </a:r>
            <a:r>
              <a:rPr lang="nl-NL" sz="1200" dirty="0">
                <a:solidFill>
                  <a:schemeClr val="tx1"/>
                </a:solidFill>
                <a:latin typeface="Verdana" panose="020B0604030504040204" pitchFamily="34" charset="0"/>
                <a:ea typeface="Verdana" panose="020B0604030504040204" pitchFamily="34" charset="0"/>
              </a:rPr>
              <a:t> van prognose en (</a:t>
            </a:r>
            <a:r>
              <a:rPr lang="nl-NL" sz="1200" dirty="0" err="1">
                <a:solidFill>
                  <a:schemeClr val="tx1"/>
                </a:solidFill>
                <a:latin typeface="Verdana" panose="020B0604030504040204" pitchFamily="34" charset="0"/>
                <a:ea typeface="Verdana" panose="020B0604030504040204" pitchFamily="34" charset="0"/>
              </a:rPr>
              <a:t>meerjaren</a:t>
            </a:r>
            <a:r>
              <a:rPr lang="nl-NL" sz="1200" dirty="0">
                <a:solidFill>
                  <a:schemeClr val="tx1"/>
                </a:solidFill>
                <a:latin typeface="Verdana" panose="020B0604030504040204" pitchFamily="34" charset="0"/>
                <a:ea typeface="Verdana" panose="020B0604030504040204" pitchFamily="34" charset="0"/>
              </a:rPr>
              <a:t>)begroting plaats vindt. </a:t>
            </a:r>
            <a:r>
              <a:rPr lang="nl-NL" sz="800" i="1" dirty="0">
                <a:solidFill>
                  <a:schemeClr val="accent1"/>
                </a:solidFill>
                <a:latin typeface="Verdana" panose="020B0604030504040204" pitchFamily="34" charset="0"/>
                <a:ea typeface="Verdana" panose="020B0604030504040204" pitchFamily="34" charset="0"/>
              </a:rPr>
              <a:t>(zie ook MARAP &amp; Begroting)</a:t>
            </a:r>
            <a:br>
              <a:rPr lang="nl-NL" sz="800" dirty="0">
                <a:solidFill>
                  <a:schemeClr val="tx1"/>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De FP&amp;A oplossing heeft de mogelijkheid om ingevoerde (non-financial) gegevens te registreren, om mutaties in ABW te beperken. </a:t>
            </a:r>
            <a:r>
              <a:rPr lang="nl-NL" sz="800" dirty="0">
                <a:solidFill>
                  <a:schemeClr val="accent1"/>
                </a:solidFill>
                <a:latin typeface="Verdana" panose="020B0604030504040204" pitchFamily="34" charset="0"/>
                <a:ea typeface="Verdana" panose="020B0604030504040204" pitchFamily="34" charset="0"/>
              </a:rPr>
              <a:t>(zie ook MARAP &amp; Begroting)</a:t>
            </a:r>
            <a:br>
              <a:rPr lang="nl-NL" sz="1200" dirty="0">
                <a:solidFill>
                  <a:schemeClr val="tx1"/>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De informatie voorziening moet een (meerjarig) totaal beeld kunnen laten zien van een (deel)project.</a:t>
            </a:r>
          </a:p>
          <a:p>
            <a:pPr marL="285750" indent="-285750">
              <a:buFont typeface="Wingdings" panose="05000000000000000000" pitchFamily="2" charset="2"/>
              <a:buChar char="q"/>
            </a:pPr>
            <a:endParaRPr lang="nl-NL" sz="1200"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Het proces moet rekening houden met de variërende looptijden van projecten; bij het opstellen van een (</a:t>
            </a:r>
            <a:r>
              <a:rPr lang="nl-NL" sz="1200" dirty="0" err="1">
                <a:solidFill>
                  <a:schemeClr val="tx1"/>
                </a:solidFill>
                <a:latin typeface="Verdana" panose="020B0604030504040204" pitchFamily="34" charset="0"/>
                <a:ea typeface="Verdana" panose="020B0604030504040204" pitchFamily="34" charset="0"/>
              </a:rPr>
              <a:t>meerjaren</a:t>
            </a:r>
            <a:r>
              <a:rPr lang="nl-NL" sz="1200" dirty="0">
                <a:solidFill>
                  <a:schemeClr val="tx1"/>
                </a:solidFill>
                <a:latin typeface="Verdana" panose="020B0604030504040204" pitchFamily="34" charset="0"/>
                <a:ea typeface="Verdana" panose="020B0604030504040204" pitchFamily="34" charset="0"/>
              </a:rPr>
              <a:t>)begroting moet een looptijd keuze gemaakt kunnen worden.</a:t>
            </a:r>
          </a:p>
          <a:p>
            <a:pPr marL="285750" indent="-285750">
              <a:buFont typeface="Wingdings" panose="05000000000000000000" pitchFamily="2" charset="2"/>
              <a:buChar char="q"/>
            </a:pPr>
            <a:endParaRPr lang="nl-NL" sz="1200"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Er dient een integraal beeld te zijn van alle lopende projecten met looptijden; waarbij het mogelijk is om geprognosticeerde middelen te herverdelen (jaarprognose, (</a:t>
            </a:r>
            <a:r>
              <a:rPr lang="nl-NL" sz="1200" dirty="0" err="1">
                <a:solidFill>
                  <a:schemeClr val="tx1"/>
                </a:solidFill>
                <a:latin typeface="Verdana" panose="020B0604030504040204" pitchFamily="34" charset="0"/>
                <a:ea typeface="Verdana" panose="020B0604030504040204" pitchFamily="34" charset="0"/>
              </a:rPr>
              <a:t>meerjaren</a:t>
            </a:r>
            <a:r>
              <a:rPr lang="nl-NL" sz="1200" dirty="0">
                <a:solidFill>
                  <a:schemeClr val="tx1"/>
                </a:solidFill>
                <a:latin typeface="Verdana" panose="020B0604030504040204" pitchFamily="34" charset="0"/>
                <a:ea typeface="Verdana" panose="020B0604030504040204" pitchFamily="34" charset="0"/>
              </a:rPr>
              <a:t>)scenario).</a:t>
            </a:r>
          </a:p>
          <a:p>
            <a:pPr marL="285750" indent="-285750">
              <a:buFont typeface="Wingdings" panose="05000000000000000000" pitchFamily="2" charset="2"/>
              <a:buChar char="q"/>
            </a:pPr>
            <a:endParaRPr lang="nl-NL" sz="1200"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De oplossing moet onderscheidt kunnen maken tussen het Avans project resultaat en de (inzet) partnerbijdrage; dit zowel in de informatie voorziening als bij het opstellen van de prognose en (</a:t>
            </a:r>
            <a:r>
              <a:rPr lang="nl-NL" sz="1200" dirty="0" err="1">
                <a:solidFill>
                  <a:schemeClr val="tx1"/>
                </a:solidFill>
                <a:latin typeface="Verdana" panose="020B0604030504040204" pitchFamily="34" charset="0"/>
                <a:ea typeface="Verdana" panose="020B0604030504040204" pitchFamily="34" charset="0"/>
              </a:rPr>
              <a:t>meerjaren</a:t>
            </a:r>
            <a:r>
              <a:rPr lang="nl-NL" sz="1200" dirty="0">
                <a:solidFill>
                  <a:schemeClr val="tx1"/>
                </a:solidFill>
                <a:latin typeface="Verdana" panose="020B0604030504040204" pitchFamily="34" charset="0"/>
                <a:ea typeface="Verdana" panose="020B0604030504040204" pitchFamily="34" charset="0"/>
              </a:rPr>
              <a:t>)begroting.</a:t>
            </a:r>
          </a:p>
          <a:p>
            <a:r>
              <a:rPr lang="nl-NL" sz="1200" b="1" dirty="0">
                <a:solidFill>
                  <a:schemeClr val="tx1"/>
                </a:solidFill>
                <a:latin typeface="Verdana" panose="020B0604030504040204" pitchFamily="34" charset="0"/>
                <a:ea typeface="Verdana" panose="020B0604030504040204" pitchFamily="34" charset="0"/>
              </a:rPr>
              <a:t> </a:t>
            </a:r>
            <a:endParaRPr lang="nl-NL" b="1" dirty="0">
              <a:solidFill>
                <a:schemeClr val="tx1"/>
              </a:solidFill>
            </a:endParaRPr>
          </a:p>
        </p:txBody>
      </p:sp>
      <p:pic>
        <p:nvPicPr>
          <p:cNvPr id="7" name="Afbeelding 6">
            <a:extLst>
              <a:ext uri="{FF2B5EF4-FFF2-40B4-BE49-F238E27FC236}">
                <a16:creationId xmlns:a16="http://schemas.microsoft.com/office/drawing/2014/main" id="{CA57C062-64A2-41E3-AC12-6FB8CFCEE37A}"/>
              </a:ext>
            </a:extLst>
          </p:cNvPr>
          <p:cNvPicPr>
            <a:picLocks noChangeAspect="1"/>
          </p:cNvPicPr>
          <p:nvPr/>
        </p:nvPicPr>
        <p:blipFill>
          <a:blip r:embed="rId2"/>
          <a:stretch>
            <a:fillRect/>
          </a:stretch>
        </p:blipFill>
        <p:spPr>
          <a:xfrm>
            <a:off x="10676468" y="26341"/>
            <a:ext cx="1397195" cy="472200"/>
          </a:xfrm>
          <a:prstGeom prst="rect">
            <a:avLst/>
          </a:prstGeom>
        </p:spPr>
      </p:pic>
      <p:pic>
        <p:nvPicPr>
          <p:cNvPr id="9" name="Afbeelding 8" descr="Afbeelding met tekening&#10;&#10;Automatisch gegenereerde beschrijving">
            <a:extLst>
              <a:ext uri="{FF2B5EF4-FFF2-40B4-BE49-F238E27FC236}">
                <a16:creationId xmlns:a16="http://schemas.microsoft.com/office/drawing/2014/main" id="{861E6CD7-94E0-4FB9-A3DA-8767E3412998}"/>
              </a:ext>
            </a:extLst>
          </p:cNvPr>
          <p:cNvPicPr>
            <a:picLocks noChangeAspect="1"/>
          </p:cNvPicPr>
          <p:nvPr/>
        </p:nvPicPr>
        <p:blipFill>
          <a:blip r:embed="rId3">
            <a:alphaModFix amt="48000"/>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707549" y="2775260"/>
            <a:ext cx="412267" cy="688908"/>
          </a:xfrm>
          <a:prstGeom prst="rect">
            <a:avLst/>
          </a:prstGeom>
        </p:spPr>
      </p:pic>
      <p:sp>
        <p:nvSpPr>
          <p:cNvPr id="10" name="Tekstvak 37">
            <a:extLst>
              <a:ext uri="{FF2B5EF4-FFF2-40B4-BE49-F238E27FC236}">
                <a16:creationId xmlns:a16="http://schemas.microsoft.com/office/drawing/2014/main" id="{53D0D0BB-66D4-4AEF-B677-018891EF4526}"/>
              </a:ext>
            </a:extLst>
          </p:cNvPr>
          <p:cNvSpPr txBox="1"/>
          <p:nvPr/>
        </p:nvSpPr>
        <p:spPr>
          <a:xfrm>
            <a:off x="608731" y="882500"/>
            <a:ext cx="5361246" cy="410919"/>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rgbClr val="AC8300"/>
                </a:solidFill>
                <a:effectLst/>
                <a:latin typeface="Verdana" panose="020B0604030504040204" pitchFamily="34" charset="0"/>
                <a:ea typeface="Calibri" panose="020F0502020204030204" pitchFamily="34" charset="0"/>
                <a:cs typeface="Times New Roman" panose="02020603050405020304" pitchFamily="18" charset="0"/>
              </a:rPr>
              <a:t>Als projectmanager wil ik meerjarig inzicht in mijn hele projectportfolio, zodat ik een volledig beeld heb van de projecten en bijbehorende voortgang.</a:t>
            </a:r>
          </a:p>
        </p:txBody>
      </p:sp>
      <p:sp>
        <p:nvSpPr>
          <p:cNvPr id="11" name="Tekstvak 37">
            <a:extLst>
              <a:ext uri="{FF2B5EF4-FFF2-40B4-BE49-F238E27FC236}">
                <a16:creationId xmlns:a16="http://schemas.microsoft.com/office/drawing/2014/main" id="{97A9A0B1-A6B1-4967-9F64-1387B10EA121}"/>
              </a:ext>
            </a:extLst>
          </p:cNvPr>
          <p:cNvSpPr txBox="1"/>
          <p:nvPr/>
        </p:nvSpPr>
        <p:spPr>
          <a:xfrm>
            <a:off x="608731" y="1327007"/>
            <a:ext cx="5361246" cy="557265"/>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rgbClr val="AC8300"/>
                </a:solidFill>
                <a:effectLst/>
                <a:latin typeface="Verdana" panose="020B0604030504040204" pitchFamily="34" charset="0"/>
                <a:ea typeface="Calibri" panose="020F0502020204030204" pitchFamily="34" charset="0"/>
                <a:cs typeface="Times New Roman" panose="02020603050405020304" pitchFamily="18" charset="0"/>
              </a:rPr>
              <a:t>Als project controller / projectmanager wil ik middelen kunnen herverdelen tussen project, zodat ik de beschikbare capaciteit </a:t>
            </a:r>
            <a:r>
              <a:rPr lang="nl-NL" sz="1000" i="1" dirty="0">
                <a:solidFill>
                  <a:srgbClr val="AC8300"/>
                </a:solidFill>
                <a:latin typeface="Verdana" panose="020B0604030504040204" pitchFamily="34" charset="0"/>
                <a:ea typeface="Calibri" panose="020F0502020204030204" pitchFamily="34" charset="0"/>
                <a:cs typeface="Times New Roman" panose="02020603050405020304" pitchFamily="18" charset="0"/>
              </a:rPr>
              <a:t>optimaal kan inzetten gerelateerd aan de prioriteiten en looptijd.</a:t>
            </a:r>
            <a:endParaRPr lang="nl-NL" sz="1000" i="1" dirty="0">
              <a:solidFill>
                <a:srgbClr val="AC8300"/>
              </a:solidFill>
              <a:effectLst/>
              <a:latin typeface="Verdana" panose="020B0604030504040204" pitchFamily="34" charset="0"/>
              <a:ea typeface="Calibri" panose="020F0502020204030204" pitchFamily="34" charset="0"/>
              <a:cs typeface="Times New Roman" panose="02020603050405020304" pitchFamily="18" charset="0"/>
            </a:endParaRPr>
          </a:p>
        </p:txBody>
      </p:sp>
      <p:sp>
        <p:nvSpPr>
          <p:cNvPr id="12" name="Tekstvak 37">
            <a:extLst>
              <a:ext uri="{FF2B5EF4-FFF2-40B4-BE49-F238E27FC236}">
                <a16:creationId xmlns:a16="http://schemas.microsoft.com/office/drawing/2014/main" id="{961BF0B7-2A98-4271-AD39-179614F19327}"/>
              </a:ext>
            </a:extLst>
          </p:cNvPr>
          <p:cNvSpPr txBox="1"/>
          <p:nvPr/>
        </p:nvSpPr>
        <p:spPr>
          <a:xfrm>
            <a:off x="608731" y="1934503"/>
            <a:ext cx="5361246" cy="566893"/>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rgbClr val="AC8300"/>
                </a:solidFill>
                <a:effectLst/>
                <a:latin typeface="Verdana" panose="020B0604030504040204" pitchFamily="34" charset="0"/>
                <a:ea typeface="Calibri" panose="020F0502020204030204" pitchFamily="34" charset="0"/>
                <a:cs typeface="Times New Roman" panose="02020603050405020304" pitchFamily="18" charset="0"/>
              </a:rPr>
              <a:t>Als project controller doorloop ik dezelfde soort proces stappen t</a:t>
            </a:r>
            <a:r>
              <a:rPr lang="nl-NL" sz="1000" i="1" dirty="0">
                <a:solidFill>
                  <a:srgbClr val="AC8300"/>
                </a:solidFill>
                <a:latin typeface="Verdana" panose="020B0604030504040204" pitchFamily="34" charset="0"/>
                <a:ea typeface="Calibri" panose="020F0502020204030204" pitchFamily="34" charset="0"/>
                <a:cs typeface="Times New Roman" panose="02020603050405020304" pitchFamily="18" charset="0"/>
              </a:rPr>
              <a:t>en aanzien van begroten en prognosticeren</a:t>
            </a:r>
            <a:r>
              <a:rPr lang="nl-NL" sz="1000" i="1" dirty="0">
                <a:solidFill>
                  <a:srgbClr val="AC8300"/>
                </a:solidFill>
                <a:effectLst/>
                <a:latin typeface="Verdana" panose="020B0604030504040204" pitchFamily="34" charset="0"/>
                <a:ea typeface="Calibri" panose="020F0502020204030204" pitchFamily="34" charset="0"/>
                <a:cs typeface="Times New Roman" panose="02020603050405020304" pitchFamily="18" charset="0"/>
              </a:rPr>
              <a:t> als een financieel adviseur, zodat we gezamenlijk komen tot één prognose of (</a:t>
            </a:r>
            <a:r>
              <a:rPr lang="nl-NL" sz="1000" i="1" dirty="0" err="1">
                <a:solidFill>
                  <a:srgbClr val="AC8300"/>
                </a:solidFill>
                <a:effectLst/>
                <a:latin typeface="Verdana" panose="020B0604030504040204" pitchFamily="34" charset="0"/>
                <a:ea typeface="Calibri" panose="020F0502020204030204" pitchFamily="34" charset="0"/>
                <a:cs typeface="Times New Roman" panose="02020603050405020304" pitchFamily="18" charset="0"/>
              </a:rPr>
              <a:t>meerjaren</a:t>
            </a:r>
            <a:r>
              <a:rPr lang="nl-NL" sz="1000" i="1" dirty="0">
                <a:solidFill>
                  <a:srgbClr val="AC8300"/>
                </a:solidFill>
                <a:effectLst/>
                <a:latin typeface="Verdana" panose="020B0604030504040204" pitchFamily="34" charset="0"/>
                <a:ea typeface="Calibri" panose="020F0502020204030204" pitchFamily="34" charset="0"/>
                <a:cs typeface="Times New Roman" panose="02020603050405020304" pitchFamily="18" charset="0"/>
              </a:rPr>
              <a:t>)begroting van een eenheid.</a:t>
            </a:r>
          </a:p>
        </p:txBody>
      </p:sp>
      <p:sp>
        <p:nvSpPr>
          <p:cNvPr id="13" name="Tekstvak 37">
            <a:extLst>
              <a:ext uri="{FF2B5EF4-FFF2-40B4-BE49-F238E27FC236}">
                <a16:creationId xmlns:a16="http://schemas.microsoft.com/office/drawing/2014/main" id="{7937085A-C615-43AE-B51F-0645F64963D3}"/>
              </a:ext>
            </a:extLst>
          </p:cNvPr>
          <p:cNvSpPr txBox="1"/>
          <p:nvPr/>
        </p:nvSpPr>
        <p:spPr>
          <a:xfrm>
            <a:off x="605307" y="2545390"/>
            <a:ext cx="5361246" cy="566893"/>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rgbClr val="AC8300"/>
                </a:solidFill>
                <a:effectLst/>
                <a:latin typeface="Verdana" panose="020B0604030504040204" pitchFamily="34" charset="0"/>
                <a:ea typeface="Calibri" panose="020F0502020204030204" pitchFamily="34" charset="0"/>
                <a:cs typeface="Times New Roman" panose="02020603050405020304" pitchFamily="18" charset="0"/>
              </a:rPr>
              <a:t>Als projectmanager wil ik naast de resultaten ter verantwoording van Avans ook de resultaten van mijn partner in beeld hebben, zodat ik een volledig beeld heb van het project waarvoor ik verantwoordelijk ben.</a:t>
            </a:r>
          </a:p>
        </p:txBody>
      </p:sp>
      <p:sp>
        <p:nvSpPr>
          <p:cNvPr id="14" name="Tekstvak 37">
            <a:extLst>
              <a:ext uri="{FF2B5EF4-FFF2-40B4-BE49-F238E27FC236}">
                <a16:creationId xmlns:a16="http://schemas.microsoft.com/office/drawing/2014/main" id="{314E7510-FF83-4ADC-A346-E86D1FEE06A2}"/>
              </a:ext>
            </a:extLst>
          </p:cNvPr>
          <p:cNvSpPr txBox="1"/>
          <p:nvPr/>
        </p:nvSpPr>
        <p:spPr>
          <a:xfrm>
            <a:off x="605307" y="3166731"/>
            <a:ext cx="5361246" cy="566893"/>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rgbClr val="AC8300"/>
                </a:solidFill>
                <a:effectLst/>
                <a:latin typeface="Verdana" panose="020B0604030504040204" pitchFamily="34" charset="0"/>
                <a:ea typeface="Calibri" panose="020F0502020204030204" pitchFamily="34" charset="0"/>
                <a:cs typeface="Times New Roman" panose="02020603050405020304" pitchFamily="18" charset="0"/>
              </a:rPr>
              <a:t>Als projectcontroller wil ik in de prognose of begroting een kostenopslag kunnen toepassen, zodat ik per project aan kan blijven sluiten bij het meer-jaren-beeld van de subsidievoorwaarden.</a:t>
            </a:r>
          </a:p>
        </p:txBody>
      </p:sp>
      <p:sp>
        <p:nvSpPr>
          <p:cNvPr id="15" name="Tekstvak 31">
            <a:extLst>
              <a:ext uri="{FF2B5EF4-FFF2-40B4-BE49-F238E27FC236}">
                <a16:creationId xmlns:a16="http://schemas.microsoft.com/office/drawing/2014/main" id="{43DFE5B3-6875-4C29-A4DF-BDB3DC48D571}"/>
              </a:ext>
            </a:extLst>
          </p:cNvPr>
          <p:cNvSpPr txBox="1"/>
          <p:nvPr/>
        </p:nvSpPr>
        <p:spPr>
          <a:xfrm>
            <a:off x="608731" y="3778274"/>
            <a:ext cx="5382271" cy="538956"/>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rgbClr val="AC8300"/>
                </a:solidFill>
                <a:latin typeface="Verdana" panose="020B0604030504040204" pitchFamily="34" charset="0"/>
                <a:ea typeface="Calibri" panose="020F0502020204030204" pitchFamily="34" charset="0"/>
                <a:cs typeface="Times New Roman" panose="02020603050405020304" pitchFamily="18" charset="0"/>
              </a:rPr>
              <a:t>Als project controller wil ik in de FP&amp;A tool opmerkingen / aantekeningen kunnen vasthouden ter onderbouwing van de opgenomen berekening / bedrag </a:t>
            </a:r>
            <a:r>
              <a:rPr lang="nl-NL" sz="800" i="1" dirty="0">
                <a:solidFill>
                  <a:schemeClr val="accent1"/>
                </a:solidFill>
                <a:latin typeface="Verdana" panose="020B0604030504040204" pitchFamily="34" charset="0"/>
                <a:ea typeface="Verdana" panose="020B0604030504040204" pitchFamily="34" charset="0"/>
              </a:rPr>
              <a:t>(zie ook MARAP &amp; Begroting)</a:t>
            </a:r>
            <a:r>
              <a:rPr lang="nl-NL" sz="800" i="1" dirty="0">
                <a:solidFill>
                  <a:srgbClr val="AC8300"/>
                </a:solidFill>
                <a:latin typeface="Verdana" panose="020B0604030504040204" pitchFamily="34" charset="0"/>
                <a:ea typeface="Verdana" panose="020B0604030504040204" pitchFamily="34" charset="0"/>
              </a:rPr>
              <a:t>.</a:t>
            </a:r>
            <a:endParaRPr lang="nl-NL" sz="1100" i="1" dirty="0">
              <a:solidFill>
                <a:srgbClr val="AC83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kstvak 31">
            <a:extLst>
              <a:ext uri="{FF2B5EF4-FFF2-40B4-BE49-F238E27FC236}">
                <a16:creationId xmlns:a16="http://schemas.microsoft.com/office/drawing/2014/main" id="{65B4235B-D43C-460E-85CA-CC02AFA08287}"/>
              </a:ext>
            </a:extLst>
          </p:cNvPr>
          <p:cNvSpPr txBox="1"/>
          <p:nvPr/>
        </p:nvSpPr>
        <p:spPr>
          <a:xfrm>
            <a:off x="608731" y="4974430"/>
            <a:ext cx="5382271" cy="426064"/>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rgbClr val="AC8300"/>
                </a:solidFill>
                <a:latin typeface="Verdana" panose="020B0604030504040204" pitchFamily="34" charset="0"/>
                <a:ea typeface="Verdana" panose="020B0604030504040204" pitchFamily="34" charset="0"/>
                <a:cs typeface="Times New Roman" panose="02020603050405020304" pitchFamily="18" charset="0"/>
              </a:rPr>
              <a:t>Als project controller wil ik een (procentuele) verdeelsleutel kunnen toepassen op het totale kostenniveau, zodat ik de inkomsten per financier kan vaststellen.</a:t>
            </a:r>
            <a:endParaRPr lang="nl-NL" sz="1000" i="1" dirty="0">
              <a:solidFill>
                <a:srgbClr val="AC8300"/>
              </a:solidFill>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18" name="Tekstvak 31">
            <a:extLst>
              <a:ext uri="{FF2B5EF4-FFF2-40B4-BE49-F238E27FC236}">
                <a16:creationId xmlns:a16="http://schemas.microsoft.com/office/drawing/2014/main" id="{69A9ED9B-B41F-4FE9-9FD8-4EAC9E2BBBA9}"/>
              </a:ext>
            </a:extLst>
          </p:cNvPr>
          <p:cNvSpPr txBox="1"/>
          <p:nvPr/>
        </p:nvSpPr>
        <p:spPr>
          <a:xfrm>
            <a:off x="608731" y="4369127"/>
            <a:ext cx="5382271" cy="566893"/>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rgbClr val="AC8300"/>
                </a:solidFill>
                <a:latin typeface="Verdana" panose="020B0604030504040204" pitchFamily="34" charset="0"/>
                <a:ea typeface="Calibri" panose="020F0502020204030204" pitchFamily="34" charset="0"/>
                <a:cs typeface="Times New Roman" panose="02020603050405020304" pitchFamily="18" charset="0"/>
              </a:rPr>
              <a:t>Als project controller wil ik meer dan één versie van een prognose of een begroting kunnen maken, zodat ik de project leider meerdere voorstellen kan doen waaruit een definitieve keuze gemaakt kan worden.</a:t>
            </a:r>
            <a:endParaRPr lang="nl-NL" sz="1100" i="1" dirty="0">
              <a:solidFill>
                <a:srgbClr val="AC83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Tekstvak 31">
            <a:extLst>
              <a:ext uri="{FF2B5EF4-FFF2-40B4-BE49-F238E27FC236}">
                <a16:creationId xmlns:a16="http://schemas.microsoft.com/office/drawing/2014/main" id="{8A2D8FB3-FA77-4801-A1C0-7F1078CB9318}"/>
              </a:ext>
            </a:extLst>
          </p:cNvPr>
          <p:cNvSpPr txBox="1"/>
          <p:nvPr/>
        </p:nvSpPr>
        <p:spPr>
          <a:xfrm>
            <a:off x="600264" y="5756816"/>
            <a:ext cx="5382271" cy="566893"/>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err="1">
                <a:solidFill>
                  <a:srgbClr val="FF0000"/>
                </a:solidFill>
                <a:latin typeface="Verdana" panose="020B0604030504040204" pitchFamily="34" charset="0"/>
                <a:ea typeface="Verdana" panose="020B0604030504040204" pitchFamily="34" charset="0"/>
                <a:cs typeface="Times New Roman" panose="02020603050405020304" pitchFamily="18" charset="0"/>
              </a:rPr>
              <a:t>Meerjaren</a:t>
            </a:r>
            <a:r>
              <a:rPr lang="nl-NL" sz="1000" i="1" dirty="0">
                <a:solidFill>
                  <a:srgbClr val="FF0000"/>
                </a:solidFill>
                <a:latin typeface="Verdana" panose="020B0604030504040204" pitchFamily="34" charset="0"/>
                <a:ea typeface="Verdana" panose="020B0604030504040204" pitchFamily="34" charset="0"/>
                <a:cs typeface="Times New Roman" panose="02020603050405020304" pitchFamily="18" charset="0"/>
              </a:rPr>
              <a:t> Portfoliorapportage ten behoeve van lector en manager op basis van extern of intern tarief begroting-prognose-realisatie</a:t>
            </a:r>
            <a:br>
              <a:rPr lang="nl-NL" sz="1000" i="1" dirty="0">
                <a:solidFill>
                  <a:srgbClr val="FF0000"/>
                </a:solidFill>
                <a:latin typeface="Verdana" panose="020B0604030504040204" pitchFamily="34" charset="0"/>
                <a:ea typeface="Verdana" panose="020B0604030504040204" pitchFamily="34" charset="0"/>
                <a:cs typeface="Times New Roman" panose="02020603050405020304" pitchFamily="18" charset="0"/>
              </a:rPr>
            </a:br>
            <a:r>
              <a:rPr lang="nl-NL" sz="1000" b="1" i="1" dirty="0">
                <a:solidFill>
                  <a:srgbClr val="FF0000"/>
                </a:solidFill>
                <a:latin typeface="Verdana" panose="020B0604030504040204" pitchFamily="34" charset="0"/>
                <a:ea typeface="Verdana" panose="020B0604030504040204" pitchFamily="34" charset="0"/>
                <a:cs typeface="Times New Roman" panose="02020603050405020304" pitchFamily="18" charset="0"/>
              </a:rPr>
              <a:t>?????????</a:t>
            </a:r>
            <a:endParaRPr lang="nl-NL" sz="1000" b="1" i="1"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7061744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0B0ED5B2-3DE2-4B8B-BD07-56AA5CD53570}"/>
              </a:ext>
            </a:extLst>
          </p:cNvPr>
          <p:cNvSpPr/>
          <p:nvPr/>
        </p:nvSpPr>
        <p:spPr>
          <a:xfrm>
            <a:off x="475861" y="587827"/>
            <a:ext cx="5620139"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b="1" dirty="0">
                <a:solidFill>
                  <a:srgbClr val="C00000"/>
                </a:solidFill>
                <a:latin typeface="Verdana" panose="020B0604030504040204" pitchFamily="34" charset="0"/>
                <a:ea typeface="Verdana" panose="020B0604030504040204" pitchFamily="34" charset="0"/>
              </a:rPr>
              <a:t>Huidige situatie</a:t>
            </a:r>
            <a:br>
              <a:rPr lang="nl-NL" sz="1200" b="1" dirty="0">
                <a:solidFill>
                  <a:srgbClr val="C00000"/>
                </a:solidFill>
                <a:latin typeface="Verdana" panose="020B0604030504040204" pitchFamily="34" charset="0"/>
                <a:ea typeface="Verdana" panose="020B0604030504040204" pitchFamily="34" charset="0"/>
              </a:rPr>
            </a:br>
            <a:endParaRPr lang="nl-NL" sz="1200" b="1" dirty="0">
              <a:solidFill>
                <a:srgbClr val="C00000"/>
              </a:solidFill>
              <a:latin typeface="Verdana" panose="020B0604030504040204" pitchFamily="34" charset="0"/>
              <a:ea typeface="Verdana" panose="020B0604030504040204" pitchFamily="34" charset="0"/>
            </a:endParaRPr>
          </a:p>
          <a:p>
            <a:pPr marL="447675" indent="-447675">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Het vaststellen en invoeren van de prognose &amp; begroting vindt plaats middels diverse input documenten. </a:t>
            </a:r>
            <a:r>
              <a:rPr lang="nl-NL" sz="800" i="1" dirty="0">
                <a:solidFill>
                  <a:schemeClr val="accent1"/>
                </a:solidFill>
                <a:latin typeface="Verdana" panose="020B0604030504040204" pitchFamily="34" charset="0"/>
                <a:ea typeface="Verdana" panose="020B0604030504040204" pitchFamily="34" charset="0"/>
              </a:rPr>
              <a:t>(zie ook MARAP &amp; Begroting)</a:t>
            </a:r>
            <a:br>
              <a:rPr lang="nl-NL" sz="800" i="1" dirty="0">
                <a:solidFill>
                  <a:schemeClr val="accent1"/>
                </a:solidFill>
                <a:latin typeface="Verdana" panose="020B0604030504040204" pitchFamily="34" charset="0"/>
                <a:ea typeface="Verdana" panose="020B0604030504040204" pitchFamily="34" charset="0"/>
              </a:rPr>
            </a:br>
            <a:endParaRPr lang="nl-NL" sz="800" i="1" dirty="0">
              <a:solidFill>
                <a:schemeClr val="accent1"/>
              </a:solidFill>
              <a:latin typeface="Verdana" panose="020B0604030504040204" pitchFamily="34" charset="0"/>
              <a:ea typeface="Verdana" panose="020B0604030504040204" pitchFamily="34" charset="0"/>
            </a:endParaRPr>
          </a:p>
          <a:p>
            <a:pPr marL="447675" indent="-447675">
              <a:buFont typeface="Wingdings" panose="05000000000000000000" pitchFamily="2" charset="2"/>
              <a:buChar char="q"/>
            </a:pPr>
            <a:endParaRPr lang="nl-NL" sz="800" dirty="0">
              <a:solidFill>
                <a:schemeClr val="tx1"/>
              </a:solidFill>
              <a:latin typeface="Verdana" panose="020B0604030504040204" pitchFamily="34" charset="0"/>
              <a:ea typeface="Verdana" panose="020B0604030504040204" pitchFamily="34" charset="0"/>
            </a:endParaRPr>
          </a:p>
        </p:txBody>
      </p:sp>
      <p:sp>
        <p:nvSpPr>
          <p:cNvPr id="8" name="Rechthoek 7">
            <a:extLst>
              <a:ext uri="{FF2B5EF4-FFF2-40B4-BE49-F238E27FC236}">
                <a16:creationId xmlns:a16="http://schemas.microsoft.com/office/drawing/2014/main" id="{D5BA5817-F059-47C5-A5B1-F722CB5FBBE1}"/>
              </a:ext>
            </a:extLst>
          </p:cNvPr>
          <p:cNvSpPr/>
          <p:nvPr/>
        </p:nvSpPr>
        <p:spPr>
          <a:xfrm>
            <a:off x="6391469" y="597153"/>
            <a:ext cx="5620139"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b="1" dirty="0">
                <a:solidFill>
                  <a:srgbClr val="C00000"/>
                </a:solidFill>
                <a:latin typeface="Verdana" panose="020B0604030504040204" pitchFamily="34" charset="0"/>
                <a:ea typeface="Verdana" panose="020B0604030504040204" pitchFamily="34" charset="0"/>
              </a:rPr>
              <a:t>Gewenste situatie</a:t>
            </a:r>
          </a:p>
          <a:p>
            <a:endParaRPr lang="nl-NL" sz="1200" b="1" dirty="0">
              <a:solidFill>
                <a:srgbClr val="C00000"/>
              </a:solidFill>
              <a:latin typeface="Verdana" panose="020B0604030504040204" pitchFamily="34" charset="0"/>
              <a:ea typeface="Verdana" panose="020B0604030504040204" pitchFamily="34" charset="0"/>
            </a:endParaRPr>
          </a:p>
          <a:p>
            <a:pPr marL="360363" indent="-360363">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Eén geïntegreerd overzicht van realisatie en prognose, zodat informatie als geheel beoordeeld kan worden. Na beoordeling kan de financiële prognose of begroting vastgesteld worden met automatische terugkoppeling naar ABW. </a:t>
            </a:r>
            <a:r>
              <a:rPr lang="nl-NL" sz="800" i="1" dirty="0">
                <a:solidFill>
                  <a:schemeClr val="accent1"/>
                </a:solidFill>
                <a:latin typeface="Verdana" panose="020B0604030504040204" pitchFamily="34" charset="0"/>
                <a:ea typeface="Verdana" panose="020B0604030504040204" pitchFamily="34" charset="0"/>
              </a:rPr>
              <a:t>(zie ook MARAP &amp; Begroting)</a:t>
            </a:r>
            <a:br>
              <a:rPr lang="nl-NL" sz="800" i="1" dirty="0">
                <a:solidFill>
                  <a:schemeClr val="accent1"/>
                </a:solidFill>
                <a:latin typeface="Verdana" panose="020B0604030504040204" pitchFamily="34" charset="0"/>
                <a:ea typeface="Verdana" panose="020B0604030504040204" pitchFamily="34" charset="0"/>
              </a:rPr>
            </a:br>
            <a:endParaRPr lang="nl-NL" sz="800" i="1" dirty="0">
              <a:solidFill>
                <a:schemeClr val="accent1"/>
              </a:solidFill>
              <a:latin typeface="Verdana" panose="020B0604030504040204" pitchFamily="34" charset="0"/>
              <a:ea typeface="Verdana" panose="020B0604030504040204" pitchFamily="34" charset="0"/>
            </a:endParaRPr>
          </a:p>
          <a:p>
            <a:pPr marL="360363" indent="-360363">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De oplossing biedt een totaal overzicht van de onderhanden projecten en bijbehorende resultaten. Toekenning van (begrote en geprognosticeerde) middelen kunnen eenvoudig herverdeeld worden tussen de projecten.</a:t>
            </a:r>
            <a:br>
              <a:rPr lang="nl-NL" sz="1200" dirty="0">
                <a:solidFill>
                  <a:schemeClr val="tx1"/>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pPr marL="360363" indent="-360363">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De oplossing biedt de mogelijkheid om onderscheidt aan te brengen in Avans “eigen” resultaten en partner bijdragen (resultaten), zodat een integraal beeld ontstaat van de resultaten van een project.</a:t>
            </a:r>
            <a:br>
              <a:rPr lang="nl-NL" sz="1200" dirty="0">
                <a:solidFill>
                  <a:schemeClr val="tx1"/>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pPr marL="360363" indent="-360363">
              <a:buFont typeface="Wingdings" panose="05000000000000000000" pitchFamily="2" charset="2"/>
              <a:buChar char="q"/>
            </a:pPr>
            <a:br>
              <a:rPr lang="nl-NL" sz="1200" b="1" dirty="0">
                <a:solidFill>
                  <a:schemeClr val="tx1"/>
                </a:solidFill>
                <a:latin typeface="Verdana" panose="020B0604030504040204" pitchFamily="34" charset="0"/>
                <a:ea typeface="Verdana" panose="020B0604030504040204" pitchFamily="34" charset="0"/>
              </a:rPr>
            </a:br>
            <a:endParaRPr lang="nl-NL" sz="1200" b="1" dirty="0">
              <a:solidFill>
                <a:schemeClr val="tx1"/>
              </a:solidFill>
              <a:latin typeface="Verdana" panose="020B0604030504040204" pitchFamily="34" charset="0"/>
              <a:ea typeface="Verdana" panose="020B0604030504040204" pitchFamily="34" charset="0"/>
            </a:endParaRPr>
          </a:p>
          <a:p>
            <a:endParaRPr lang="nl-NL" sz="1200" b="1" dirty="0">
              <a:solidFill>
                <a:schemeClr val="tx1"/>
              </a:solidFill>
              <a:latin typeface="Verdana" panose="020B0604030504040204" pitchFamily="34" charset="0"/>
              <a:ea typeface="Verdana" panose="020B0604030504040204" pitchFamily="34" charset="0"/>
            </a:endParaRPr>
          </a:p>
        </p:txBody>
      </p:sp>
      <p:sp>
        <p:nvSpPr>
          <p:cNvPr id="9" name="Rechthoek 8">
            <a:extLst>
              <a:ext uri="{FF2B5EF4-FFF2-40B4-BE49-F238E27FC236}">
                <a16:creationId xmlns:a16="http://schemas.microsoft.com/office/drawing/2014/main" id="{085D9E00-66AE-41A3-A0AB-FB60B8DC581B}"/>
              </a:ext>
            </a:extLst>
          </p:cNvPr>
          <p:cNvSpPr/>
          <p:nvPr/>
        </p:nvSpPr>
        <p:spPr>
          <a:xfrm>
            <a:off x="1089" y="1"/>
            <a:ext cx="312177" cy="68579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l-NL" b="1" dirty="0"/>
              <a:t>Projecten</a:t>
            </a:r>
          </a:p>
        </p:txBody>
      </p:sp>
      <p:sp>
        <p:nvSpPr>
          <p:cNvPr id="5" name="Rechthoek 4">
            <a:extLst>
              <a:ext uri="{FF2B5EF4-FFF2-40B4-BE49-F238E27FC236}">
                <a16:creationId xmlns:a16="http://schemas.microsoft.com/office/drawing/2014/main" id="{D4ECAC40-5D8B-4BA7-9166-6F484334958A}"/>
              </a:ext>
            </a:extLst>
          </p:cNvPr>
          <p:cNvSpPr/>
          <p:nvPr/>
        </p:nvSpPr>
        <p:spPr>
          <a:xfrm>
            <a:off x="157176" y="74643"/>
            <a:ext cx="10080000" cy="317241"/>
          </a:xfrm>
          <a:prstGeom prst="rect">
            <a:avLst/>
          </a:prstGeom>
          <a:solidFill>
            <a:srgbClr val="FFD5D5">
              <a:alpha val="5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tx1"/>
                </a:solidFill>
              </a:rPr>
              <a:t>Verbeteringen m.b.t. Proces</a:t>
            </a:r>
          </a:p>
        </p:txBody>
      </p:sp>
      <p:pic>
        <p:nvPicPr>
          <p:cNvPr id="7" name="Afbeelding 6">
            <a:extLst>
              <a:ext uri="{FF2B5EF4-FFF2-40B4-BE49-F238E27FC236}">
                <a16:creationId xmlns:a16="http://schemas.microsoft.com/office/drawing/2014/main" id="{D32EDEEF-B39C-4E28-A977-D37078ADF584}"/>
              </a:ext>
            </a:extLst>
          </p:cNvPr>
          <p:cNvPicPr>
            <a:picLocks noChangeAspect="1"/>
          </p:cNvPicPr>
          <p:nvPr/>
        </p:nvPicPr>
        <p:blipFill>
          <a:blip r:embed="rId2"/>
          <a:stretch>
            <a:fillRect/>
          </a:stretch>
        </p:blipFill>
        <p:spPr>
          <a:xfrm>
            <a:off x="10676468" y="26341"/>
            <a:ext cx="1397195" cy="472200"/>
          </a:xfrm>
          <a:prstGeom prst="rect">
            <a:avLst/>
          </a:prstGeom>
        </p:spPr>
      </p:pic>
    </p:spTree>
    <p:extLst>
      <p:ext uri="{BB962C8B-B14F-4D97-AF65-F5344CB8AC3E}">
        <p14:creationId xmlns:p14="http://schemas.microsoft.com/office/powerpoint/2010/main" val="34778721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0B0ED5B2-3DE2-4B8B-BD07-56AA5CD53570}"/>
              </a:ext>
            </a:extLst>
          </p:cNvPr>
          <p:cNvSpPr/>
          <p:nvPr/>
        </p:nvSpPr>
        <p:spPr>
          <a:xfrm>
            <a:off x="475861" y="587827"/>
            <a:ext cx="5620139"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b="1" dirty="0">
                <a:solidFill>
                  <a:srgbClr val="C00000"/>
                </a:solidFill>
                <a:latin typeface="Verdana" panose="020B0604030504040204" pitchFamily="34" charset="0"/>
                <a:ea typeface="Verdana" panose="020B0604030504040204" pitchFamily="34" charset="0"/>
              </a:rPr>
              <a:t>Huidige situatie</a:t>
            </a:r>
            <a:br>
              <a:rPr lang="nl-NL" b="1" dirty="0">
                <a:solidFill>
                  <a:srgbClr val="C00000"/>
                </a:solidFill>
              </a:rPr>
            </a:br>
            <a:endParaRPr lang="nl-NL" b="1" dirty="0">
              <a:solidFill>
                <a:srgbClr val="C00000"/>
              </a:solidFill>
            </a:endParaRPr>
          </a:p>
        </p:txBody>
      </p:sp>
      <p:sp>
        <p:nvSpPr>
          <p:cNvPr id="8" name="Rechthoek 7">
            <a:extLst>
              <a:ext uri="{FF2B5EF4-FFF2-40B4-BE49-F238E27FC236}">
                <a16:creationId xmlns:a16="http://schemas.microsoft.com/office/drawing/2014/main" id="{D5BA5817-F059-47C5-A5B1-F722CB5FBBE1}"/>
              </a:ext>
            </a:extLst>
          </p:cNvPr>
          <p:cNvSpPr/>
          <p:nvPr/>
        </p:nvSpPr>
        <p:spPr>
          <a:xfrm>
            <a:off x="6391469" y="597153"/>
            <a:ext cx="5620139"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b="1" dirty="0">
                <a:solidFill>
                  <a:srgbClr val="C00000"/>
                </a:solidFill>
                <a:latin typeface="Verdana" panose="020B0604030504040204" pitchFamily="34" charset="0"/>
                <a:ea typeface="Verdana" panose="020B0604030504040204" pitchFamily="34" charset="0"/>
              </a:rPr>
              <a:t>Gewenste situatie</a:t>
            </a:r>
            <a:br>
              <a:rPr lang="nl-NL" sz="1200" b="1" dirty="0">
                <a:solidFill>
                  <a:srgbClr val="C00000"/>
                </a:solidFill>
                <a:latin typeface="Verdana" panose="020B0604030504040204" pitchFamily="34" charset="0"/>
                <a:ea typeface="Verdana" panose="020B0604030504040204" pitchFamily="34" charset="0"/>
              </a:rPr>
            </a:br>
            <a:endParaRPr lang="nl-NL" sz="1200" b="1" dirty="0">
              <a:solidFill>
                <a:schemeClr val="tx1"/>
              </a:solidFill>
              <a:latin typeface="Verdana" panose="020B0604030504040204" pitchFamily="34" charset="0"/>
              <a:ea typeface="Verdana" panose="020B0604030504040204" pitchFamily="34" charset="0"/>
            </a:endParaRPr>
          </a:p>
          <a:p>
            <a:endParaRPr lang="nl-NL" sz="1200" b="1" dirty="0">
              <a:solidFill>
                <a:schemeClr val="tx1"/>
              </a:solidFill>
              <a:latin typeface="Verdana" panose="020B0604030504040204" pitchFamily="34" charset="0"/>
              <a:ea typeface="Verdana" panose="020B0604030504040204" pitchFamily="34" charset="0"/>
            </a:endParaRPr>
          </a:p>
        </p:txBody>
      </p:sp>
      <p:sp>
        <p:nvSpPr>
          <p:cNvPr id="9" name="Rechthoek 8">
            <a:extLst>
              <a:ext uri="{FF2B5EF4-FFF2-40B4-BE49-F238E27FC236}">
                <a16:creationId xmlns:a16="http://schemas.microsoft.com/office/drawing/2014/main" id="{085D9E00-66AE-41A3-A0AB-FB60B8DC581B}"/>
              </a:ext>
            </a:extLst>
          </p:cNvPr>
          <p:cNvSpPr/>
          <p:nvPr/>
        </p:nvSpPr>
        <p:spPr>
          <a:xfrm>
            <a:off x="1089" y="1"/>
            <a:ext cx="312177" cy="68579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l-NL" b="1" dirty="0"/>
              <a:t>Projecten</a:t>
            </a:r>
          </a:p>
        </p:txBody>
      </p:sp>
      <p:sp>
        <p:nvSpPr>
          <p:cNvPr id="5" name="Rechthoek 4">
            <a:extLst>
              <a:ext uri="{FF2B5EF4-FFF2-40B4-BE49-F238E27FC236}">
                <a16:creationId xmlns:a16="http://schemas.microsoft.com/office/drawing/2014/main" id="{D4ECAC40-5D8B-4BA7-9166-6F484334958A}"/>
              </a:ext>
            </a:extLst>
          </p:cNvPr>
          <p:cNvSpPr/>
          <p:nvPr/>
        </p:nvSpPr>
        <p:spPr>
          <a:xfrm>
            <a:off x="157176" y="74643"/>
            <a:ext cx="10080000" cy="317241"/>
          </a:xfrm>
          <a:prstGeom prst="rect">
            <a:avLst/>
          </a:prstGeom>
          <a:solidFill>
            <a:srgbClr val="FFD5D5">
              <a:alpha val="5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tx1"/>
                </a:solidFill>
              </a:rPr>
              <a:t>Verbeteringen m.b.t. informatie voorziening</a:t>
            </a:r>
          </a:p>
        </p:txBody>
      </p:sp>
      <p:pic>
        <p:nvPicPr>
          <p:cNvPr id="10" name="Afbeelding 9">
            <a:extLst>
              <a:ext uri="{FF2B5EF4-FFF2-40B4-BE49-F238E27FC236}">
                <a16:creationId xmlns:a16="http://schemas.microsoft.com/office/drawing/2014/main" id="{E5B5C6A2-D390-4296-8C21-3F4320528E68}"/>
              </a:ext>
            </a:extLst>
          </p:cNvPr>
          <p:cNvPicPr>
            <a:picLocks noChangeAspect="1"/>
          </p:cNvPicPr>
          <p:nvPr/>
        </p:nvPicPr>
        <p:blipFill>
          <a:blip r:embed="rId2"/>
          <a:stretch>
            <a:fillRect/>
          </a:stretch>
        </p:blipFill>
        <p:spPr>
          <a:xfrm>
            <a:off x="10676468" y="26341"/>
            <a:ext cx="1397195" cy="472200"/>
          </a:xfrm>
          <a:prstGeom prst="rect">
            <a:avLst/>
          </a:prstGeom>
        </p:spPr>
      </p:pic>
    </p:spTree>
    <p:extLst>
      <p:ext uri="{BB962C8B-B14F-4D97-AF65-F5344CB8AC3E}">
        <p14:creationId xmlns:p14="http://schemas.microsoft.com/office/powerpoint/2010/main" val="2416917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0B0ED5B2-3DE2-4B8B-BD07-56AA5CD53570}"/>
              </a:ext>
            </a:extLst>
          </p:cNvPr>
          <p:cNvSpPr/>
          <p:nvPr/>
        </p:nvSpPr>
        <p:spPr>
          <a:xfrm>
            <a:off x="475861" y="587827"/>
            <a:ext cx="11535747"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br>
              <a:rPr lang="nl-NL" b="1" dirty="0">
                <a:solidFill>
                  <a:srgbClr val="C00000"/>
                </a:solidFill>
              </a:rPr>
            </a:br>
            <a:endParaRPr lang="nl-NL" b="1" dirty="0">
              <a:solidFill>
                <a:srgbClr val="C00000"/>
              </a:solidFill>
            </a:endParaRPr>
          </a:p>
        </p:txBody>
      </p:sp>
      <p:sp>
        <p:nvSpPr>
          <p:cNvPr id="7" name="Rechthoek 6">
            <a:extLst>
              <a:ext uri="{FF2B5EF4-FFF2-40B4-BE49-F238E27FC236}">
                <a16:creationId xmlns:a16="http://schemas.microsoft.com/office/drawing/2014/main" id="{4723DC22-B26D-4244-8261-5494CFFB056C}"/>
              </a:ext>
            </a:extLst>
          </p:cNvPr>
          <p:cNvSpPr/>
          <p:nvPr/>
        </p:nvSpPr>
        <p:spPr>
          <a:xfrm>
            <a:off x="1089" y="1"/>
            <a:ext cx="312177" cy="68579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l-NL" b="1" dirty="0"/>
              <a:t>Projecten</a:t>
            </a:r>
          </a:p>
        </p:txBody>
      </p:sp>
      <p:sp>
        <p:nvSpPr>
          <p:cNvPr id="5" name="Rechthoek 4">
            <a:extLst>
              <a:ext uri="{FF2B5EF4-FFF2-40B4-BE49-F238E27FC236}">
                <a16:creationId xmlns:a16="http://schemas.microsoft.com/office/drawing/2014/main" id="{D4ECAC40-5D8B-4BA7-9166-6F484334958A}"/>
              </a:ext>
            </a:extLst>
          </p:cNvPr>
          <p:cNvSpPr/>
          <p:nvPr/>
        </p:nvSpPr>
        <p:spPr>
          <a:xfrm>
            <a:off x="157176" y="74643"/>
            <a:ext cx="10080000" cy="317241"/>
          </a:xfrm>
          <a:prstGeom prst="rect">
            <a:avLst/>
          </a:prstGeom>
          <a:solidFill>
            <a:srgbClr val="FFD5D5">
              <a:alpha val="5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tx1"/>
                </a:solidFill>
              </a:rPr>
              <a:t>Overige</a:t>
            </a:r>
          </a:p>
        </p:txBody>
      </p:sp>
      <p:pic>
        <p:nvPicPr>
          <p:cNvPr id="8" name="Afbeelding 7">
            <a:extLst>
              <a:ext uri="{FF2B5EF4-FFF2-40B4-BE49-F238E27FC236}">
                <a16:creationId xmlns:a16="http://schemas.microsoft.com/office/drawing/2014/main" id="{30881332-E0FE-420C-B871-9457E1A1E52A}"/>
              </a:ext>
            </a:extLst>
          </p:cNvPr>
          <p:cNvPicPr>
            <a:picLocks noChangeAspect="1"/>
          </p:cNvPicPr>
          <p:nvPr/>
        </p:nvPicPr>
        <p:blipFill>
          <a:blip r:embed="rId2"/>
          <a:stretch>
            <a:fillRect/>
          </a:stretch>
        </p:blipFill>
        <p:spPr>
          <a:xfrm>
            <a:off x="10676468" y="26341"/>
            <a:ext cx="1397195" cy="472200"/>
          </a:xfrm>
          <a:prstGeom prst="rect">
            <a:avLst/>
          </a:prstGeom>
        </p:spPr>
      </p:pic>
    </p:spTree>
    <p:extLst>
      <p:ext uri="{BB962C8B-B14F-4D97-AF65-F5344CB8AC3E}">
        <p14:creationId xmlns:p14="http://schemas.microsoft.com/office/powerpoint/2010/main" val="7435211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0660744C-1951-4EA2-A923-1A3464AF6EBE}"/>
              </a:ext>
            </a:extLst>
          </p:cNvPr>
          <p:cNvSpPr/>
          <p:nvPr/>
        </p:nvSpPr>
        <p:spPr>
          <a:xfrm>
            <a:off x="1089" y="1"/>
            <a:ext cx="2966046" cy="68579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l-NL" b="1" dirty="0"/>
              <a:t>Scenarioplanning  &amp; dashboard</a:t>
            </a:r>
          </a:p>
          <a:p>
            <a:pPr algn="ctr"/>
            <a:endParaRPr lang="nl-NL" b="1" dirty="0"/>
          </a:p>
        </p:txBody>
      </p:sp>
      <p:sp>
        <p:nvSpPr>
          <p:cNvPr id="3" name="Tekstvak 2">
            <a:extLst>
              <a:ext uri="{FF2B5EF4-FFF2-40B4-BE49-F238E27FC236}">
                <a16:creationId xmlns:a16="http://schemas.microsoft.com/office/drawing/2014/main" id="{40C1B0EB-32D8-409C-ACC2-ED814532217A}"/>
              </a:ext>
            </a:extLst>
          </p:cNvPr>
          <p:cNvSpPr txBox="1"/>
          <p:nvPr/>
        </p:nvSpPr>
        <p:spPr>
          <a:xfrm>
            <a:off x="3545632" y="718457"/>
            <a:ext cx="6176866" cy="2585323"/>
          </a:xfrm>
          <a:prstGeom prst="rect">
            <a:avLst/>
          </a:prstGeom>
          <a:noFill/>
        </p:spPr>
        <p:txBody>
          <a:bodyPr wrap="square" rtlCol="0">
            <a:spAutoFit/>
          </a:bodyPr>
          <a:lstStyle/>
          <a:p>
            <a:r>
              <a:rPr lang="nl-NL" b="1" dirty="0">
                <a:latin typeface="Verdana" panose="020B0604030504040204" pitchFamily="34" charset="0"/>
                <a:ea typeface="Verdana" panose="020B0604030504040204" pitchFamily="34" charset="0"/>
              </a:rPr>
              <a:t>Werkgroep Scenarioplanning  &amp; dashboard</a:t>
            </a:r>
            <a:br>
              <a:rPr lang="nl-NL" b="1" dirty="0">
                <a:latin typeface="Verdana" panose="020B0604030504040204" pitchFamily="34" charset="0"/>
                <a:ea typeface="Verdana" panose="020B0604030504040204" pitchFamily="34" charset="0"/>
              </a:rPr>
            </a:br>
            <a:endParaRPr lang="nl-NL" b="1" dirty="0">
              <a:latin typeface="Verdana" panose="020B0604030504040204" pitchFamily="34" charset="0"/>
              <a:ea typeface="Verdana" panose="020B0604030504040204" pitchFamily="34" charset="0"/>
            </a:endParaRPr>
          </a:p>
          <a:p>
            <a:r>
              <a:rPr lang="nl-NL" sz="1200" b="1" dirty="0">
                <a:latin typeface="Verdana" panose="020B0604030504040204" pitchFamily="34" charset="0"/>
                <a:ea typeface="Verdana" panose="020B0604030504040204" pitchFamily="34" charset="0"/>
              </a:rPr>
              <a:t>Afdeling</a:t>
            </a:r>
            <a:r>
              <a:rPr lang="nl-NL" sz="1200" dirty="0">
                <a:latin typeface="Verdana" panose="020B0604030504040204" pitchFamily="34" charset="0"/>
                <a:ea typeface="Verdana" panose="020B0604030504040204" pitchFamily="34" charset="0"/>
              </a:rPr>
              <a:t>	</a:t>
            </a:r>
            <a:br>
              <a:rPr lang="nl-NL" sz="1200" dirty="0">
                <a:latin typeface="Verdana" panose="020B0604030504040204" pitchFamily="34" charset="0"/>
                <a:ea typeface="Verdana" panose="020B0604030504040204" pitchFamily="34" charset="0"/>
              </a:rPr>
            </a:br>
            <a:r>
              <a:rPr lang="nl-NL" sz="1200" dirty="0">
                <a:latin typeface="Verdana" panose="020B0604030504040204" pitchFamily="34" charset="0"/>
                <a:ea typeface="Verdana" panose="020B0604030504040204" pitchFamily="34" charset="0"/>
              </a:rPr>
              <a:t>Financieel Advies</a:t>
            </a:r>
          </a:p>
          <a:p>
            <a:br>
              <a:rPr lang="nl-NL" sz="1200" dirty="0">
                <a:latin typeface="Verdana" panose="020B0604030504040204" pitchFamily="34" charset="0"/>
                <a:ea typeface="Verdana" panose="020B0604030504040204" pitchFamily="34" charset="0"/>
              </a:rPr>
            </a:br>
            <a:endParaRPr lang="nl-NL" sz="1200" dirty="0">
              <a:latin typeface="Verdana" panose="020B0604030504040204" pitchFamily="34" charset="0"/>
              <a:ea typeface="Verdana" panose="020B0604030504040204" pitchFamily="34" charset="0"/>
            </a:endParaRPr>
          </a:p>
          <a:p>
            <a:r>
              <a:rPr lang="nl-NL" sz="1200" b="1" dirty="0">
                <a:latin typeface="Verdana" panose="020B0604030504040204" pitchFamily="34" charset="0"/>
                <a:ea typeface="Verdana" panose="020B0604030504040204" pitchFamily="34" charset="0"/>
              </a:rPr>
              <a:t>Namen</a:t>
            </a:r>
            <a:br>
              <a:rPr lang="nl-NL" sz="1200" b="1" dirty="0">
                <a:latin typeface="Verdana" panose="020B0604030504040204" pitchFamily="34" charset="0"/>
                <a:ea typeface="Verdana" panose="020B0604030504040204" pitchFamily="34" charset="0"/>
              </a:rPr>
            </a:br>
            <a:r>
              <a:rPr lang="nl-NL" sz="1200" dirty="0">
                <a:latin typeface="Verdana" panose="020B0604030504040204" pitchFamily="34" charset="0"/>
                <a:ea typeface="Verdana" panose="020B0604030504040204" pitchFamily="34" charset="0"/>
              </a:rPr>
              <a:t>Marleen Schipper</a:t>
            </a:r>
            <a:br>
              <a:rPr lang="nl-NL" sz="1200" b="1" dirty="0">
                <a:latin typeface="Verdana" panose="020B0604030504040204" pitchFamily="34" charset="0"/>
                <a:ea typeface="Verdana" panose="020B0604030504040204" pitchFamily="34" charset="0"/>
              </a:rPr>
            </a:br>
            <a:br>
              <a:rPr lang="nl-NL" b="1" dirty="0">
                <a:latin typeface="Verdana" panose="020B0604030504040204" pitchFamily="34" charset="0"/>
                <a:ea typeface="Verdana" panose="020B0604030504040204" pitchFamily="34" charset="0"/>
              </a:rPr>
            </a:br>
            <a:endParaRPr lang="nl-NL" b="1" dirty="0">
              <a:latin typeface="Verdana" panose="020B0604030504040204" pitchFamily="34" charset="0"/>
              <a:ea typeface="Verdana" panose="020B0604030504040204" pitchFamily="34" charset="0"/>
            </a:endParaRPr>
          </a:p>
          <a:p>
            <a:endParaRPr lang="nl-NL" b="1" dirty="0">
              <a:latin typeface="Verdana" panose="020B0604030504040204" pitchFamily="34" charset="0"/>
              <a:ea typeface="Verdana" panose="020B0604030504040204" pitchFamily="34" charset="0"/>
            </a:endParaRPr>
          </a:p>
        </p:txBody>
      </p:sp>
      <p:sp>
        <p:nvSpPr>
          <p:cNvPr id="4" name="Tekstvak 3">
            <a:extLst>
              <a:ext uri="{FF2B5EF4-FFF2-40B4-BE49-F238E27FC236}">
                <a16:creationId xmlns:a16="http://schemas.microsoft.com/office/drawing/2014/main" id="{7BD4C5DE-1555-4CBA-BFC3-9ABF2EBCAE87}"/>
              </a:ext>
            </a:extLst>
          </p:cNvPr>
          <p:cNvSpPr txBox="1"/>
          <p:nvPr/>
        </p:nvSpPr>
        <p:spPr>
          <a:xfrm>
            <a:off x="8892073" y="5750767"/>
            <a:ext cx="2848947" cy="1661993"/>
          </a:xfrm>
          <a:prstGeom prst="rect">
            <a:avLst/>
          </a:prstGeom>
          <a:noFill/>
        </p:spPr>
        <p:txBody>
          <a:bodyPr wrap="square" rtlCol="0">
            <a:spAutoFit/>
          </a:bodyPr>
          <a:lstStyle/>
          <a:p>
            <a:pPr algn="r"/>
            <a:r>
              <a:rPr lang="nl-NL" sz="1200" b="1" dirty="0">
                <a:latin typeface="Verdana" panose="020B0604030504040204" pitchFamily="34" charset="0"/>
                <a:ea typeface="Verdana" panose="020B0604030504040204" pitchFamily="34" charset="0"/>
              </a:rPr>
              <a:t>Datum </a:t>
            </a:r>
            <a:r>
              <a:rPr lang="nl-NL" sz="1200" b="1" dirty="0" err="1">
                <a:latin typeface="Verdana" panose="020B0604030504040204" pitchFamily="34" charset="0"/>
                <a:ea typeface="Verdana" panose="020B0604030504040204" pitchFamily="34" charset="0"/>
              </a:rPr>
              <a:t>werkgroepsessies</a:t>
            </a:r>
            <a:br>
              <a:rPr lang="nl-NL" sz="1200" b="1" dirty="0">
                <a:latin typeface="Verdana" panose="020B0604030504040204" pitchFamily="34" charset="0"/>
                <a:ea typeface="Verdana" panose="020B0604030504040204" pitchFamily="34" charset="0"/>
              </a:rPr>
            </a:br>
            <a:endParaRPr lang="nl-NL" sz="1200" b="1" dirty="0">
              <a:latin typeface="Verdana" panose="020B0604030504040204" pitchFamily="34" charset="0"/>
              <a:ea typeface="Verdana" panose="020B0604030504040204" pitchFamily="34" charset="0"/>
            </a:endParaRPr>
          </a:p>
          <a:p>
            <a:pPr algn="r"/>
            <a:r>
              <a:rPr lang="nl-NL" sz="1200" dirty="0">
                <a:latin typeface="Verdana" panose="020B0604030504040204" pitchFamily="34" charset="0"/>
                <a:ea typeface="Verdana" panose="020B0604030504040204" pitchFamily="34" charset="0"/>
              </a:rPr>
              <a:t>Bijeenkomst 1	</a:t>
            </a:r>
          </a:p>
          <a:p>
            <a:pPr algn="r"/>
            <a:r>
              <a:rPr lang="nl-NL" sz="1200" dirty="0">
                <a:latin typeface="Verdana" panose="020B0604030504040204" pitchFamily="34" charset="0"/>
                <a:ea typeface="Verdana" panose="020B0604030504040204" pitchFamily="34" charset="0"/>
              </a:rPr>
              <a:t>Bijeenkomst 2	</a:t>
            </a:r>
            <a:br>
              <a:rPr lang="nl-NL" sz="1200" b="1" dirty="0">
                <a:latin typeface="Verdana" panose="020B0604030504040204" pitchFamily="34" charset="0"/>
                <a:ea typeface="Verdana" panose="020B0604030504040204" pitchFamily="34" charset="0"/>
              </a:rPr>
            </a:br>
            <a:br>
              <a:rPr lang="nl-NL" b="1" dirty="0">
                <a:latin typeface="Verdana" panose="020B0604030504040204" pitchFamily="34" charset="0"/>
                <a:ea typeface="Verdana" panose="020B0604030504040204" pitchFamily="34" charset="0"/>
              </a:rPr>
            </a:br>
            <a:endParaRPr lang="nl-NL" b="1" dirty="0">
              <a:latin typeface="Verdana" panose="020B0604030504040204" pitchFamily="34" charset="0"/>
              <a:ea typeface="Verdana" panose="020B0604030504040204" pitchFamily="34" charset="0"/>
            </a:endParaRPr>
          </a:p>
          <a:p>
            <a:pPr algn="just"/>
            <a:endParaRPr lang="nl-NL" b="1" dirty="0">
              <a:latin typeface="Verdana" panose="020B0604030504040204" pitchFamily="34" charset="0"/>
              <a:ea typeface="Verdana" panose="020B0604030504040204" pitchFamily="34" charset="0"/>
            </a:endParaRPr>
          </a:p>
        </p:txBody>
      </p:sp>
      <p:pic>
        <p:nvPicPr>
          <p:cNvPr id="5" name="Afbeelding 4">
            <a:extLst>
              <a:ext uri="{FF2B5EF4-FFF2-40B4-BE49-F238E27FC236}">
                <a16:creationId xmlns:a16="http://schemas.microsoft.com/office/drawing/2014/main" id="{40E18FAF-A106-4B9B-8BF7-E9F4955F36CA}"/>
              </a:ext>
            </a:extLst>
          </p:cNvPr>
          <p:cNvPicPr>
            <a:picLocks noChangeAspect="1"/>
          </p:cNvPicPr>
          <p:nvPr/>
        </p:nvPicPr>
        <p:blipFill>
          <a:blip r:embed="rId2"/>
          <a:stretch>
            <a:fillRect/>
          </a:stretch>
        </p:blipFill>
        <p:spPr>
          <a:xfrm>
            <a:off x="10676468" y="26341"/>
            <a:ext cx="1397195" cy="472200"/>
          </a:xfrm>
          <a:prstGeom prst="rect">
            <a:avLst/>
          </a:prstGeom>
        </p:spPr>
      </p:pic>
    </p:spTree>
    <p:extLst>
      <p:ext uri="{BB962C8B-B14F-4D97-AF65-F5344CB8AC3E}">
        <p14:creationId xmlns:p14="http://schemas.microsoft.com/office/powerpoint/2010/main" val="35805610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079FFC23-2F68-4002-93C6-529CAD54CB2E}"/>
              </a:ext>
            </a:extLst>
          </p:cNvPr>
          <p:cNvSpPr/>
          <p:nvPr/>
        </p:nvSpPr>
        <p:spPr>
          <a:xfrm>
            <a:off x="1089" y="1"/>
            <a:ext cx="312177" cy="68579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l-NL" b="1" dirty="0"/>
              <a:t>Scenarioplanning  &amp; dashboard</a:t>
            </a:r>
          </a:p>
        </p:txBody>
      </p:sp>
      <p:sp>
        <p:nvSpPr>
          <p:cNvPr id="5" name="Rechthoek 4">
            <a:extLst>
              <a:ext uri="{FF2B5EF4-FFF2-40B4-BE49-F238E27FC236}">
                <a16:creationId xmlns:a16="http://schemas.microsoft.com/office/drawing/2014/main" id="{D4ECAC40-5D8B-4BA7-9166-6F484334958A}"/>
              </a:ext>
            </a:extLst>
          </p:cNvPr>
          <p:cNvSpPr/>
          <p:nvPr/>
        </p:nvSpPr>
        <p:spPr>
          <a:xfrm>
            <a:off x="157176" y="74643"/>
            <a:ext cx="10080000" cy="317241"/>
          </a:xfrm>
          <a:prstGeom prst="rect">
            <a:avLst/>
          </a:prstGeom>
          <a:solidFill>
            <a:srgbClr val="FFD5D5">
              <a:alpha val="5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tx1"/>
                </a:solidFill>
              </a:rPr>
              <a:t>Wensen van doelgroep</a:t>
            </a:r>
          </a:p>
        </p:txBody>
      </p:sp>
      <p:sp>
        <p:nvSpPr>
          <p:cNvPr id="6" name="Rechthoek 5">
            <a:extLst>
              <a:ext uri="{FF2B5EF4-FFF2-40B4-BE49-F238E27FC236}">
                <a16:creationId xmlns:a16="http://schemas.microsoft.com/office/drawing/2014/main" id="{0B0ED5B2-3DE2-4B8B-BD07-56AA5CD53570}"/>
              </a:ext>
            </a:extLst>
          </p:cNvPr>
          <p:cNvSpPr/>
          <p:nvPr/>
        </p:nvSpPr>
        <p:spPr>
          <a:xfrm>
            <a:off x="475861" y="587827"/>
            <a:ext cx="5620139"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b="1" dirty="0">
                <a:solidFill>
                  <a:srgbClr val="C00000"/>
                </a:solidFill>
                <a:latin typeface="Verdana" panose="020B0604030504040204" pitchFamily="34" charset="0"/>
                <a:ea typeface="Verdana" panose="020B0604030504040204" pitchFamily="34" charset="0"/>
              </a:rPr>
              <a:t>User story</a:t>
            </a:r>
            <a:br>
              <a:rPr lang="nl-NL" b="1" dirty="0">
                <a:solidFill>
                  <a:srgbClr val="C00000"/>
                </a:solidFill>
              </a:rPr>
            </a:br>
            <a:endParaRPr lang="nl-NL" b="1" dirty="0">
              <a:solidFill>
                <a:srgbClr val="C00000"/>
              </a:solidFill>
            </a:endParaRPr>
          </a:p>
        </p:txBody>
      </p:sp>
      <p:sp>
        <p:nvSpPr>
          <p:cNvPr id="8" name="Rechthoek 7">
            <a:extLst>
              <a:ext uri="{FF2B5EF4-FFF2-40B4-BE49-F238E27FC236}">
                <a16:creationId xmlns:a16="http://schemas.microsoft.com/office/drawing/2014/main" id="{D5BA5817-F059-47C5-A5B1-F722CB5FBBE1}"/>
              </a:ext>
            </a:extLst>
          </p:cNvPr>
          <p:cNvSpPr/>
          <p:nvPr/>
        </p:nvSpPr>
        <p:spPr>
          <a:xfrm>
            <a:off x="6383002" y="587827"/>
            <a:ext cx="5620139"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b="1" dirty="0">
                <a:solidFill>
                  <a:srgbClr val="C00000"/>
                </a:solidFill>
                <a:latin typeface="Verdana" panose="020B0604030504040204" pitchFamily="34" charset="0"/>
                <a:ea typeface="Verdana" panose="020B0604030504040204" pitchFamily="34" charset="0"/>
              </a:rPr>
              <a:t>Doelstellingen</a:t>
            </a:r>
            <a:br>
              <a:rPr lang="nl-NL" sz="1200" b="1" dirty="0">
                <a:solidFill>
                  <a:srgbClr val="C00000"/>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Een dashboard moet (snel) inzicht geven in de financiële realisatie en prognose, alsmede de samenhang tussen financiën en de verschillende bedrijfsprocessen (zoals studenten en formaties)</a:t>
            </a:r>
          </a:p>
          <a:p>
            <a:pPr marL="285750" indent="-285750">
              <a:buFont typeface="Wingdings" panose="05000000000000000000" pitchFamily="2" charset="2"/>
              <a:buChar char="q"/>
            </a:pPr>
            <a:endParaRPr lang="nl-NL" sz="1200"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De weergaven moeten begrijpelijk en eenvoudig zijn, met de mogelijkheid verder in te zoomen door bijvoorbeeld het gebruik van dimensies.</a:t>
            </a:r>
            <a:br>
              <a:rPr lang="nl-NL" sz="1200" dirty="0">
                <a:solidFill>
                  <a:schemeClr val="tx1"/>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Op een interactieve wijze kunnen toekomst scenario’s berekend worden, met elkaar vergeleken worden en eventuele risico’s in beeld gebracht worden.</a:t>
            </a:r>
          </a:p>
          <a:p>
            <a:pPr marL="285750" indent="-285750">
              <a:buFont typeface="Wingdings" panose="05000000000000000000" pitchFamily="2" charset="2"/>
              <a:buChar char="q"/>
            </a:pPr>
            <a:endParaRPr lang="nl-NL" sz="1200"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De ontwikkelingen (historie </a:t>
            </a:r>
            <a:r>
              <a:rPr lang="nl-NL" sz="1200" dirty="0">
                <a:solidFill>
                  <a:schemeClr val="tx1"/>
                </a:solidFill>
                <a:latin typeface="Verdana" panose="020B0604030504040204" pitchFamily="34" charset="0"/>
                <a:ea typeface="Verdana" panose="020B0604030504040204" pitchFamily="34" charset="0"/>
                <a:sym typeface="Wingdings" panose="05000000000000000000" pitchFamily="2" charset="2"/>
              </a:rPr>
              <a:t> prognose  scenario toekomst) kunnen middels trends gevolgd worden.</a:t>
            </a:r>
          </a:p>
          <a:p>
            <a:pPr marL="285750" indent="-285750">
              <a:buFont typeface="Wingdings" panose="05000000000000000000" pitchFamily="2" charset="2"/>
              <a:buChar char="q"/>
            </a:pPr>
            <a:endParaRPr lang="nl-NL" sz="1200" dirty="0">
              <a:solidFill>
                <a:schemeClr val="tx1"/>
              </a:solidFill>
              <a:latin typeface="Verdana" panose="020B0604030504040204" pitchFamily="34" charset="0"/>
              <a:ea typeface="Verdana" panose="020B0604030504040204" pitchFamily="34" charset="0"/>
              <a:sym typeface="Wingdings" panose="05000000000000000000" pitchFamily="2" charset="2"/>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(gedefinieerde) Kengetallen geven stuurinformatie en ruimte tot benchmarking tussen opleidingen en academies.</a:t>
            </a:r>
          </a:p>
          <a:p>
            <a:endParaRPr lang="nl-NL" sz="1200" b="1" dirty="0">
              <a:solidFill>
                <a:schemeClr val="tx1"/>
              </a:solidFill>
              <a:latin typeface="Verdana" panose="020B0604030504040204" pitchFamily="34" charset="0"/>
              <a:ea typeface="Verdana" panose="020B0604030504040204" pitchFamily="34" charset="0"/>
            </a:endParaRPr>
          </a:p>
        </p:txBody>
      </p:sp>
      <p:pic>
        <p:nvPicPr>
          <p:cNvPr id="7" name="Afbeelding 6">
            <a:extLst>
              <a:ext uri="{FF2B5EF4-FFF2-40B4-BE49-F238E27FC236}">
                <a16:creationId xmlns:a16="http://schemas.microsoft.com/office/drawing/2014/main" id="{A039F966-BA36-4D61-9805-71336B466D95}"/>
              </a:ext>
            </a:extLst>
          </p:cNvPr>
          <p:cNvPicPr>
            <a:picLocks noChangeAspect="1"/>
          </p:cNvPicPr>
          <p:nvPr/>
        </p:nvPicPr>
        <p:blipFill>
          <a:blip r:embed="rId2"/>
          <a:stretch>
            <a:fillRect/>
          </a:stretch>
        </p:blipFill>
        <p:spPr>
          <a:xfrm>
            <a:off x="10676468" y="26341"/>
            <a:ext cx="1397195" cy="472200"/>
          </a:xfrm>
          <a:prstGeom prst="rect">
            <a:avLst/>
          </a:prstGeom>
        </p:spPr>
      </p:pic>
      <p:sp>
        <p:nvSpPr>
          <p:cNvPr id="9" name="Tekstvak 30">
            <a:extLst>
              <a:ext uri="{FF2B5EF4-FFF2-40B4-BE49-F238E27FC236}">
                <a16:creationId xmlns:a16="http://schemas.microsoft.com/office/drawing/2014/main" id="{03C992C7-295F-42A5-9B4D-6C17E0A291A8}"/>
              </a:ext>
            </a:extLst>
          </p:cNvPr>
          <p:cNvSpPr txBox="1"/>
          <p:nvPr/>
        </p:nvSpPr>
        <p:spPr>
          <a:xfrm>
            <a:off x="566400" y="1458275"/>
            <a:ext cx="5427998" cy="407632"/>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dirty="0">
                <a:solidFill>
                  <a:schemeClr val="accent2"/>
                </a:solidFill>
                <a:effectLst/>
                <a:latin typeface="Verdana" panose="020B0604030504040204" pitchFamily="34" charset="0"/>
                <a:ea typeface="Calibri" panose="020F0502020204030204" pitchFamily="34" charset="0"/>
                <a:cs typeface="Times New Roman" panose="02020603050405020304" pitchFamily="18" charset="0"/>
              </a:rPr>
              <a:t>Als directie wil ik informatie voorziening in de vorm van visualisaties, zodat ik op een begrijpelijke en eenvoudige manier inzicht heb in de ontwikkelingen</a:t>
            </a:r>
            <a:endParaRPr lang="nl-NL" sz="1100"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kstvak 40">
            <a:extLst>
              <a:ext uri="{FF2B5EF4-FFF2-40B4-BE49-F238E27FC236}">
                <a16:creationId xmlns:a16="http://schemas.microsoft.com/office/drawing/2014/main" id="{98099E04-80E5-41CA-A7C8-091E476CBD4A}"/>
              </a:ext>
            </a:extLst>
          </p:cNvPr>
          <p:cNvSpPr txBox="1"/>
          <p:nvPr/>
        </p:nvSpPr>
        <p:spPr>
          <a:xfrm>
            <a:off x="560561" y="2372002"/>
            <a:ext cx="5433804" cy="582979"/>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dirty="0">
                <a:solidFill>
                  <a:schemeClr val="accent2"/>
                </a:solidFill>
                <a:effectLst/>
                <a:latin typeface="Verdana" panose="020B0604030504040204" pitchFamily="34" charset="0"/>
                <a:ea typeface="Calibri" panose="020F0502020204030204" pitchFamily="34" charset="0"/>
                <a:cs typeface="Times New Roman" panose="02020603050405020304" pitchFamily="18" charset="0"/>
              </a:rPr>
              <a:t>Als directie wil ik inzicht in de trendontwikkeling van mijn beschikbare budget o.b.v. bekostigde studenten in meerdere scenario’s, zodat ik weet welke organisatorische keuzes we moeten maken.</a:t>
            </a:r>
            <a:endParaRPr lang="nl-NL" sz="1100"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kstvak 41">
            <a:extLst>
              <a:ext uri="{FF2B5EF4-FFF2-40B4-BE49-F238E27FC236}">
                <a16:creationId xmlns:a16="http://schemas.microsoft.com/office/drawing/2014/main" id="{B03BB4C7-5990-4EFE-8134-CBC8E8CEBB7F}"/>
              </a:ext>
            </a:extLst>
          </p:cNvPr>
          <p:cNvSpPr txBox="1"/>
          <p:nvPr/>
        </p:nvSpPr>
        <p:spPr>
          <a:xfrm>
            <a:off x="560595" y="1911695"/>
            <a:ext cx="5433804" cy="406388"/>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dirty="0">
                <a:solidFill>
                  <a:schemeClr val="accent2"/>
                </a:solidFill>
                <a:effectLst/>
                <a:latin typeface="Verdana" panose="020B0604030504040204" pitchFamily="34" charset="0"/>
                <a:ea typeface="Calibri" panose="020F0502020204030204" pitchFamily="34" charset="0"/>
                <a:cs typeface="Times New Roman" panose="02020603050405020304" pitchFamily="18" charset="0"/>
              </a:rPr>
              <a:t>Als adviseur</a:t>
            </a:r>
            <a:r>
              <a:rPr lang="nl-NL" sz="1000" dirty="0">
                <a:solidFill>
                  <a:schemeClr val="accent2"/>
                </a:solidFill>
                <a:latin typeface="Verdana" panose="020B0604030504040204" pitchFamily="34" charset="0"/>
                <a:ea typeface="Calibri" panose="020F0502020204030204" pitchFamily="34" charset="0"/>
                <a:cs typeface="Times New Roman" panose="02020603050405020304" pitchFamily="18" charset="0"/>
              </a:rPr>
              <a:t> </a:t>
            </a:r>
            <a:r>
              <a:rPr lang="nl-NL" sz="1000" dirty="0">
                <a:solidFill>
                  <a:schemeClr val="accent2"/>
                </a:solidFill>
                <a:effectLst/>
                <a:latin typeface="Verdana" panose="020B0604030504040204" pitchFamily="34" charset="0"/>
                <a:ea typeface="Calibri" panose="020F0502020204030204" pitchFamily="34" charset="0"/>
                <a:cs typeface="Times New Roman" panose="02020603050405020304" pitchFamily="18" charset="0"/>
              </a:rPr>
              <a:t>wil ik kengetallen kunnen vergelijken tussen academies en diensten, zodat ik meer inzicht krijg in trend ontwikkelingen</a:t>
            </a:r>
            <a:endParaRPr lang="nl-NL" sz="1100"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kstvak 44">
            <a:extLst>
              <a:ext uri="{FF2B5EF4-FFF2-40B4-BE49-F238E27FC236}">
                <a16:creationId xmlns:a16="http://schemas.microsoft.com/office/drawing/2014/main" id="{40B0A955-DB6C-469A-B025-E4193F99CE16}"/>
              </a:ext>
            </a:extLst>
          </p:cNvPr>
          <p:cNvSpPr txBox="1"/>
          <p:nvPr/>
        </p:nvSpPr>
        <p:spPr>
          <a:xfrm>
            <a:off x="560560" y="2996267"/>
            <a:ext cx="5433805" cy="391864"/>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dirty="0">
                <a:solidFill>
                  <a:schemeClr val="accent2"/>
                </a:solidFill>
                <a:effectLst/>
                <a:latin typeface="Verdana" panose="020B0604030504040204" pitchFamily="34" charset="0"/>
                <a:ea typeface="Calibri" panose="020F0502020204030204" pitchFamily="34" charset="0"/>
                <a:cs typeface="Times New Roman" panose="02020603050405020304" pitchFamily="18" charset="0"/>
              </a:rPr>
              <a:t>Als financieel adviseur wil ik ad-hoc analyses kunnen opstellen zodat ik nog beter kan inspelen op de vraag van mijn klant.</a:t>
            </a:r>
            <a:endParaRPr lang="nl-NL" sz="1100"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Tekstvak 34">
            <a:extLst>
              <a:ext uri="{FF2B5EF4-FFF2-40B4-BE49-F238E27FC236}">
                <a16:creationId xmlns:a16="http://schemas.microsoft.com/office/drawing/2014/main" id="{F3A1C63B-E207-4FF2-AF86-F538DDCA50CD}"/>
              </a:ext>
            </a:extLst>
          </p:cNvPr>
          <p:cNvSpPr txBox="1"/>
          <p:nvPr/>
        </p:nvSpPr>
        <p:spPr>
          <a:xfrm>
            <a:off x="566399" y="834447"/>
            <a:ext cx="5427999" cy="582979"/>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dirty="0">
                <a:solidFill>
                  <a:schemeClr val="accent2"/>
                </a:solidFill>
                <a:effectLst/>
                <a:latin typeface="Verdana" panose="020B0604030504040204" pitchFamily="34" charset="0"/>
                <a:ea typeface="Calibri" panose="020F0502020204030204" pitchFamily="34" charset="0"/>
                <a:cs typeface="Times New Roman" panose="02020603050405020304" pitchFamily="18" charset="0"/>
              </a:rPr>
              <a:t>Als directeur wil ik inzicht in de toekomstige ontwikkeling van potentiele instromende studenten, zodat ik op een gemakkelijke wijze periodiek instroom scenario’s kan inzien.</a:t>
            </a:r>
            <a:endParaRPr lang="nl-NL" sz="1100"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kstvak 37">
            <a:extLst>
              <a:ext uri="{FF2B5EF4-FFF2-40B4-BE49-F238E27FC236}">
                <a16:creationId xmlns:a16="http://schemas.microsoft.com/office/drawing/2014/main" id="{7F1290D5-5106-4312-B91F-B12EE6E5731F}"/>
              </a:ext>
            </a:extLst>
          </p:cNvPr>
          <p:cNvSpPr txBox="1"/>
          <p:nvPr/>
        </p:nvSpPr>
        <p:spPr>
          <a:xfrm>
            <a:off x="560560" y="3434607"/>
            <a:ext cx="5433805" cy="553347"/>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dirty="0">
                <a:solidFill>
                  <a:schemeClr val="accent2"/>
                </a:solidFill>
                <a:effectLst/>
                <a:latin typeface="Verdana" panose="020B0604030504040204" pitchFamily="34" charset="0"/>
                <a:ea typeface="Calibri" panose="020F0502020204030204" pitchFamily="34" charset="0"/>
                <a:cs typeface="Times New Roman" panose="02020603050405020304" pitchFamily="18" charset="0"/>
              </a:rPr>
              <a:t>Als directie wil ik op basis van de samenhangende managent informatie parameters kunnen aanpassen zodat ik zelfstandig een toekomstig scenario zou kunnen berekenen en deze delen met belanghebbenden.</a:t>
            </a:r>
            <a:endParaRPr lang="nl-NL" sz="1100"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kstvak 37">
            <a:extLst>
              <a:ext uri="{FF2B5EF4-FFF2-40B4-BE49-F238E27FC236}">
                <a16:creationId xmlns:a16="http://schemas.microsoft.com/office/drawing/2014/main" id="{DC5BA605-81A8-49ED-9177-D4CB8E24E8B9}"/>
              </a:ext>
            </a:extLst>
          </p:cNvPr>
          <p:cNvSpPr txBox="1"/>
          <p:nvPr/>
        </p:nvSpPr>
        <p:spPr>
          <a:xfrm>
            <a:off x="560560" y="4043080"/>
            <a:ext cx="5433805" cy="600591"/>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dirty="0">
                <a:solidFill>
                  <a:schemeClr val="accent2"/>
                </a:solidFill>
                <a:effectLst/>
                <a:latin typeface="Verdana" panose="020B0604030504040204" pitchFamily="34" charset="0"/>
                <a:ea typeface="Calibri" panose="020F0502020204030204" pitchFamily="34" charset="0"/>
                <a:cs typeface="Times New Roman" panose="02020603050405020304" pitchFamily="18" charset="0"/>
              </a:rPr>
              <a:t>Als directie wil ik op basis van de samenhangende managent informatie parameters kunnen aanpassen zodat ik zelfstandig een toekomstig scenario zou kunnen berekenen en deze delen met belanghebbenden.</a:t>
            </a:r>
            <a:endParaRPr lang="nl-NL" sz="1100"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kstvak 34">
            <a:extLst>
              <a:ext uri="{FF2B5EF4-FFF2-40B4-BE49-F238E27FC236}">
                <a16:creationId xmlns:a16="http://schemas.microsoft.com/office/drawing/2014/main" id="{1B2DD1C9-8C57-44F4-A920-8CB6D42F9FBC}"/>
              </a:ext>
            </a:extLst>
          </p:cNvPr>
          <p:cNvSpPr txBox="1"/>
          <p:nvPr/>
        </p:nvSpPr>
        <p:spPr>
          <a:xfrm>
            <a:off x="560560" y="4684936"/>
            <a:ext cx="5427999" cy="578798"/>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dirty="0">
                <a:solidFill>
                  <a:schemeClr val="accent2"/>
                </a:solidFill>
                <a:effectLst/>
                <a:latin typeface="Verdana" panose="020B0604030504040204" pitchFamily="34" charset="0"/>
                <a:ea typeface="Calibri" panose="020F0502020204030204" pitchFamily="34" charset="0"/>
                <a:cs typeface="Times New Roman" panose="02020603050405020304" pitchFamily="18" charset="0"/>
              </a:rPr>
              <a:t>Als directeur wil ik inzicht in de ontwikkeling &amp; trends van studentaantallen en bijbehorende scenario’s; instroom, doorstroom, uitstroom. </a:t>
            </a:r>
            <a:r>
              <a:rPr lang="nl-NL" sz="1000" dirty="0">
                <a:solidFill>
                  <a:schemeClr val="accent2"/>
                </a:solidFill>
                <a:latin typeface="Verdana" panose="020B0604030504040204" pitchFamily="34" charset="0"/>
                <a:ea typeface="Calibri" panose="020F0502020204030204" pitchFamily="34" charset="0"/>
                <a:cs typeface="Times New Roman" panose="02020603050405020304" pitchFamily="18" charset="0"/>
              </a:rPr>
              <a:t>zodat ik weet welke (organisatorische) keuzes ik op korte en lange termijn kan maken.</a:t>
            </a:r>
            <a:endParaRPr lang="nl-NL" sz="1000"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Tekstvak 37">
            <a:extLst>
              <a:ext uri="{FF2B5EF4-FFF2-40B4-BE49-F238E27FC236}">
                <a16:creationId xmlns:a16="http://schemas.microsoft.com/office/drawing/2014/main" id="{E2C0E459-6482-4D66-9959-668BC70B16FC}"/>
              </a:ext>
            </a:extLst>
          </p:cNvPr>
          <p:cNvSpPr txBox="1"/>
          <p:nvPr/>
        </p:nvSpPr>
        <p:spPr>
          <a:xfrm>
            <a:off x="560559" y="5308617"/>
            <a:ext cx="5427997" cy="406388"/>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dirty="0">
                <a:solidFill>
                  <a:schemeClr val="accent2"/>
                </a:solidFill>
                <a:effectLst/>
                <a:latin typeface="Verdana" panose="020B0604030504040204" pitchFamily="34" charset="0"/>
                <a:ea typeface="Calibri" panose="020F0502020204030204" pitchFamily="34" charset="0"/>
                <a:cs typeface="Times New Roman" panose="02020603050405020304" pitchFamily="18" charset="0"/>
              </a:rPr>
              <a:t>Als directie wil ik een goed (samenhangend) beeld zien, zodat ik ontwikkelingen in de toekomst en bijbehorende risico’s kan inschatten.</a:t>
            </a:r>
            <a:endParaRPr lang="nl-NL" sz="1100"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15214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kstvak 38">
            <a:extLst>
              <a:ext uri="{FF2B5EF4-FFF2-40B4-BE49-F238E27FC236}">
                <a16:creationId xmlns:a16="http://schemas.microsoft.com/office/drawing/2014/main" id="{7A43C6EB-44CB-44C6-A409-A4C996E23155}"/>
              </a:ext>
            </a:extLst>
          </p:cNvPr>
          <p:cNvSpPr txBox="1"/>
          <p:nvPr/>
        </p:nvSpPr>
        <p:spPr>
          <a:xfrm>
            <a:off x="3501298" y="2298324"/>
            <a:ext cx="3272190" cy="1374943"/>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chemeClr val="accent6"/>
                </a:solidFill>
                <a:latin typeface="Verdana" panose="020B0604030504040204" pitchFamily="34" charset="0"/>
                <a:ea typeface="Verdana" panose="020B0604030504040204" pitchFamily="34" charset="0"/>
                <a:cs typeface="Times New Roman"/>
              </a:rPr>
              <a:t>Als financieel adviseur wil ik eenvoudig een meerjarig SPP/formatieplanning kunnen opstellen. Rekening houdend met de uitsplitsing naar o.a. vaste, tijdelijke formatie (kosten) en externe inhuur (kosten). Zodat ik een totaal overzicht en op een snelle en inzichtelijke manier keuzes en een advies kan voorleggen aan de directie.</a:t>
            </a:r>
          </a:p>
        </p:txBody>
      </p:sp>
      <p:sp>
        <p:nvSpPr>
          <p:cNvPr id="5" name="Tekstvak 21">
            <a:extLst>
              <a:ext uri="{FF2B5EF4-FFF2-40B4-BE49-F238E27FC236}">
                <a16:creationId xmlns:a16="http://schemas.microsoft.com/office/drawing/2014/main" id="{10E9724B-63AC-43A9-8E12-5252EC372DC7}"/>
              </a:ext>
            </a:extLst>
          </p:cNvPr>
          <p:cNvSpPr txBox="1"/>
          <p:nvPr/>
        </p:nvSpPr>
        <p:spPr>
          <a:xfrm>
            <a:off x="3514856" y="3742173"/>
            <a:ext cx="3529175" cy="868803"/>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rgbClr val="9933FF"/>
                </a:solidFill>
                <a:effectLst/>
                <a:latin typeface="Verdana" panose="020B0604030504040204" pitchFamily="34" charset="0"/>
                <a:ea typeface="Verdana" panose="020B0604030504040204" pitchFamily="34" charset="0"/>
                <a:cs typeface="Times New Roman"/>
              </a:rPr>
              <a:t>Als adviseur wil ik de periodieke financiële jaarprognose</a:t>
            </a:r>
            <a:r>
              <a:rPr lang="nl-NL" sz="1000" i="1" dirty="0">
                <a:solidFill>
                  <a:srgbClr val="9933FF"/>
                </a:solidFill>
                <a:latin typeface="Verdana" panose="020B0604030504040204" pitchFamily="34" charset="0"/>
                <a:ea typeface="Verdana" panose="020B0604030504040204" pitchFamily="34" charset="0"/>
                <a:cs typeface="Times New Roman"/>
              </a:rPr>
              <a:t> eenvoudig </a:t>
            </a:r>
            <a:r>
              <a:rPr lang="nl-NL" sz="1000" i="1" dirty="0">
                <a:solidFill>
                  <a:srgbClr val="9933FF"/>
                </a:solidFill>
                <a:effectLst/>
                <a:latin typeface="Verdana" panose="020B0604030504040204" pitchFamily="34" charset="0"/>
                <a:ea typeface="Verdana" panose="020B0604030504040204" pitchFamily="34" charset="0"/>
                <a:cs typeface="Times New Roman"/>
              </a:rPr>
              <a:t>kunnen</a:t>
            </a:r>
            <a:r>
              <a:rPr lang="nl-NL" sz="1000" i="1" dirty="0">
                <a:solidFill>
                  <a:srgbClr val="9933FF"/>
                </a:solidFill>
                <a:latin typeface="Verdana" panose="020B0604030504040204" pitchFamily="34" charset="0"/>
                <a:ea typeface="Verdana" panose="020B0604030504040204" pitchFamily="34" charset="0"/>
                <a:cs typeface="Times New Roman"/>
              </a:rPr>
              <a:t> opstellen en vastleggen (terug-laden (geautomatiseerd))</a:t>
            </a:r>
            <a:r>
              <a:rPr lang="nl-NL" sz="1000" i="1" dirty="0">
                <a:solidFill>
                  <a:srgbClr val="9933FF"/>
                </a:solidFill>
                <a:effectLst/>
                <a:latin typeface="Verdana" panose="020B0604030504040204" pitchFamily="34" charset="0"/>
                <a:ea typeface="Verdana" panose="020B0604030504040204" pitchFamily="34" charset="0"/>
                <a:cs typeface="Times New Roman"/>
              </a:rPr>
              <a:t> in het financiële systeem ABW, zodat ik efficiënter kan werken.</a:t>
            </a:r>
            <a:r>
              <a:rPr lang="nl-NL" sz="1000" i="1" dirty="0">
                <a:solidFill>
                  <a:srgbClr val="9933FF"/>
                </a:solidFill>
                <a:latin typeface="Verdana" panose="020B0604030504040204" pitchFamily="34" charset="0"/>
                <a:ea typeface="Verdana" panose="020B0604030504040204" pitchFamily="34" charset="0"/>
                <a:cs typeface="Times New Roman"/>
              </a:rPr>
              <a:t> </a:t>
            </a:r>
            <a:endParaRPr lang="nl-NL" sz="1000" i="1" dirty="0">
              <a:solidFill>
                <a:srgbClr val="9933FF"/>
              </a:solidFill>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7" name="Rectangle 2">
            <a:extLst>
              <a:ext uri="{FF2B5EF4-FFF2-40B4-BE49-F238E27FC236}">
                <a16:creationId xmlns:a16="http://schemas.microsoft.com/office/drawing/2014/main" id="{1086AD02-FAE0-44DB-A3D4-62196E0E82B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l-NL"/>
          </a:p>
        </p:txBody>
      </p:sp>
      <p:pic>
        <p:nvPicPr>
          <p:cNvPr id="2049" name="Afbeelding 1">
            <a:extLst>
              <a:ext uri="{FF2B5EF4-FFF2-40B4-BE49-F238E27FC236}">
                <a16:creationId xmlns:a16="http://schemas.microsoft.com/office/drawing/2014/main" id="{C7BF4729-8F26-4E6D-B8D2-9D10BBB003E4}"/>
              </a:ext>
            </a:extLst>
          </p:cNvPr>
          <p:cNvPicPr>
            <a:picLocks noChangeAspect="1" noChangeArrowheads="1"/>
          </p:cNvPicPr>
          <p:nvPr/>
        </p:nvPicPr>
        <p:blipFill>
          <a:blip r:embed="rId2">
            <a:alphaModFix amt="70000"/>
            <a:extLst>
              <a:ext uri="{28A0092B-C50C-407E-A947-70E740481C1C}">
                <a14:useLocalDpi xmlns:a14="http://schemas.microsoft.com/office/drawing/2010/main" val="0"/>
              </a:ext>
            </a:extLst>
          </a:blip>
          <a:srcRect/>
          <a:stretch>
            <a:fillRect/>
          </a:stretch>
        </p:blipFill>
        <p:spPr bwMode="auto">
          <a:xfrm>
            <a:off x="4088111" y="49746"/>
            <a:ext cx="5699125" cy="628650"/>
          </a:xfrm>
          <a:prstGeom prst="rect">
            <a:avLst/>
          </a:prstGeom>
          <a:noFill/>
          <a:extLst>
            <a:ext uri="{909E8E84-426E-40DD-AFC4-6F175D3DCCD1}">
              <a14:hiddenFill xmlns:a14="http://schemas.microsoft.com/office/drawing/2010/main">
                <a:solidFill>
                  <a:srgbClr val="FFFFFF"/>
                </a:solidFill>
              </a14:hiddenFill>
            </a:ext>
          </a:extLst>
        </p:spPr>
      </p:pic>
      <p:sp>
        <p:nvSpPr>
          <p:cNvPr id="15" name="Tekstvak 32">
            <a:extLst>
              <a:ext uri="{FF2B5EF4-FFF2-40B4-BE49-F238E27FC236}">
                <a16:creationId xmlns:a16="http://schemas.microsoft.com/office/drawing/2014/main" id="{80B7BF9D-4394-45A4-8871-6B960A16B50F}"/>
              </a:ext>
            </a:extLst>
          </p:cNvPr>
          <p:cNvSpPr txBox="1"/>
          <p:nvPr/>
        </p:nvSpPr>
        <p:spPr>
          <a:xfrm>
            <a:off x="390261" y="3903091"/>
            <a:ext cx="3016398" cy="707885"/>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chemeClr val="accent1"/>
                </a:solidFill>
                <a:effectLst/>
                <a:latin typeface="Verdana" panose="020B0604030504040204" pitchFamily="34" charset="0"/>
                <a:ea typeface="Verdana" panose="020B0604030504040204" pitchFamily="34" charset="0"/>
                <a:cs typeface="Times New Roman" panose="02020603050405020304" pitchFamily="18" charset="0"/>
              </a:rPr>
              <a:t>Als financieel adviseur willen we kunnen werken met </a:t>
            </a:r>
            <a:r>
              <a:rPr lang="nl-NL" sz="1000" i="1" dirty="0" err="1">
                <a:solidFill>
                  <a:schemeClr val="accent1"/>
                </a:solidFill>
                <a:effectLst/>
                <a:latin typeface="Verdana" panose="020B0604030504040204" pitchFamily="34" charset="0"/>
                <a:ea typeface="Verdana" panose="020B0604030504040204" pitchFamily="34" charset="0"/>
                <a:cs typeface="Times New Roman" panose="02020603050405020304" pitchFamily="18" charset="0"/>
              </a:rPr>
              <a:t>workflows</a:t>
            </a:r>
            <a:r>
              <a:rPr lang="nl-NL" sz="1000" i="1" dirty="0">
                <a:solidFill>
                  <a:schemeClr val="accent1"/>
                </a:solidFill>
                <a:effectLst/>
                <a:latin typeface="Verdana" panose="020B0604030504040204" pitchFamily="34" charset="0"/>
                <a:ea typeface="Verdana" panose="020B0604030504040204" pitchFamily="34" charset="0"/>
                <a:cs typeface="Times New Roman" panose="02020603050405020304" pitchFamily="18" charset="0"/>
              </a:rPr>
              <a:t>, zodat de voortgang van bepaalde processen kunnen worden geborgd. </a:t>
            </a:r>
          </a:p>
        </p:txBody>
      </p:sp>
      <p:sp>
        <p:nvSpPr>
          <p:cNvPr id="16" name="Tekstvak 33">
            <a:extLst>
              <a:ext uri="{FF2B5EF4-FFF2-40B4-BE49-F238E27FC236}">
                <a16:creationId xmlns:a16="http://schemas.microsoft.com/office/drawing/2014/main" id="{C2CD586D-F187-4B30-A48B-AA7F018A6FBD}"/>
              </a:ext>
            </a:extLst>
          </p:cNvPr>
          <p:cNvSpPr txBox="1"/>
          <p:nvPr/>
        </p:nvSpPr>
        <p:spPr>
          <a:xfrm>
            <a:off x="9258463" y="2132539"/>
            <a:ext cx="2889317" cy="715956"/>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rgbClr val="9933FF"/>
                </a:solidFill>
                <a:effectLst/>
                <a:latin typeface="Verdana" panose="020B0604030504040204" pitchFamily="34" charset="0"/>
                <a:ea typeface="Verdana" panose="020B0604030504040204" pitchFamily="34" charset="0"/>
                <a:cs typeface="Times New Roman" panose="02020603050405020304" pitchFamily="18" charset="0"/>
              </a:rPr>
              <a:t>BP&amp;C wil een geconsolideerd overzicht van de realisatie,  prognoses en begroting, zodat er op concern niveau altijd beeld is.</a:t>
            </a:r>
          </a:p>
        </p:txBody>
      </p:sp>
      <p:sp>
        <p:nvSpPr>
          <p:cNvPr id="18" name="Tekstvak 35">
            <a:extLst>
              <a:ext uri="{FF2B5EF4-FFF2-40B4-BE49-F238E27FC236}">
                <a16:creationId xmlns:a16="http://schemas.microsoft.com/office/drawing/2014/main" id="{98B5A25F-784D-4DF0-BECD-D48A66CEB12B}"/>
              </a:ext>
            </a:extLst>
          </p:cNvPr>
          <p:cNvSpPr txBox="1"/>
          <p:nvPr/>
        </p:nvSpPr>
        <p:spPr>
          <a:xfrm>
            <a:off x="9255227" y="747994"/>
            <a:ext cx="2889316" cy="1342071"/>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chemeClr val="accent1"/>
                </a:solidFill>
                <a:effectLst/>
                <a:latin typeface="Verdana" panose="020B0604030504040204" pitchFamily="34" charset="0"/>
                <a:ea typeface="Verdana" panose="020B0604030504040204" pitchFamily="34" charset="0"/>
                <a:cs typeface="Times New Roman" panose="02020603050405020304" pitchFamily="18" charset="0"/>
              </a:rPr>
              <a:t>Als systeembeheerder wil ik in de FP&amp;A tool meerdere databronnen kunnen samenvoegen (middels interface) en modelleren tot één “databron”. De databron moet onbewerkte (</a:t>
            </a:r>
            <a:r>
              <a:rPr lang="nl-NL" sz="1000" i="1" dirty="0" err="1">
                <a:solidFill>
                  <a:schemeClr val="accent1"/>
                </a:solidFill>
                <a:effectLst/>
                <a:latin typeface="Verdana" panose="020B0604030504040204" pitchFamily="34" charset="0"/>
                <a:ea typeface="Verdana" panose="020B0604030504040204" pitchFamily="34" charset="0"/>
                <a:cs typeface="Times New Roman" panose="02020603050405020304" pitchFamily="18" charset="0"/>
              </a:rPr>
              <a:t>gemodel-leerde</a:t>
            </a:r>
            <a:r>
              <a:rPr lang="nl-NL" sz="1000" i="1" dirty="0">
                <a:solidFill>
                  <a:schemeClr val="accent1"/>
                </a:solidFill>
                <a:effectLst/>
                <a:latin typeface="Verdana" panose="020B0604030504040204" pitchFamily="34" charset="0"/>
                <a:ea typeface="Verdana" panose="020B0604030504040204" pitchFamily="34" charset="0"/>
                <a:cs typeface="Times New Roman" panose="02020603050405020304" pitchFamily="18" charset="0"/>
              </a:rPr>
              <a:t>) data zijn, vaste rekenregels worden bepaald in de FP&amp;A “datawarehouse” door financieel advies.</a:t>
            </a:r>
          </a:p>
        </p:txBody>
      </p:sp>
      <p:sp>
        <p:nvSpPr>
          <p:cNvPr id="19" name="Tekstvak 37">
            <a:extLst>
              <a:ext uri="{FF2B5EF4-FFF2-40B4-BE49-F238E27FC236}">
                <a16:creationId xmlns:a16="http://schemas.microsoft.com/office/drawing/2014/main" id="{C78CB14D-2724-402B-8B9E-013A66B6E706}"/>
              </a:ext>
            </a:extLst>
          </p:cNvPr>
          <p:cNvSpPr txBox="1"/>
          <p:nvPr/>
        </p:nvSpPr>
        <p:spPr>
          <a:xfrm>
            <a:off x="9574161" y="5019282"/>
            <a:ext cx="2573620" cy="1021031"/>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rgbClr val="9933FF"/>
                </a:solidFill>
                <a:effectLst/>
                <a:latin typeface="Verdana" panose="020B0604030504040204" pitchFamily="34" charset="0"/>
                <a:ea typeface="Verdana" panose="020B0604030504040204" pitchFamily="34" charset="0"/>
                <a:cs typeface="Times New Roman" panose="02020603050405020304" pitchFamily="18" charset="0"/>
              </a:rPr>
              <a:t>Als financieel adviseur wil ik de verwachte realisatie op basis van de aanwezige data kunnen muteren en hiermee rekenen, zodat ik op alle niveaus een jaarprognose kan opstellen.</a:t>
            </a:r>
          </a:p>
        </p:txBody>
      </p:sp>
      <p:sp>
        <p:nvSpPr>
          <p:cNvPr id="20" name="Tekstvak 38">
            <a:extLst>
              <a:ext uri="{FF2B5EF4-FFF2-40B4-BE49-F238E27FC236}">
                <a16:creationId xmlns:a16="http://schemas.microsoft.com/office/drawing/2014/main" id="{BB8E1119-BE7C-4D1F-9729-6317412581EE}"/>
              </a:ext>
            </a:extLst>
          </p:cNvPr>
          <p:cNvSpPr txBox="1"/>
          <p:nvPr/>
        </p:nvSpPr>
        <p:spPr>
          <a:xfrm>
            <a:off x="6841114" y="2907903"/>
            <a:ext cx="5306667" cy="756871"/>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rgbClr val="9933FF"/>
                </a:solidFill>
                <a:latin typeface="Verdana" panose="020B0604030504040204" pitchFamily="34" charset="0"/>
                <a:ea typeface="Verdana" panose="020B0604030504040204" pitchFamily="34" charset="0"/>
                <a:cs typeface="Times New Roman"/>
              </a:rPr>
              <a:t>Als financieel adviseur wil ik elementen (grafieken / tabellen) in een Microsoft office document automatisch gekoppeld zien met de nieuwe FP&amp;A </a:t>
            </a:r>
            <a:r>
              <a:rPr lang="nl-NL" sz="1000" i="1" dirty="0" err="1">
                <a:solidFill>
                  <a:srgbClr val="9933FF"/>
                </a:solidFill>
                <a:latin typeface="Verdana" panose="020B0604030504040204" pitchFamily="34" charset="0"/>
                <a:ea typeface="Verdana" panose="020B0604030504040204" pitchFamily="34" charset="0"/>
                <a:cs typeface="Times New Roman"/>
              </a:rPr>
              <a:t>tooling</a:t>
            </a:r>
            <a:r>
              <a:rPr lang="nl-NL" sz="1000" i="1" dirty="0">
                <a:solidFill>
                  <a:srgbClr val="9933FF"/>
                </a:solidFill>
                <a:latin typeface="Verdana" panose="020B0604030504040204" pitchFamily="34" charset="0"/>
                <a:ea typeface="Verdana" panose="020B0604030504040204" pitchFamily="34" charset="0"/>
                <a:cs typeface="Times New Roman"/>
              </a:rPr>
              <a:t>, dit zodat bijvoorbeeld toelichtingen en presentaties altijd de meest recente weergaven (uit FP&amp;A) tonen.</a:t>
            </a:r>
            <a:endParaRPr lang="nl-NL" sz="1000" i="1" dirty="0">
              <a:solidFill>
                <a:srgbClr val="9933FF"/>
              </a:solidFill>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21" name="Tekstvak 39">
            <a:extLst>
              <a:ext uri="{FF2B5EF4-FFF2-40B4-BE49-F238E27FC236}">
                <a16:creationId xmlns:a16="http://schemas.microsoft.com/office/drawing/2014/main" id="{95B5ED32-400F-4B29-AA82-5C28B42747D3}"/>
              </a:ext>
            </a:extLst>
          </p:cNvPr>
          <p:cNvSpPr txBox="1"/>
          <p:nvPr/>
        </p:nvSpPr>
        <p:spPr>
          <a:xfrm>
            <a:off x="398371" y="5423464"/>
            <a:ext cx="2124162" cy="1381780"/>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chemeClr val="accent1"/>
                </a:solidFill>
                <a:effectLst/>
                <a:latin typeface="Verdana" panose="020B0604030504040204" pitchFamily="34" charset="0"/>
                <a:ea typeface="Verdana" panose="020B0604030504040204" pitchFamily="34" charset="0"/>
                <a:cs typeface="Times New Roman" panose="02020603050405020304" pitchFamily="18" charset="0"/>
              </a:rPr>
              <a:t>Als systeembeheerder wil ik in de toekomst nieuwe systeembronnen kunnen toevoegen of veranderen, zodat de </a:t>
            </a:r>
            <a:r>
              <a:rPr lang="nl-NL" sz="1000" i="1" dirty="0" err="1">
                <a:solidFill>
                  <a:schemeClr val="accent1"/>
                </a:solidFill>
                <a:effectLst/>
                <a:latin typeface="Verdana" panose="020B0604030504040204" pitchFamily="34" charset="0"/>
                <a:ea typeface="Verdana" panose="020B0604030504040204" pitchFamily="34" charset="0"/>
                <a:cs typeface="Times New Roman" panose="02020603050405020304" pitchFamily="18" charset="0"/>
              </a:rPr>
              <a:t>informatievoor-ziening</a:t>
            </a:r>
            <a:r>
              <a:rPr lang="nl-NL" sz="1000" i="1" dirty="0">
                <a:solidFill>
                  <a:schemeClr val="accent1"/>
                </a:solidFill>
                <a:effectLst/>
                <a:latin typeface="Verdana" panose="020B0604030504040204" pitchFamily="34" charset="0"/>
                <a:ea typeface="Verdana" panose="020B0604030504040204" pitchFamily="34" charset="0"/>
                <a:cs typeface="Times New Roman" panose="02020603050405020304" pitchFamily="18" charset="0"/>
              </a:rPr>
              <a:t> altijd meebeweegt met technologische veranderingen.</a:t>
            </a:r>
          </a:p>
        </p:txBody>
      </p:sp>
      <p:sp>
        <p:nvSpPr>
          <p:cNvPr id="22" name="Tekstvak 40">
            <a:extLst>
              <a:ext uri="{FF2B5EF4-FFF2-40B4-BE49-F238E27FC236}">
                <a16:creationId xmlns:a16="http://schemas.microsoft.com/office/drawing/2014/main" id="{48AD38CD-A603-4177-A899-970741CE2A99}"/>
              </a:ext>
            </a:extLst>
          </p:cNvPr>
          <p:cNvSpPr txBox="1"/>
          <p:nvPr/>
        </p:nvSpPr>
        <p:spPr>
          <a:xfrm>
            <a:off x="9574161" y="3740811"/>
            <a:ext cx="2573620" cy="1235048"/>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chemeClr val="accent2"/>
                </a:solidFill>
                <a:effectLst/>
                <a:latin typeface="Verdana" panose="020B0604030504040204" pitchFamily="34" charset="0"/>
                <a:ea typeface="Verdana" panose="020B0604030504040204" pitchFamily="34" charset="0"/>
                <a:cs typeface="Times New Roman" panose="02020603050405020304" pitchFamily="18" charset="0"/>
              </a:rPr>
              <a:t>Als directie wil ik inzicht in de trendontwikkeling van mijn beschikbare budget o.b.v. bekostigde studenten in meerdere scenario’s, zodat ik weet welke organisatorische keuzes we moeten maken.</a:t>
            </a:r>
          </a:p>
        </p:txBody>
      </p:sp>
      <p:sp>
        <p:nvSpPr>
          <p:cNvPr id="23" name="Tekstvak 41">
            <a:extLst>
              <a:ext uri="{FF2B5EF4-FFF2-40B4-BE49-F238E27FC236}">
                <a16:creationId xmlns:a16="http://schemas.microsoft.com/office/drawing/2014/main" id="{AE2DE9BC-FA61-443B-A8BD-3E5799B8C32E}"/>
              </a:ext>
            </a:extLst>
          </p:cNvPr>
          <p:cNvSpPr txBox="1"/>
          <p:nvPr/>
        </p:nvSpPr>
        <p:spPr>
          <a:xfrm>
            <a:off x="7135533" y="3748607"/>
            <a:ext cx="2396655" cy="872352"/>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chemeClr val="accent2"/>
                </a:solidFill>
                <a:effectLst/>
                <a:latin typeface="Verdana" panose="020B0604030504040204" pitchFamily="34" charset="0"/>
                <a:ea typeface="Verdana" panose="020B0604030504040204" pitchFamily="34" charset="0"/>
                <a:cs typeface="Times New Roman" panose="02020603050405020304" pitchFamily="18" charset="0"/>
              </a:rPr>
              <a:t>Als adviseur</a:t>
            </a:r>
            <a:r>
              <a:rPr lang="nl-NL" sz="1000" i="1" dirty="0">
                <a:solidFill>
                  <a:schemeClr val="accent2"/>
                </a:solidFill>
                <a:latin typeface="Verdana" panose="020B0604030504040204" pitchFamily="34" charset="0"/>
                <a:ea typeface="Verdana" panose="020B0604030504040204" pitchFamily="34" charset="0"/>
                <a:cs typeface="Times New Roman" panose="02020603050405020304" pitchFamily="18" charset="0"/>
              </a:rPr>
              <a:t> </a:t>
            </a:r>
            <a:r>
              <a:rPr lang="nl-NL" sz="1000" i="1" dirty="0">
                <a:solidFill>
                  <a:schemeClr val="accent2"/>
                </a:solidFill>
                <a:effectLst/>
                <a:latin typeface="Verdana" panose="020B0604030504040204" pitchFamily="34" charset="0"/>
                <a:ea typeface="Verdana" panose="020B0604030504040204" pitchFamily="34" charset="0"/>
                <a:cs typeface="Times New Roman" panose="02020603050405020304" pitchFamily="18" charset="0"/>
              </a:rPr>
              <a:t>wil ik kengetallen kunnen vergelijken tussen academies en diensten, zodat ik meer inzicht krijg in trend ontwikkelingen</a:t>
            </a:r>
          </a:p>
        </p:txBody>
      </p:sp>
      <p:sp>
        <p:nvSpPr>
          <p:cNvPr id="24" name="Tekstvak 42">
            <a:extLst>
              <a:ext uri="{FF2B5EF4-FFF2-40B4-BE49-F238E27FC236}">
                <a16:creationId xmlns:a16="http://schemas.microsoft.com/office/drawing/2014/main" id="{71602614-C6B5-4CAF-B529-5958ECD1DE8C}"/>
              </a:ext>
            </a:extLst>
          </p:cNvPr>
          <p:cNvSpPr txBox="1"/>
          <p:nvPr/>
        </p:nvSpPr>
        <p:spPr>
          <a:xfrm>
            <a:off x="398370" y="4666244"/>
            <a:ext cx="4950007" cy="675498"/>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chemeClr val="accent1"/>
                </a:solidFill>
                <a:effectLst/>
                <a:latin typeface="Verdana" panose="020B0604030504040204" pitchFamily="34" charset="0"/>
                <a:ea typeface="Verdana" panose="020B0604030504040204" pitchFamily="34" charset="0"/>
                <a:cs typeface="Times New Roman" panose="02020603050405020304" pitchFamily="18" charset="0"/>
              </a:rPr>
              <a:t>Als financieel adviseur wil ik een rapport kunnen aanbieden op elk organisatie niveau, waarbij de gebruiker-toegang (wie ziet wat) afhankelijk is van de autorisatie. Dit zodat ik niet langer verschillende versies van 1 rapport moet maken.</a:t>
            </a:r>
          </a:p>
        </p:txBody>
      </p:sp>
      <p:sp>
        <p:nvSpPr>
          <p:cNvPr id="26" name="Tekstvak 44">
            <a:extLst>
              <a:ext uri="{FF2B5EF4-FFF2-40B4-BE49-F238E27FC236}">
                <a16:creationId xmlns:a16="http://schemas.microsoft.com/office/drawing/2014/main" id="{4D1E3B76-7F96-4281-8ED9-6D68B1BD2C30}"/>
              </a:ext>
            </a:extLst>
          </p:cNvPr>
          <p:cNvSpPr txBox="1"/>
          <p:nvPr/>
        </p:nvSpPr>
        <p:spPr>
          <a:xfrm>
            <a:off x="6730255" y="757658"/>
            <a:ext cx="2455478" cy="721347"/>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chemeClr val="accent2"/>
                </a:solidFill>
                <a:effectLst/>
                <a:latin typeface="Verdana" panose="020B0604030504040204" pitchFamily="34" charset="0"/>
                <a:ea typeface="Verdana" panose="020B0604030504040204" pitchFamily="34" charset="0"/>
                <a:cs typeface="Times New Roman" panose="02020603050405020304" pitchFamily="18" charset="0"/>
              </a:rPr>
              <a:t>Als financieel adviseur wil ik ad-hoc analyses kunnen opstellen zodat ik nog beter kan inspelen op de vraag van mijn klant.</a:t>
            </a:r>
          </a:p>
        </p:txBody>
      </p:sp>
      <p:sp>
        <p:nvSpPr>
          <p:cNvPr id="27" name="Rechthoek 26">
            <a:extLst>
              <a:ext uri="{FF2B5EF4-FFF2-40B4-BE49-F238E27FC236}">
                <a16:creationId xmlns:a16="http://schemas.microsoft.com/office/drawing/2014/main" id="{94D1C2A0-BEC8-4C1F-A2EE-F8E291B17F6E}"/>
              </a:ext>
            </a:extLst>
          </p:cNvPr>
          <p:cNvSpPr/>
          <p:nvPr/>
        </p:nvSpPr>
        <p:spPr>
          <a:xfrm>
            <a:off x="1089" y="1"/>
            <a:ext cx="312177" cy="6857999"/>
          </a:xfrm>
          <a:prstGeom prst="rect">
            <a:avLst/>
          </a:prstGeom>
          <a:solidFill>
            <a:srgbClr val="FF6969"/>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l-NL" b="1" dirty="0"/>
              <a:t>User stories alle werkgroepen</a:t>
            </a:r>
          </a:p>
        </p:txBody>
      </p:sp>
      <p:sp>
        <p:nvSpPr>
          <p:cNvPr id="8" name="Rectangle 3">
            <a:extLst>
              <a:ext uri="{FF2B5EF4-FFF2-40B4-BE49-F238E27FC236}">
                <a16:creationId xmlns:a16="http://schemas.microsoft.com/office/drawing/2014/main" id="{CE7E22B7-91C0-439A-80F3-F2CEB6057B10}"/>
              </a:ext>
            </a:extLst>
          </p:cNvPr>
          <p:cNvSpPr>
            <a:spLocks noChangeArrowheads="1"/>
          </p:cNvSpPr>
          <p:nvPr/>
        </p:nvSpPr>
        <p:spPr bwMode="auto">
          <a:xfrm>
            <a:off x="42247" y="20060"/>
            <a:ext cx="3156633"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4000" b="1" i="0" u="none" strike="noStrike" cap="none" normalizeH="0" baseline="0" dirty="0">
                <a:ln>
                  <a:noFill/>
                </a:ln>
                <a:solidFill>
                  <a:srgbClr val="C00000"/>
                </a:solidFill>
                <a:effectLst/>
                <a:latin typeface="Verdana" panose="020B0604030504040204" pitchFamily="34" charset="0"/>
                <a:ea typeface="Calibri" panose="020F0502020204030204" pitchFamily="34" charset="0"/>
                <a:cs typeface="Times New Roman" panose="02020603050405020304" pitchFamily="18" charset="0"/>
              </a:rPr>
              <a:t>User story</a:t>
            </a:r>
            <a:endParaRPr kumimoji="0" lang="nl-NL" altLang="nl-NL" sz="1800" b="0" i="0" u="none" strike="noStrike" cap="none" normalizeH="0" baseline="0" dirty="0">
              <a:ln>
                <a:noFill/>
              </a:ln>
              <a:solidFill>
                <a:schemeClr val="tx1"/>
              </a:solidFill>
              <a:effectLst/>
              <a:latin typeface="Arial" panose="020B0604020202020204" pitchFamily="34" charset="0"/>
            </a:endParaRPr>
          </a:p>
        </p:txBody>
      </p:sp>
      <p:sp>
        <p:nvSpPr>
          <p:cNvPr id="6" name="Tekstvak 3">
            <a:extLst>
              <a:ext uri="{FF2B5EF4-FFF2-40B4-BE49-F238E27FC236}">
                <a16:creationId xmlns:a16="http://schemas.microsoft.com/office/drawing/2014/main" id="{D3B21233-6175-4339-94B5-37F5EA32529D}"/>
              </a:ext>
            </a:extLst>
          </p:cNvPr>
          <p:cNvSpPr txBox="1"/>
          <p:nvPr/>
        </p:nvSpPr>
        <p:spPr>
          <a:xfrm>
            <a:off x="379823" y="756184"/>
            <a:ext cx="3733201" cy="727358"/>
          </a:xfrm>
          <a:prstGeom prst="rect">
            <a:avLst/>
          </a:prstGeom>
          <a:solidFill>
            <a:schemeClr val="lt1"/>
          </a:solidFill>
          <a:ln w="6350" cap="rnd">
            <a:solidFill>
              <a:srgbClr val="C00000"/>
            </a:solidFill>
            <a:prstDash val="dash"/>
            <a:beve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chemeClr val="accent6"/>
                </a:solidFill>
                <a:effectLst/>
                <a:latin typeface="Verdana" panose="020B0604030504040204" pitchFamily="34" charset="0"/>
                <a:ea typeface="Verdana" panose="020B0604030504040204" pitchFamily="34" charset="0"/>
                <a:cs typeface="Times New Roman" panose="02020603050405020304" pitchFamily="18" charset="0"/>
              </a:rPr>
              <a:t>Als directeur van mijn bedrijfsonderdeel wil ik inzicht in de loonkosten/formatie van mijn academie of dienst zodat ik weet welke keuzes ik op korte en lange termijn kan maken gezien het beschikbare budget</a:t>
            </a:r>
          </a:p>
        </p:txBody>
      </p:sp>
      <p:cxnSp>
        <p:nvCxnSpPr>
          <p:cNvPr id="10" name="Rechte verbindingslijn 9">
            <a:extLst>
              <a:ext uri="{FF2B5EF4-FFF2-40B4-BE49-F238E27FC236}">
                <a16:creationId xmlns:a16="http://schemas.microsoft.com/office/drawing/2014/main" id="{2B16A72E-05A0-4B27-9E85-0637A91E1298}"/>
              </a:ext>
            </a:extLst>
          </p:cNvPr>
          <p:cNvCxnSpPr/>
          <p:nvPr/>
        </p:nvCxnSpPr>
        <p:spPr>
          <a:xfrm>
            <a:off x="0" y="697680"/>
            <a:ext cx="12192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4" name="Tekstvak 56">
            <a:extLst>
              <a:ext uri="{FF2B5EF4-FFF2-40B4-BE49-F238E27FC236}">
                <a16:creationId xmlns:a16="http://schemas.microsoft.com/office/drawing/2014/main" id="{6483D923-5972-47F5-AC62-B71FA38CB930}"/>
              </a:ext>
            </a:extLst>
          </p:cNvPr>
          <p:cNvSpPr txBox="1"/>
          <p:nvPr/>
        </p:nvSpPr>
        <p:spPr>
          <a:xfrm>
            <a:off x="2587925" y="5428671"/>
            <a:ext cx="2754859" cy="1093874"/>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rgbClr val="9933FF"/>
                </a:solidFill>
                <a:effectLst/>
                <a:latin typeface="Verdana" panose="020B0604030504040204" pitchFamily="34" charset="0"/>
                <a:ea typeface="Verdana" panose="020B0604030504040204" pitchFamily="34" charset="0"/>
                <a:cs typeface="Times New Roman" panose="02020603050405020304" pitchFamily="18" charset="0"/>
              </a:rPr>
              <a:t>Als financieel adviseur wil ik eenvoudig inzicht in de opbouw van financiële realisatie, facturen in omloop en orders op diverse (deel)project niveaus, zodat ik gemakkelijk kan vergelijken met voorgaand jaar en begroting.</a:t>
            </a:r>
          </a:p>
        </p:txBody>
      </p:sp>
      <p:pic>
        <p:nvPicPr>
          <p:cNvPr id="29" name="Afbeelding 28">
            <a:extLst>
              <a:ext uri="{FF2B5EF4-FFF2-40B4-BE49-F238E27FC236}">
                <a16:creationId xmlns:a16="http://schemas.microsoft.com/office/drawing/2014/main" id="{28C4E8A6-18A0-46D8-BED2-149064004FFC}"/>
              </a:ext>
            </a:extLst>
          </p:cNvPr>
          <p:cNvPicPr>
            <a:picLocks noChangeAspect="1"/>
          </p:cNvPicPr>
          <p:nvPr/>
        </p:nvPicPr>
        <p:blipFill>
          <a:blip r:embed="rId3"/>
          <a:stretch>
            <a:fillRect/>
          </a:stretch>
        </p:blipFill>
        <p:spPr>
          <a:xfrm>
            <a:off x="10676468" y="26341"/>
            <a:ext cx="1397195" cy="472200"/>
          </a:xfrm>
          <a:prstGeom prst="rect">
            <a:avLst/>
          </a:prstGeom>
        </p:spPr>
      </p:pic>
      <p:sp>
        <p:nvSpPr>
          <p:cNvPr id="28" name="Tekstvak 38">
            <a:extLst>
              <a:ext uri="{FF2B5EF4-FFF2-40B4-BE49-F238E27FC236}">
                <a16:creationId xmlns:a16="http://schemas.microsoft.com/office/drawing/2014/main" id="{C54DE3D1-78AC-4778-BE06-C6EFCA9F1CED}"/>
              </a:ext>
            </a:extLst>
          </p:cNvPr>
          <p:cNvSpPr txBox="1"/>
          <p:nvPr/>
        </p:nvSpPr>
        <p:spPr>
          <a:xfrm>
            <a:off x="5433481" y="5415385"/>
            <a:ext cx="4098706" cy="1115785"/>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chemeClr val="accent1"/>
                </a:solidFill>
                <a:latin typeface="Verdana" panose="020B0604030504040204" pitchFamily="34" charset="0"/>
                <a:ea typeface="Verdana" panose="020B0604030504040204" pitchFamily="34" charset="0"/>
                <a:cs typeface="Times New Roman"/>
              </a:rPr>
              <a:t>Als systeembeheerder wil ik op een makkelijke flexibele manier organisatieveranderingen doorvoeren (Dim-tabel). Zodat dit geen impact heeft op gemaakte overzichten en het dashboard.</a:t>
            </a:r>
            <a:br>
              <a:rPr lang="nl-NL" sz="1000" i="1" dirty="0">
                <a:solidFill>
                  <a:schemeClr val="accent1"/>
                </a:solidFill>
                <a:latin typeface="Verdana" panose="020B0604030504040204" pitchFamily="34" charset="0"/>
                <a:ea typeface="Verdana" panose="020B0604030504040204" pitchFamily="34" charset="0"/>
                <a:cs typeface="Times New Roman"/>
              </a:rPr>
            </a:br>
            <a:r>
              <a:rPr lang="nl-NL" sz="1000" i="1" dirty="0">
                <a:solidFill>
                  <a:schemeClr val="accent1"/>
                </a:solidFill>
                <a:latin typeface="Verdana" panose="020B0604030504040204" pitchFamily="34" charset="0"/>
                <a:ea typeface="Verdana" panose="020B0604030504040204" pitchFamily="34" charset="0"/>
                <a:cs typeface="Times New Roman"/>
              </a:rPr>
              <a:t>Opmerking: organisatorische dimensies moeten ten aller tijden aansluiten “Avans gedefinieerde dimensies”</a:t>
            </a:r>
            <a:endParaRPr lang="nl-NL" sz="1000" i="1" dirty="0">
              <a:solidFill>
                <a:schemeClr val="accent1"/>
              </a:solidFill>
              <a:effectLst/>
              <a:latin typeface="Verdana" panose="020B0604030504040204" pitchFamily="34" charset="0"/>
              <a:ea typeface="Verdana" panose="020B0604030504040204" pitchFamily="34" charset="0"/>
              <a:cs typeface="Times New Roman"/>
            </a:endParaRPr>
          </a:p>
        </p:txBody>
      </p:sp>
      <p:sp>
        <p:nvSpPr>
          <p:cNvPr id="30" name="Tekstvak 38">
            <a:extLst>
              <a:ext uri="{FF2B5EF4-FFF2-40B4-BE49-F238E27FC236}">
                <a16:creationId xmlns:a16="http://schemas.microsoft.com/office/drawing/2014/main" id="{C92C9707-E171-47B3-B2C8-F0A0BD4CC98A}"/>
              </a:ext>
            </a:extLst>
          </p:cNvPr>
          <p:cNvSpPr txBox="1"/>
          <p:nvPr/>
        </p:nvSpPr>
        <p:spPr>
          <a:xfrm>
            <a:off x="379824" y="2739164"/>
            <a:ext cx="3026835" cy="1115785"/>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chemeClr val="accent6"/>
                </a:solidFill>
                <a:latin typeface="Verdana" panose="020B0604030504040204" pitchFamily="34" charset="0"/>
                <a:ea typeface="Verdana" panose="020B0604030504040204" pitchFamily="34" charset="0"/>
                <a:cs typeface="Times New Roman"/>
              </a:rPr>
              <a:t>Als </a:t>
            </a:r>
            <a:r>
              <a:rPr lang="nl-NL" sz="1000" i="1" dirty="0" err="1">
                <a:solidFill>
                  <a:schemeClr val="accent6"/>
                </a:solidFill>
                <a:latin typeface="Verdana" panose="020B0604030504040204" pitchFamily="34" charset="0"/>
                <a:ea typeface="Verdana" panose="020B0604030504040204" pitchFamily="34" charset="0"/>
                <a:cs typeface="Times New Roman"/>
              </a:rPr>
              <a:t>key</a:t>
            </a:r>
            <a:r>
              <a:rPr lang="nl-NL" sz="1000" i="1" dirty="0">
                <a:solidFill>
                  <a:schemeClr val="accent6"/>
                </a:solidFill>
                <a:latin typeface="Verdana" panose="020B0604030504040204" pitchFamily="34" charset="0"/>
                <a:ea typeface="Verdana" panose="020B0604030504040204" pitchFamily="34" charset="0"/>
                <a:cs typeface="Times New Roman"/>
              </a:rPr>
              <a:t>-user / </a:t>
            </a:r>
            <a:r>
              <a:rPr lang="nl-NL" sz="1000" i="1" dirty="0" err="1">
                <a:solidFill>
                  <a:schemeClr val="accent6"/>
                </a:solidFill>
                <a:latin typeface="Verdana" panose="020B0604030504040204" pitchFamily="34" charset="0"/>
                <a:ea typeface="Verdana" panose="020B0604030504040204" pitchFamily="34" charset="0"/>
                <a:cs typeface="Times New Roman"/>
              </a:rPr>
              <a:t>costcontroller</a:t>
            </a:r>
            <a:r>
              <a:rPr lang="nl-NL" sz="1000" i="1" dirty="0">
                <a:solidFill>
                  <a:schemeClr val="accent6"/>
                </a:solidFill>
                <a:latin typeface="Verdana" panose="020B0604030504040204" pitchFamily="34" charset="0"/>
                <a:ea typeface="Verdana" panose="020B0604030504040204" pitchFamily="34" charset="0"/>
                <a:cs typeface="Times New Roman"/>
              </a:rPr>
              <a:t> wil ik op een eenvoudige manier de parameters (en GPL) voor de berekening van de loonkosten kunnen aanpassen. Zodat de f-adviseurs gedegen en eenduidige (</a:t>
            </a:r>
            <a:r>
              <a:rPr lang="nl-NL" sz="1000" i="1" dirty="0" err="1">
                <a:solidFill>
                  <a:schemeClr val="accent6"/>
                </a:solidFill>
                <a:latin typeface="Verdana" panose="020B0604030504040204" pitchFamily="34" charset="0"/>
                <a:ea typeface="Verdana" panose="020B0604030504040204" pitchFamily="34" charset="0"/>
                <a:cs typeface="Times New Roman"/>
              </a:rPr>
              <a:t>meerjaren</a:t>
            </a:r>
            <a:r>
              <a:rPr lang="nl-NL" sz="1000" i="1" dirty="0">
                <a:solidFill>
                  <a:schemeClr val="accent6"/>
                </a:solidFill>
                <a:latin typeface="Verdana" panose="020B0604030504040204" pitchFamily="34" charset="0"/>
                <a:ea typeface="Verdana" panose="020B0604030504040204" pitchFamily="34" charset="0"/>
                <a:cs typeface="Times New Roman"/>
              </a:rPr>
              <a:t>)prognoses kunnen opstellen. </a:t>
            </a:r>
          </a:p>
        </p:txBody>
      </p:sp>
      <p:sp>
        <p:nvSpPr>
          <p:cNvPr id="31" name="Tekstvak 38">
            <a:extLst>
              <a:ext uri="{FF2B5EF4-FFF2-40B4-BE49-F238E27FC236}">
                <a16:creationId xmlns:a16="http://schemas.microsoft.com/office/drawing/2014/main" id="{1E6FB3C6-6DF3-435D-A79C-FC9BE703359B}"/>
              </a:ext>
            </a:extLst>
          </p:cNvPr>
          <p:cNvSpPr txBox="1"/>
          <p:nvPr/>
        </p:nvSpPr>
        <p:spPr>
          <a:xfrm>
            <a:off x="390262" y="1516258"/>
            <a:ext cx="3034944" cy="1163269"/>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chemeClr val="accent6"/>
                </a:solidFill>
                <a:latin typeface="Verdana" panose="020B0604030504040204" pitchFamily="34" charset="0"/>
                <a:ea typeface="Verdana" panose="020B0604030504040204" pitchFamily="34" charset="0"/>
                <a:cs typeface="Times New Roman"/>
              </a:rPr>
              <a:t>Als financieel adviseur wil ik  afwijkingen in de formatie/loonkosten (op totaal en bepaalde kostensoorten niveau) t.o.v. de begroting kunnen monitoren zowel op onderdeel als op medewerker niveau. Zodat ik goed inzicht heb in de mogelijke ruimte.</a:t>
            </a:r>
            <a:endParaRPr lang="nl-NL" sz="1000" i="1" dirty="0" err="1">
              <a:solidFill>
                <a:schemeClr val="accent6"/>
              </a:solidFill>
              <a:latin typeface="Verdana" panose="020B0604030504040204" pitchFamily="34" charset="0"/>
              <a:ea typeface="Verdana" panose="020B0604030504040204" pitchFamily="34" charset="0"/>
            </a:endParaRPr>
          </a:p>
        </p:txBody>
      </p:sp>
      <p:sp>
        <p:nvSpPr>
          <p:cNvPr id="17" name="Tekstvak 34">
            <a:extLst>
              <a:ext uri="{FF2B5EF4-FFF2-40B4-BE49-F238E27FC236}">
                <a16:creationId xmlns:a16="http://schemas.microsoft.com/office/drawing/2014/main" id="{D6BA1D86-3DC5-4FED-A8F0-1A96C911C749}"/>
              </a:ext>
            </a:extLst>
          </p:cNvPr>
          <p:cNvSpPr txBox="1"/>
          <p:nvPr/>
        </p:nvSpPr>
        <p:spPr>
          <a:xfrm>
            <a:off x="3510309" y="1511780"/>
            <a:ext cx="3251736" cy="727358"/>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chemeClr val="accent2"/>
                </a:solidFill>
                <a:effectLst/>
                <a:latin typeface="Verdana" panose="020B0604030504040204" pitchFamily="34" charset="0"/>
                <a:ea typeface="Verdana" panose="020B0604030504040204" pitchFamily="34" charset="0"/>
                <a:cs typeface="Times New Roman" panose="02020603050405020304" pitchFamily="18" charset="0"/>
              </a:rPr>
              <a:t>Als directeur wil ik inzicht in de toekomstige ontwikkeling van potentiele instromende studenten, zodat ik op een gemakkelijke wijze periodiek instroom scenario’s kan inzien.</a:t>
            </a:r>
          </a:p>
        </p:txBody>
      </p:sp>
      <p:sp>
        <p:nvSpPr>
          <p:cNvPr id="25" name="Tekstvak 43">
            <a:extLst>
              <a:ext uri="{FF2B5EF4-FFF2-40B4-BE49-F238E27FC236}">
                <a16:creationId xmlns:a16="http://schemas.microsoft.com/office/drawing/2014/main" id="{EA702DD9-E5CE-45F9-A527-2A4700BC6784}"/>
              </a:ext>
            </a:extLst>
          </p:cNvPr>
          <p:cNvSpPr txBox="1"/>
          <p:nvPr/>
        </p:nvSpPr>
        <p:spPr>
          <a:xfrm>
            <a:off x="6819398" y="1528470"/>
            <a:ext cx="2366335" cy="1342070"/>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chemeClr val="accent1"/>
                </a:solidFill>
                <a:effectLst/>
                <a:latin typeface="Verdana" panose="020B0604030504040204" pitchFamily="34" charset="0"/>
                <a:ea typeface="Verdana" panose="020B0604030504040204" pitchFamily="34" charset="0"/>
                <a:cs typeface="Times New Roman"/>
              </a:rPr>
              <a:t>Als financieel adviseur wil ik rapporten, visualisatie </a:t>
            </a:r>
            <a:r>
              <a:rPr lang="nl-NL" sz="1000" i="1" dirty="0">
                <a:solidFill>
                  <a:schemeClr val="accent1"/>
                </a:solidFill>
                <a:latin typeface="Verdana" panose="020B0604030504040204" pitchFamily="34" charset="0"/>
                <a:ea typeface="Verdana" panose="020B0604030504040204" pitchFamily="34" charset="0"/>
                <a:cs typeface="Times New Roman"/>
              </a:rPr>
              <a:t>en definities in</a:t>
            </a:r>
            <a:r>
              <a:rPr lang="nl-NL" sz="1000" i="1" dirty="0">
                <a:solidFill>
                  <a:schemeClr val="accent1"/>
                </a:solidFill>
                <a:effectLst/>
                <a:latin typeface="Verdana" panose="020B0604030504040204" pitchFamily="34" charset="0"/>
                <a:ea typeface="Verdana" panose="020B0604030504040204" pitchFamily="34" charset="0"/>
                <a:cs typeface="Times New Roman"/>
              </a:rPr>
              <a:t> een dashboard </a:t>
            </a:r>
            <a:r>
              <a:rPr lang="nl-NL" sz="1000" i="1" dirty="0">
                <a:solidFill>
                  <a:schemeClr val="accent1"/>
                </a:solidFill>
                <a:latin typeface="Verdana" panose="020B0604030504040204" pitchFamily="34" charset="0"/>
                <a:ea typeface="Verdana" panose="020B0604030504040204" pitchFamily="34" charset="0"/>
                <a:cs typeface="Times New Roman"/>
              </a:rPr>
              <a:t>kunnen aanpassen / creëren zonder tussenkomst van een consultant, zodat de FP&amp;A oplossing flexibel blijft ten gunste van een wendbare organisatie</a:t>
            </a:r>
            <a:endParaRPr lang="nl-NL" sz="1000" i="1" dirty="0">
              <a:solidFill>
                <a:schemeClr val="accent1"/>
              </a:solidFill>
              <a:effectLst/>
              <a:latin typeface="Verdana" panose="020B0604030504040204" pitchFamily="34" charset="0"/>
              <a:ea typeface="Verdana" panose="020B0604030504040204" pitchFamily="34" charset="0"/>
              <a:cs typeface="Times New Roman"/>
            </a:endParaRPr>
          </a:p>
        </p:txBody>
      </p:sp>
      <p:sp>
        <p:nvSpPr>
          <p:cNvPr id="34" name="Tekstvak 39">
            <a:extLst>
              <a:ext uri="{FF2B5EF4-FFF2-40B4-BE49-F238E27FC236}">
                <a16:creationId xmlns:a16="http://schemas.microsoft.com/office/drawing/2014/main" id="{0647BC3F-A74F-4B9A-B1A0-C12AA23DDFD2}"/>
              </a:ext>
            </a:extLst>
          </p:cNvPr>
          <p:cNvSpPr txBox="1"/>
          <p:nvPr/>
        </p:nvSpPr>
        <p:spPr>
          <a:xfrm>
            <a:off x="4192565" y="762195"/>
            <a:ext cx="2468196" cy="721347"/>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chemeClr val="accent1"/>
                </a:solidFill>
                <a:effectLst/>
                <a:latin typeface="Verdana" panose="020B0604030504040204" pitchFamily="34" charset="0"/>
                <a:ea typeface="Verdana" panose="020B0604030504040204" pitchFamily="34" charset="0"/>
                <a:cs typeface="Times New Roman" panose="02020603050405020304" pitchFamily="18" charset="0"/>
              </a:rPr>
              <a:t>Als systeembeheerder wil ik ten aller tijden aansluiten bij Avans IT-infrastructuur, zodat er aansluiting blijft bij de Avans visie.</a:t>
            </a:r>
          </a:p>
        </p:txBody>
      </p:sp>
      <p:sp>
        <p:nvSpPr>
          <p:cNvPr id="33" name="Tekstvak 39">
            <a:extLst>
              <a:ext uri="{FF2B5EF4-FFF2-40B4-BE49-F238E27FC236}">
                <a16:creationId xmlns:a16="http://schemas.microsoft.com/office/drawing/2014/main" id="{B8F72BB8-4604-4402-B12D-ACCC5ED358A2}"/>
              </a:ext>
            </a:extLst>
          </p:cNvPr>
          <p:cNvSpPr txBox="1"/>
          <p:nvPr/>
        </p:nvSpPr>
        <p:spPr>
          <a:xfrm>
            <a:off x="5433481" y="4668146"/>
            <a:ext cx="4098707" cy="678073"/>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chemeClr val="accent1"/>
                </a:solidFill>
                <a:effectLst/>
                <a:latin typeface="Verdana" panose="020B0604030504040204" pitchFamily="34" charset="0"/>
                <a:ea typeface="Verdana" panose="020B0604030504040204" pitchFamily="34" charset="0"/>
                <a:cs typeface="Times New Roman" panose="02020603050405020304" pitchFamily="18" charset="0"/>
              </a:rPr>
              <a:t>Als directie wil ik financiële informatie en kengetallen die aansluiten op en te herleiden zijn in andere informatiebronnen, zodat iedereen binnen de organisatie de informatie herkent en begrijpt.</a:t>
            </a:r>
          </a:p>
        </p:txBody>
      </p:sp>
    </p:spTree>
    <p:extLst>
      <p:ext uri="{BB962C8B-B14F-4D97-AF65-F5344CB8AC3E}">
        <p14:creationId xmlns:p14="http://schemas.microsoft.com/office/powerpoint/2010/main" val="23730682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0B0ED5B2-3DE2-4B8B-BD07-56AA5CD53570}"/>
              </a:ext>
            </a:extLst>
          </p:cNvPr>
          <p:cNvSpPr/>
          <p:nvPr/>
        </p:nvSpPr>
        <p:spPr>
          <a:xfrm>
            <a:off x="475861" y="587827"/>
            <a:ext cx="5620139"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b="1" dirty="0">
                <a:solidFill>
                  <a:srgbClr val="C00000"/>
                </a:solidFill>
                <a:latin typeface="Verdana" panose="020B0604030504040204" pitchFamily="34" charset="0"/>
                <a:ea typeface="Verdana" panose="020B0604030504040204" pitchFamily="34" charset="0"/>
              </a:rPr>
              <a:t>Huidige situatie</a:t>
            </a:r>
          </a:p>
          <a:p>
            <a:endParaRPr lang="nl-NL" sz="1200" dirty="0">
              <a:solidFill>
                <a:schemeClr val="tx1"/>
              </a:solidFill>
              <a:latin typeface="Verdana" panose="020B0604030504040204" pitchFamily="34" charset="0"/>
              <a:ea typeface="Verdana" panose="020B0604030504040204" pitchFamily="34" charset="0"/>
            </a:endParaRPr>
          </a:p>
          <a:p>
            <a:r>
              <a:rPr lang="nl-NL" sz="1200" dirty="0">
                <a:solidFill>
                  <a:schemeClr val="tx1"/>
                </a:solidFill>
                <a:latin typeface="Verdana" panose="020B0604030504040204" pitchFamily="34" charset="0"/>
                <a:ea typeface="Verdana" panose="020B0604030504040204" pitchFamily="34" charset="0"/>
              </a:rPr>
              <a:t>Op basis van (variërende) informatie behoeften wordt informatie samengesteld. Deze informatie wordt vanuit uit diverse systemen samengesteld om tot samenhangende management informatie te komen. </a:t>
            </a:r>
            <a:endParaRPr lang="nl-NL" sz="1200" b="1" dirty="0">
              <a:solidFill>
                <a:srgbClr val="C00000"/>
              </a:solidFill>
              <a:latin typeface="Verdana" panose="020B0604030504040204" pitchFamily="34" charset="0"/>
              <a:ea typeface="Verdana" panose="020B0604030504040204" pitchFamily="34" charset="0"/>
            </a:endParaRPr>
          </a:p>
          <a:p>
            <a:endParaRPr lang="nl-NL" sz="1200" b="1" dirty="0">
              <a:solidFill>
                <a:srgbClr val="C00000"/>
              </a:solidFill>
              <a:latin typeface="Verdana" panose="020B0604030504040204" pitchFamily="34" charset="0"/>
              <a:ea typeface="Verdana" panose="020B0604030504040204" pitchFamily="34" charset="0"/>
            </a:endParaRPr>
          </a:p>
          <a:p>
            <a:r>
              <a:rPr lang="nl-NL" sz="1200" dirty="0">
                <a:solidFill>
                  <a:schemeClr val="tx1"/>
                </a:solidFill>
                <a:latin typeface="Verdana" panose="020B0604030504040204" pitchFamily="34" charset="0"/>
                <a:ea typeface="Verdana" panose="020B0604030504040204" pitchFamily="34" charset="0"/>
              </a:rPr>
              <a:t>Door de variërende informatie zijn er geen standaard formats. De eenduidigheid ontbreekt en vergelijking op Avans niveau is niet mogelijk.</a:t>
            </a:r>
          </a:p>
          <a:p>
            <a:endParaRPr lang="nl-NL" sz="1200" dirty="0">
              <a:solidFill>
                <a:schemeClr val="tx1"/>
              </a:solidFill>
              <a:latin typeface="Verdana" panose="020B0604030504040204" pitchFamily="34" charset="0"/>
              <a:ea typeface="Verdana" panose="020B0604030504040204" pitchFamily="34" charset="0"/>
            </a:endParaRPr>
          </a:p>
          <a:p>
            <a:endParaRPr lang="nl-NL" sz="1200" dirty="0">
              <a:solidFill>
                <a:schemeClr val="tx1"/>
              </a:solidFill>
              <a:latin typeface="Verdana" panose="020B0604030504040204" pitchFamily="34" charset="0"/>
              <a:ea typeface="Verdana" panose="020B0604030504040204" pitchFamily="34" charset="0"/>
            </a:endParaRPr>
          </a:p>
          <a:p>
            <a:endParaRPr lang="nl-NL" sz="1200" dirty="0">
              <a:solidFill>
                <a:schemeClr val="tx1"/>
              </a:solidFill>
              <a:latin typeface="Verdana" panose="020B0604030504040204" pitchFamily="34" charset="0"/>
              <a:ea typeface="Verdana" panose="020B0604030504040204" pitchFamily="34" charset="0"/>
            </a:endParaRPr>
          </a:p>
          <a:p>
            <a:r>
              <a:rPr lang="nl-NL" sz="1200" dirty="0">
                <a:solidFill>
                  <a:schemeClr val="tx1"/>
                </a:solidFill>
                <a:latin typeface="Verdana" panose="020B0604030504040204" pitchFamily="34" charset="0"/>
                <a:ea typeface="Verdana" panose="020B0604030504040204" pitchFamily="34" charset="0"/>
              </a:rPr>
              <a:t>Samenhang moet gezocht worden in diverse informatie systemen, de rapporten worden veelal in Microsoft Excel gecreëerd. De modellen zijn hierdoor complex, naast de foutgevoeligheid is dit proces niet efficiënt. </a:t>
            </a:r>
          </a:p>
          <a:p>
            <a:endParaRPr lang="nl-NL" sz="1200" dirty="0">
              <a:solidFill>
                <a:schemeClr val="tx1"/>
              </a:solidFill>
              <a:latin typeface="Verdana" panose="020B0604030504040204" pitchFamily="34" charset="0"/>
              <a:ea typeface="Verdana" panose="020B0604030504040204" pitchFamily="34" charset="0"/>
            </a:endParaRPr>
          </a:p>
          <a:p>
            <a:r>
              <a:rPr lang="nl-NL" sz="1200" dirty="0">
                <a:solidFill>
                  <a:schemeClr val="tx1"/>
                </a:solidFill>
                <a:latin typeface="Verdana" panose="020B0604030504040204" pitchFamily="34" charset="0"/>
                <a:ea typeface="Verdana" panose="020B0604030504040204" pitchFamily="34" charset="0"/>
              </a:rPr>
              <a:t>Informatie verstrekking middels complexe Excel modellen brengt een veiligheidsrisico met zich mee.</a:t>
            </a:r>
            <a:br>
              <a:rPr lang="nl-NL" sz="1200" dirty="0">
                <a:solidFill>
                  <a:schemeClr val="tx1"/>
                </a:solidFill>
                <a:latin typeface="Verdana" panose="020B0604030504040204" pitchFamily="34" charset="0"/>
                <a:ea typeface="Verdana" panose="020B0604030504040204" pitchFamily="34" charset="0"/>
              </a:rPr>
            </a:br>
            <a:br>
              <a:rPr lang="nl-NL" sz="1200" dirty="0">
                <a:solidFill>
                  <a:schemeClr val="tx1"/>
                </a:solidFill>
                <a:latin typeface="Verdana" panose="020B0604030504040204" pitchFamily="34" charset="0"/>
                <a:ea typeface="Verdana" panose="020B0604030504040204" pitchFamily="34" charset="0"/>
              </a:rPr>
            </a:br>
            <a:r>
              <a:rPr lang="nl-NL" sz="1200" dirty="0">
                <a:solidFill>
                  <a:schemeClr val="tx1"/>
                </a:solidFill>
                <a:latin typeface="Verdana" panose="020B0604030504040204" pitchFamily="34" charset="0"/>
                <a:ea typeface="Verdana" panose="020B0604030504040204" pitchFamily="34" charset="0"/>
              </a:rPr>
              <a:t>Verspreiding van informatie op autorisatie niveau wordt niet toegepast. </a:t>
            </a:r>
          </a:p>
          <a:p>
            <a:endParaRPr lang="nl-NL" sz="1200" dirty="0">
              <a:solidFill>
                <a:schemeClr val="tx1"/>
              </a:solidFill>
              <a:latin typeface="Verdana" panose="020B0604030504040204" pitchFamily="34" charset="0"/>
              <a:ea typeface="Verdana" panose="020B0604030504040204" pitchFamily="34" charset="0"/>
            </a:endParaRPr>
          </a:p>
        </p:txBody>
      </p:sp>
      <p:sp>
        <p:nvSpPr>
          <p:cNvPr id="8" name="Rechthoek 7">
            <a:extLst>
              <a:ext uri="{FF2B5EF4-FFF2-40B4-BE49-F238E27FC236}">
                <a16:creationId xmlns:a16="http://schemas.microsoft.com/office/drawing/2014/main" id="{D5BA5817-F059-47C5-A5B1-F722CB5FBBE1}"/>
              </a:ext>
            </a:extLst>
          </p:cNvPr>
          <p:cNvSpPr/>
          <p:nvPr/>
        </p:nvSpPr>
        <p:spPr>
          <a:xfrm>
            <a:off x="6391469" y="597153"/>
            <a:ext cx="5620139"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b="1" dirty="0">
                <a:solidFill>
                  <a:srgbClr val="C00000"/>
                </a:solidFill>
                <a:latin typeface="Verdana" panose="020B0604030504040204" pitchFamily="34" charset="0"/>
                <a:ea typeface="Verdana" panose="020B0604030504040204" pitchFamily="34" charset="0"/>
              </a:rPr>
              <a:t>Gewenste situatie</a:t>
            </a:r>
            <a:br>
              <a:rPr lang="nl-NL" sz="1200" b="1" dirty="0">
                <a:solidFill>
                  <a:srgbClr val="C00000"/>
                </a:solidFill>
                <a:latin typeface="Verdana" panose="020B0604030504040204" pitchFamily="34" charset="0"/>
                <a:ea typeface="Verdana" panose="020B0604030504040204" pitchFamily="34" charset="0"/>
              </a:rPr>
            </a:br>
            <a:endParaRPr lang="nl-NL" sz="1200" b="1" dirty="0">
              <a:solidFill>
                <a:schemeClr val="tx1"/>
              </a:solidFill>
              <a:latin typeface="Verdana" panose="020B0604030504040204" pitchFamily="34" charset="0"/>
              <a:ea typeface="Verdana" panose="020B0604030504040204" pitchFamily="34" charset="0"/>
            </a:endParaRPr>
          </a:p>
          <a:p>
            <a:r>
              <a:rPr lang="nl-NL" sz="1200" dirty="0">
                <a:solidFill>
                  <a:schemeClr val="tx1"/>
                </a:solidFill>
                <a:latin typeface="Verdana" panose="020B0604030504040204" pitchFamily="34" charset="0"/>
                <a:ea typeface="Verdana" panose="020B0604030504040204" pitchFamily="34" charset="0"/>
              </a:rPr>
              <a:t>Eenduidige en begrijpbare informatie moet eenvoudig beschikbaar zijn, waarbij de definities gehanteerd worden zoals dit in de organisatie is afgesproken. </a:t>
            </a:r>
          </a:p>
          <a:p>
            <a:endParaRPr lang="nl-NL" sz="1200" dirty="0">
              <a:solidFill>
                <a:schemeClr val="tx1"/>
              </a:solidFill>
              <a:latin typeface="Verdana" panose="020B0604030504040204" pitchFamily="34" charset="0"/>
              <a:ea typeface="Verdana" panose="020B0604030504040204" pitchFamily="34" charset="0"/>
            </a:endParaRPr>
          </a:p>
          <a:p>
            <a:endParaRPr lang="nl-NL" sz="1200" dirty="0">
              <a:solidFill>
                <a:schemeClr val="tx1"/>
              </a:solidFill>
              <a:latin typeface="Verdana" panose="020B0604030504040204" pitchFamily="34" charset="0"/>
              <a:ea typeface="Verdana" panose="020B0604030504040204" pitchFamily="34" charset="0"/>
            </a:endParaRPr>
          </a:p>
          <a:p>
            <a:r>
              <a:rPr lang="nl-NL" sz="1200" dirty="0">
                <a:solidFill>
                  <a:schemeClr val="tx1"/>
                </a:solidFill>
                <a:latin typeface="Verdana" panose="020B0604030504040204" pitchFamily="34" charset="0"/>
                <a:ea typeface="Verdana" panose="020B0604030504040204" pitchFamily="34" charset="0"/>
              </a:rPr>
              <a:t>De management informatie is in een vooraf gedefinieerde vorm, waar we op ieder gewenst niveau (bijvoorbeeld concern- / opleiding niveau) dezelfde informatie kunnen raadplegen. Parameters die een scenarioplanning beïnvloeden zijn eveneens vooraf gedefinieerd.</a:t>
            </a:r>
            <a:br>
              <a:rPr lang="nl-NL" sz="1200" dirty="0">
                <a:solidFill>
                  <a:schemeClr val="tx1"/>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endParaRPr lang="nl-NL" sz="1200" dirty="0">
              <a:solidFill>
                <a:schemeClr val="tx1"/>
              </a:solidFill>
              <a:latin typeface="Verdana" panose="020B0604030504040204" pitchFamily="34" charset="0"/>
              <a:ea typeface="Verdana" panose="020B0604030504040204" pitchFamily="34" charset="0"/>
            </a:endParaRPr>
          </a:p>
          <a:p>
            <a:r>
              <a:rPr lang="nl-NL" sz="1200" dirty="0">
                <a:solidFill>
                  <a:schemeClr val="tx1"/>
                </a:solidFill>
                <a:latin typeface="Verdana" panose="020B0604030504040204" pitchFamily="34" charset="0"/>
                <a:ea typeface="Verdana" panose="020B0604030504040204" pitchFamily="34" charset="0"/>
              </a:rPr>
              <a:t>Alleen ad-hoc rapportages kunnen worden opgesteld (</a:t>
            </a:r>
            <a:r>
              <a:rPr lang="nl-NL" sz="1200" dirty="0" err="1">
                <a:solidFill>
                  <a:schemeClr val="tx1"/>
                </a:solidFill>
                <a:latin typeface="Verdana" panose="020B0604030504040204" pitchFamily="34" charset="0"/>
                <a:ea typeface="Verdana" panose="020B0604030504040204" pitchFamily="34" charset="0"/>
              </a:rPr>
              <a:t>obv</a:t>
            </a:r>
            <a:r>
              <a:rPr lang="nl-NL" sz="1200" dirty="0">
                <a:solidFill>
                  <a:schemeClr val="tx1"/>
                </a:solidFill>
                <a:latin typeface="Verdana" panose="020B0604030504040204" pitchFamily="34" charset="0"/>
                <a:ea typeface="Verdana" panose="020B0604030504040204" pitchFamily="34" charset="0"/>
              </a:rPr>
              <a:t> de beschikbare data) bij een incidentele vraag van een klant. Structurele rapportages zijn beschikbaar in een dashboard.</a:t>
            </a:r>
          </a:p>
          <a:p>
            <a:endParaRPr lang="nl-NL" sz="1200" dirty="0">
              <a:solidFill>
                <a:schemeClr val="tx1"/>
              </a:solidFill>
              <a:latin typeface="Verdana" panose="020B0604030504040204" pitchFamily="34" charset="0"/>
              <a:ea typeface="Verdana" panose="020B0604030504040204" pitchFamily="34" charset="0"/>
            </a:endParaRPr>
          </a:p>
          <a:p>
            <a:endParaRPr lang="nl-NL" sz="1200" dirty="0">
              <a:solidFill>
                <a:schemeClr val="tx1"/>
              </a:solidFill>
              <a:latin typeface="Verdana" panose="020B0604030504040204" pitchFamily="34" charset="0"/>
              <a:ea typeface="Verdana" panose="020B0604030504040204" pitchFamily="34" charset="0"/>
            </a:endParaRPr>
          </a:p>
          <a:p>
            <a:r>
              <a:rPr lang="nl-NL" sz="1200" dirty="0">
                <a:solidFill>
                  <a:schemeClr val="tx1"/>
                </a:solidFill>
                <a:latin typeface="Verdana" panose="020B0604030504040204" pitchFamily="34" charset="0"/>
                <a:ea typeface="Verdana" panose="020B0604030504040204" pitchFamily="34" charset="0"/>
              </a:rPr>
              <a:t>De FP&amp;A oplossing kent een autorisatie structuur (gebruikersrechten) en sluit aan bij de functie en autorisatie tabellen van Avans. Persoonsgegevens zijn alleen zichtbaar in het dashboard, afhankelijk van de gebruikersrechten.</a:t>
            </a:r>
          </a:p>
        </p:txBody>
      </p:sp>
      <p:sp>
        <p:nvSpPr>
          <p:cNvPr id="9" name="Rechthoek 8">
            <a:extLst>
              <a:ext uri="{FF2B5EF4-FFF2-40B4-BE49-F238E27FC236}">
                <a16:creationId xmlns:a16="http://schemas.microsoft.com/office/drawing/2014/main" id="{085D9E00-66AE-41A3-A0AB-FB60B8DC581B}"/>
              </a:ext>
            </a:extLst>
          </p:cNvPr>
          <p:cNvSpPr/>
          <p:nvPr/>
        </p:nvSpPr>
        <p:spPr>
          <a:xfrm>
            <a:off x="1089" y="1"/>
            <a:ext cx="312177" cy="68579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l-NL" b="1" dirty="0"/>
              <a:t>Scenarioplanning  &amp; dashboard</a:t>
            </a:r>
          </a:p>
        </p:txBody>
      </p:sp>
      <p:sp>
        <p:nvSpPr>
          <p:cNvPr id="5" name="Rechthoek 4">
            <a:extLst>
              <a:ext uri="{FF2B5EF4-FFF2-40B4-BE49-F238E27FC236}">
                <a16:creationId xmlns:a16="http://schemas.microsoft.com/office/drawing/2014/main" id="{D4ECAC40-5D8B-4BA7-9166-6F484334958A}"/>
              </a:ext>
            </a:extLst>
          </p:cNvPr>
          <p:cNvSpPr/>
          <p:nvPr/>
        </p:nvSpPr>
        <p:spPr>
          <a:xfrm>
            <a:off x="157176" y="74643"/>
            <a:ext cx="10080000" cy="317241"/>
          </a:xfrm>
          <a:prstGeom prst="rect">
            <a:avLst/>
          </a:prstGeom>
          <a:solidFill>
            <a:srgbClr val="FFD5D5">
              <a:alpha val="5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tx1"/>
                </a:solidFill>
              </a:rPr>
              <a:t>Verbeteringen m.b.t. Proces</a:t>
            </a:r>
          </a:p>
        </p:txBody>
      </p:sp>
      <p:pic>
        <p:nvPicPr>
          <p:cNvPr id="7" name="Afbeelding 6">
            <a:extLst>
              <a:ext uri="{FF2B5EF4-FFF2-40B4-BE49-F238E27FC236}">
                <a16:creationId xmlns:a16="http://schemas.microsoft.com/office/drawing/2014/main" id="{F3EE91EA-9813-49EF-B925-B71310710E3A}"/>
              </a:ext>
            </a:extLst>
          </p:cNvPr>
          <p:cNvPicPr>
            <a:picLocks noChangeAspect="1"/>
          </p:cNvPicPr>
          <p:nvPr/>
        </p:nvPicPr>
        <p:blipFill>
          <a:blip r:embed="rId2"/>
          <a:stretch>
            <a:fillRect/>
          </a:stretch>
        </p:blipFill>
        <p:spPr>
          <a:xfrm>
            <a:off x="10676468" y="26341"/>
            <a:ext cx="1397195" cy="472200"/>
          </a:xfrm>
          <a:prstGeom prst="rect">
            <a:avLst/>
          </a:prstGeom>
        </p:spPr>
      </p:pic>
    </p:spTree>
    <p:extLst>
      <p:ext uri="{BB962C8B-B14F-4D97-AF65-F5344CB8AC3E}">
        <p14:creationId xmlns:p14="http://schemas.microsoft.com/office/powerpoint/2010/main" val="12448621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0B0ED5B2-3DE2-4B8B-BD07-56AA5CD53570}"/>
              </a:ext>
            </a:extLst>
          </p:cNvPr>
          <p:cNvSpPr/>
          <p:nvPr/>
        </p:nvSpPr>
        <p:spPr>
          <a:xfrm>
            <a:off x="475861" y="587827"/>
            <a:ext cx="5620139"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b="1" dirty="0">
                <a:solidFill>
                  <a:srgbClr val="C00000"/>
                </a:solidFill>
                <a:latin typeface="Verdana" panose="020B0604030504040204" pitchFamily="34" charset="0"/>
                <a:ea typeface="Verdana" panose="020B0604030504040204" pitchFamily="34" charset="0"/>
              </a:rPr>
              <a:t>Huidige situatie</a:t>
            </a:r>
            <a:br>
              <a:rPr lang="nl-NL" sz="1200" b="1" dirty="0">
                <a:solidFill>
                  <a:srgbClr val="C00000"/>
                </a:solidFill>
                <a:latin typeface="Verdana" panose="020B0604030504040204" pitchFamily="34" charset="0"/>
                <a:ea typeface="Verdana" panose="020B0604030504040204" pitchFamily="34" charset="0"/>
              </a:rPr>
            </a:br>
            <a:endParaRPr lang="nl-NL" sz="1200" b="1" dirty="0">
              <a:solidFill>
                <a:srgbClr val="C00000"/>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Veel verschillende informatie in Excel in de vorm van tabellen.</a:t>
            </a:r>
            <a:br>
              <a:rPr lang="nl-NL" sz="1200" dirty="0">
                <a:solidFill>
                  <a:schemeClr val="tx1"/>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Weinig toepassing van visualisaties.</a:t>
            </a:r>
            <a:br>
              <a:rPr lang="nl-NL" sz="1200" dirty="0">
                <a:solidFill>
                  <a:schemeClr val="tx1"/>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Veel rapportages zijn statisch, er is geen mogelijkheid om op andere niveau te kijken.</a:t>
            </a:r>
            <a:br>
              <a:rPr lang="nl-NL" sz="1200" dirty="0">
                <a:solidFill>
                  <a:schemeClr val="tx1"/>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Rapportages zijn niet voldoende afgestemd op de gebruiker, waardoor informatie niet altijd duidelijk is.</a:t>
            </a:r>
            <a:br>
              <a:rPr lang="nl-NL" sz="1200" dirty="0">
                <a:solidFill>
                  <a:schemeClr val="tx1"/>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Informatie is gefragmenteerd beschikbaar, niet in één systeem waardoor informatie niet compleet is of de samenhang ontbreekt.</a:t>
            </a:r>
          </a:p>
          <a:p>
            <a:endParaRPr lang="nl-NL" sz="1200" dirty="0">
              <a:solidFill>
                <a:schemeClr val="tx1"/>
              </a:solidFill>
              <a:latin typeface="Verdana" panose="020B0604030504040204" pitchFamily="34" charset="0"/>
              <a:ea typeface="Verdana" panose="020B0604030504040204" pitchFamily="34" charset="0"/>
            </a:endParaRPr>
          </a:p>
          <a:p>
            <a:br>
              <a:rPr lang="nl-NL" sz="1200" dirty="0">
                <a:solidFill>
                  <a:schemeClr val="tx1"/>
                </a:solidFill>
                <a:latin typeface="Verdana" panose="020B0604030504040204" pitchFamily="34" charset="0"/>
                <a:ea typeface="Verdana" panose="020B0604030504040204" pitchFamily="34" charset="0"/>
              </a:rPr>
            </a:br>
            <a:br>
              <a:rPr lang="nl-NL" sz="1200" dirty="0">
                <a:solidFill>
                  <a:schemeClr val="tx1"/>
                </a:solidFill>
                <a:latin typeface="Verdana" panose="020B0604030504040204" pitchFamily="34" charset="0"/>
                <a:ea typeface="Verdana" panose="020B0604030504040204" pitchFamily="34" charset="0"/>
              </a:rPr>
            </a:br>
            <a:endParaRPr lang="nl-NL" b="1" dirty="0">
              <a:solidFill>
                <a:srgbClr val="C00000"/>
              </a:solidFill>
            </a:endParaRPr>
          </a:p>
        </p:txBody>
      </p:sp>
      <p:sp>
        <p:nvSpPr>
          <p:cNvPr id="8" name="Rechthoek 7">
            <a:extLst>
              <a:ext uri="{FF2B5EF4-FFF2-40B4-BE49-F238E27FC236}">
                <a16:creationId xmlns:a16="http://schemas.microsoft.com/office/drawing/2014/main" id="{D5BA5817-F059-47C5-A5B1-F722CB5FBBE1}"/>
              </a:ext>
            </a:extLst>
          </p:cNvPr>
          <p:cNvSpPr/>
          <p:nvPr/>
        </p:nvSpPr>
        <p:spPr>
          <a:xfrm>
            <a:off x="6391469" y="597153"/>
            <a:ext cx="5620139"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b="1" dirty="0">
                <a:solidFill>
                  <a:srgbClr val="C00000"/>
                </a:solidFill>
                <a:latin typeface="Verdana" panose="020B0604030504040204" pitchFamily="34" charset="0"/>
                <a:ea typeface="Verdana" panose="020B0604030504040204" pitchFamily="34" charset="0"/>
              </a:rPr>
              <a:t>Gewenste situatie</a:t>
            </a:r>
          </a:p>
          <a:p>
            <a:endParaRPr lang="nl-NL" sz="1200" b="1" dirty="0">
              <a:solidFill>
                <a:srgbClr val="C00000"/>
              </a:solidFill>
              <a:latin typeface="Verdana" panose="020B0604030504040204" pitchFamily="34" charset="0"/>
              <a:ea typeface="Verdana" panose="020B0604030504040204" pitchFamily="34" charset="0"/>
            </a:endParaRPr>
          </a:p>
          <a:p>
            <a:r>
              <a:rPr lang="nl-NL" sz="1200" dirty="0">
                <a:solidFill>
                  <a:schemeClr val="tx1"/>
                </a:solidFill>
                <a:latin typeface="Verdana" panose="020B0604030504040204" pitchFamily="34" charset="0"/>
                <a:ea typeface="Verdana" panose="020B0604030504040204" pitchFamily="34" charset="0"/>
              </a:rPr>
              <a:t>Eén oplossing waarin gegevens vertaald worden naar gestandaardiseerde informatie in een vorm (zoals visualisaties) die het best past bij de gebruiker. </a:t>
            </a:r>
          </a:p>
          <a:p>
            <a:br>
              <a:rPr lang="nl-NL" sz="1200" dirty="0">
                <a:solidFill>
                  <a:schemeClr val="tx1"/>
                </a:solidFill>
                <a:latin typeface="Verdana" panose="020B0604030504040204" pitchFamily="34" charset="0"/>
                <a:ea typeface="Verdana" panose="020B0604030504040204" pitchFamily="34" charset="0"/>
              </a:rPr>
            </a:br>
            <a:r>
              <a:rPr lang="nl-NL" sz="1200" dirty="0">
                <a:solidFill>
                  <a:schemeClr val="tx1"/>
                </a:solidFill>
                <a:latin typeface="Verdana" panose="020B0604030504040204" pitchFamily="34" charset="0"/>
                <a:ea typeface="Verdana" panose="020B0604030504040204" pitchFamily="34" charset="0"/>
              </a:rPr>
              <a:t>De informatie uit de diverse systemen worden samengebracht zodat er één geheel kan ontstaan waarin de samenhang tussen aantallen en euro’s zichtbaar zijn.</a:t>
            </a:r>
            <a:br>
              <a:rPr lang="nl-NL" sz="1200" dirty="0">
                <a:solidFill>
                  <a:schemeClr val="tx1"/>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r>
              <a:rPr lang="nl-NL" sz="1200" dirty="0">
                <a:solidFill>
                  <a:schemeClr val="tx1"/>
                </a:solidFill>
                <a:latin typeface="Verdana" panose="020B0604030504040204" pitchFamily="34" charset="0"/>
                <a:ea typeface="Verdana" panose="020B0604030504040204" pitchFamily="34" charset="0"/>
              </a:rPr>
              <a:t>De informatie en de samenhangen tussen deze leidt tot management informatie; met deze managent informatie kan binnen FP&amp;A oplossing een toekomst scenario berekend en beoordeeld worden.</a:t>
            </a:r>
            <a:br>
              <a:rPr lang="nl-NL" sz="1200" dirty="0">
                <a:solidFill>
                  <a:schemeClr val="tx1"/>
                </a:solidFill>
                <a:latin typeface="Verdana" panose="020B0604030504040204" pitchFamily="34" charset="0"/>
                <a:ea typeface="Verdana" panose="020B0604030504040204" pitchFamily="34" charset="0"/>
              </a:rPr>
            </a:br>
            <a:br>
              <a:rPr lang="nl-NL" sz="1200" dirty="0">
                <a:solidFill>
                  <a:schemeClr val="tx1"/>
                </a:solidFill>
                <a:latin typeface="Verdana" panose="020B0604030504040204" pitchFamily="34" charset="0"/>
                <a:ea typeface="Verdana" panose="020B0604030504040204" pitchFamily="34" charset="0"/>
              </a:rPr>
            </a:br>
            <a:r>
              <a:rPr lang="nl-NL" sz="1200" dirty="0">
                <a:solidFill>
                  <a:schemeClr val="tx1"/>
                </a:solidFill>
                <a:latin typeface="Verdana" panose="020B0604030504040204" pitchFamily="34" charset="0"/>
                <a:ea typeface="Verdana" panose="020B0604030504040204" pitchFamily="34" charset="0"/>
              </a:rPr>
              <a:t>Het is mogelijk om toegepaste berekeningen (bijvoorbeeld beste scenario) in het dashboard vast te klikken en deze resultaten te delen (evt. met workflow) met belanghebbenden.</a:t>
            </a:r>
          </a:p>
        </p:txBody>
      </p:sp>
      <p:sp>
        <p:nvSpPr>
          <p:cNvPr id="9" name="Rechthoek 8">
            <a:extLst>
              <a:ext uri="{FF2B5EF4-FFF2-40B4-BE49-F238E27FC236}">
                <a16:creationId xmlns:a16="http://schemas.microsoft.com/office/drawing/2014/main" id="{085D9E00-66AE-41A3-A0AB-FB60B8DC581B}"/>
              </a:ext>
            </a:extLst>
          </p:cNvPr>
          <p:cNvSpPr/>
          <p:nvPr/>
        </p:nvSpPr>
        <p:spPr>
          <a:xfrm>
            <a:off x="1089" y="1"/>
            <a:ext cx="312177" cy="68579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l-NL" b="1" dirty="0"/>
              <a:t>Scenarioplanning  &amp; dashboard</a:t>
            </a:r>
          </a:p>
        </p:txBody>
      </p:sp>
      <p:sp>
        <p:nvSpPr>
          <p:cNvPr id="5" name="Rechthoek 4">
            <a:extLst>
              <a:ext uri="{FF2B5EF4-FFF2-40B4-BE49-F238E27FC236}">
                <a16:creationId xmlns:a16="http://schemas.microsoft.com/office/drawing/2014/main" id="{D4ECAC40-5D8B-4BA7-9166-6F484334958A}"/>
              </a:ext>
            </a:extLst>
          </p:cNvPr>
          <p:cNvSpPr/>
          <p:nvPr/>
        </p:nvSpPr>
        <p:spPr>
          <a:xfrm>
            <a:off x="157176" y="74643"/>
            <a:ext cx="10080000" cy="317241"/>
          </a:xfrm>
          <a:prstGeom prst="rect">
            <a:avLst/>
          </a:prstGeom>
          <a:solidFill>
            <a:srgbClr val="FFD5D5">
              <a:alpha val="5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tx1"/>
                </a:solidFill>
              </a:rPr>
              <a:t>Verbeteringen m.b.t. informatie voorziening</a:t>
            </a:r>
          </a:p>
        </p:txBody>
      </p:sp>
      <p:pic>
        <p:nvPicPr>
          <p:cNvPr id="10" name="Afbeelding 9">
            <a:extLst>
              <a:ext uri="{FF2B5EF4-FFF2-40B4-BE49-F238E27FC236}">
                <a16:creationId xmlns:a16="http://schemas.microsoft.com/office/drawing/2014/main" id="{E5B5C6A2-D390-4296-8C21-3F4320528E68}"/>
              </a:ext>
            </a:extLst>
          </p:cNvPr>
          <p:cNvPicPr>
            <a:picLocks noChangeAspect="1"/>
          </p:cNvPicPr>
          <p:nvPr/>
        </p:nvPicPr>
        <p:blipFill>
          <a:blip r:embed="rId2"/>
          <a:stretch>
            <a:fillRect/>
          </a:stretch>
        </p:blipFill>
        <p:spPr>
          <a:xfrm>
            <a:off x="10676468" y="26341"/>
            <a:ext cx="1397195" cy="472200"/>
          </a:xfrm>
          <a:prstGeom prst="rect">
            <a:avLst/>
          </a:prstGeom>
        </p:spPr>
      </p:pic>
    </p:spTree>
    <p:extLst>
      <p:ext uri="{BB962C8B-B14F-4D97-AF65-F5344CB8AC3E}">
        <p14:creationId xmlns:p14="http://schemas.microsoft.com/office/powerpoint/2010/main" val="14311736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0B0ED5B2-3DE2-4B8B-BD07-56AA5CD53570}"/>
              </a:ext>
            </a:extLst>
          </p:cNvPr>
          <p:cNvSpPr/>
          <p:nvPr/>
        </p:nvSpPr>
        <p:spPr>
          <a:xfrm>
            <a:off x="475861" y="587827"/>
            <a:ext cx="11535747"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br>
              <a:rPr lang="nl-NL" b="1" dirty="0">
                <a:solidFill>
                  <a:srgbClr val="C00000"/>
                </a:solidFill>
              </a:rPr>
            </a:br>
            <a:endParaRPr lang="nl-NL" b="1" dirty="0">
              <a:solidFill>
                <a:srgbClr val="C00000"/>
              </a:solidFill>
            </a:endParaRPr>
          </a:p>
        </p:txBody>
      </p:sp>
      <p:sp>
        <p:nvSpPr>
          <p:cNvPr id="7" name="Rechthoek 6">
            <a:extLst>
              <a:ext uri="{FF2B5EF4-FFF2-40B4-BE49-F238E27FC236}">
                <a16:creationId xmlns:a16="http://schemas.microsoft.com/office/drawing/2014/main" id="{4723DC22-B26D-4244-8261-5494CFFB056C}"/>
              </a:ext>
            </a:extLst>
          </p:cNvPr>
          <p:cNvSpPr/>
          <p:nvPr/>
        </p:nvSpPr>
        <p:spPr>
          <a:xfrm>
            <a:off x="1089" y="1"/>
            <a:ext cx="312177" cy="68579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l-NL" b="1" dirty="0"/>
              <a:t>Scenarioplanning  &amp; dashboard</a:t>
            </a:r>
          </a:p>
        </p:txBody>
      </p:sp>
      <p:sp>
        <p:nvSpPr>
          <p:cNvPr id="5" name="Rechthoek 4">
            <a:extLst>
              <a:ext uri="{FF2B5EF4-FFF2-40B4-BE49-F238E27FC236}">
                <a16:creationId xmlns:a16="http://schemas.microsoft.com/office/drawing/2014/main" id="{D4ECAC40-5D8B-4BA7-9166-6F484334958A}"/>
              </a:ext>
            </a:extLst>
          </p:cNvPr>
          <p:cNvSpPr/>
          <p:nvPr/>
        </p:nvSpPr>
        <p:spPr>
          <a:xfrm>
            <a:off x="157176" y="74643"/>
            <a:ext cx="10080000" cy="317241"/>
          </a:xfrm>
          <a:prstGeom prst="rect">
            <a:avLst/>
          </a:prstGeom>
          <a:solidFill>
            <a:srgbClr val="FFD5D5">
              <a:alpha val="5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tx1"/>
                </a:solidFill>
              </a:rPr>
              <a:t>Overige</a:t>
            </a:r>
          </a:p>
        </p:txBody>
      </p:sp>
      <p:pic>
        <p:nvPicPr>
          <p:cNvPr id="8" name="Afbeelding 7">
            <a:extLst>
              <a:ext uri="{FF2B5EF4-FFF2-40B4-BE49-F238E27FC236}">
                <a16:creationId xmlns:a16="http://schemas.microsoft.com/office/drawing/2014/main" id="{4D6F556E-1554-4D26-AC42-AFEB566CC7F6}"/>
              </a:ext>
            </a:extLst>
          </p:cNvPr>
          <p:cNvPicPr>
            <a:picLocks noChangeAspect="1"/>
          </p:cNvPicPr>
          <p:nvPr/>
        </p:nvPicPr>
        <p:blipFill>
          <a:blip r:embed="rId2"/>
          <a:stretch>
            <a:fillRect/>
          </a:stretch>
        </p:blipFill>
        <p:spPr>
          <a:xfrm>
            <a:off x="10676468" y="26341"/>
            <a:ext cx="1397195" cy="472200"/>
          </a:xfrm>
          <a:prstGeom prst="rect">
            <a:avLst/>
          </a:prstGeom>
        </p:spPr>
      </p:pic>
    </p:spTree>
    <p:extLst>
      <p:ext uri="{BB962C8B-B14F-4D97-AF65-F5344CB8AC3E}">
        <p14:creationId xmlns:p14="http://schemas.microsoft.com/office/powerpoint/2010/main" val="2735856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1086AD02-FAE0-44DB-A3D4-62196E0E82B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l-NL"/>
          </a:p>
        </p:txBody>
      </p:sp>
      <p:pic>
        <p:nvPicPr>
          <p:cNvPr id="2049" name="Afbeelding 1">
            <a:extLst>
              <a:ext uri="{FF2B5EF4-FFF2-40B4-BE49-F238E27FC236}">
                <a16:creationId xmlns:a16="http://schemas.microsoft.com/office/drawing/2014/main" id="{C7BF4729-8F26-4E6D-B8D2-9D10BBB003E4}"/>
              </a:ext>
            </a:extLst>
          </p:cNvPr>
          <p:cNvPicPr>
            <a:picLocks noChangeAspect="1" noChangeArrowheads="1"/>
          </p:cNvPicPr>
          <p:nvPr/>
        </p:nvPicPr>
        <p:blipFill>
          <a:blip r:embed="rId2">
            <a:alphaModFix amt="70000"/>
            <a:extLst>
              <a:ext uri="{28A0092B-C50C-407E-A947-70E740481C1C}">
                <a14:useLocalDpi xmlns:a14="http://schemas.microsoft.com/office/drawing/2010/main" val="0"/>
              </a:ext>
            </a:extLst>
          </a:blip>
          <a:srcRect/>
          <a:stretch>
            <a:fillRect/>
          </a:stretch>
        </p:blipFill>
        <p:spPr bwMode="auto">
          <a:xfrm>
            <a:off x="4088111" y="49746"/>
            <a:ext cx="5699125" cy="628650"/>
          </a:xfrm>
          <a:prstGeom prst="rect">
            <a:avLst/>
          </a:prstGeom>
          <a:noFill/>
          <a:extLst>
            <a:ext uri="{909E8E84-426E-40DD-AFC4-6F175D3DCCD1}">
              <a14:hiddenFill xmlns:a14="http://schemas.microsoft.com/office/drawing/2010/main">
                <a:solidFill>
                  <a:srgbClr val="FFFFFF"/>
                </a:solidFill>
              </a14:hiddenFill>
            </a:ext>
          </a:extLst>
        </p:spPr>
      </p:pic>
      <p:sp>
        <p:nvSpPr>
          <p:cNvPr id="27" name="Rechthoek 26">
            <a:extLst>
              <a:ext uri="{FF2B5EF4-FFF2-40B4-BE49-F238E27FC236}">
                <a16:creationId xmlns:a16="http://schemas.microsoft.com/office/drawing/2014/main" id="{94D1C2A0-BEC8-4C1F-A2EE-F8E291B17F6E}"/>
              </a:ext>
            </a:extLst>
          </p:cNvPr>
          <p:cNvSpPr/>
          <p:nvPr/>
        </p:nvSpPr>
        <p:spPr>
          <a:xfrm>
            <a:off x="1089" y="1"/>
            <a:ext cx="312177" cy="6857999"/>
          </a:xfrm>
          <a:prstGeom prst="rect">
            <a:avLst/>
          </a:prstGeom>
          <a:solidFill>
            <a:srgbClr val="FF6969"/>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l-NL" b="1" dirty="0"/>
              <a:t>User stories alle werkgroepen</a:t>
            </a:r>
          </a:p>
        </p:txBody>
      </p:sp>
      <p:sp>
        <p:nvSpPr>
          <p:cNvPr id="8" name="Rectangle 3">
            <a:extLst>
              <a:ext uri="{FF2B5EF4-FFF2-40B4-BE49-F238E27FC236}">
                <a16:creationId xmlns:a16="http://schemas.microsoft.com/office/drawing/2014/main" id="{CE7E22B7-91C0-439A-80F3-F2CEB6057B10}"/>
              </a:ext>
            </a:extLst>
          </p:cNvPr>
          <p:cNvSpPr>
            <a:spLocks noChangeArrowheads="1"/>
          </p:cNvSpPr>
          <p:nvPr/>
        </p:nvSpPr>
        <p:spPr bwMode="auto">
          <a:xfrm>
            <a:off x="42247" y="20060"/>
            <a:ext cx="3156633"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4000" b="1" i="0" u="none" strike="noStrike" cap="none" normalizeH="0" baseline="0" dirty="0">
                <a:ln>
                  <a:noFill/>
                </a:ln>
                <a:solidFill>
                  <a:srgbClr val="C00000"/>
                </a:solidFill>
                <a:effectLst/>
                <a:latin typeface="Verdana" panose="020B0604030504040204" pitchFamily="34" charset="0"/>
                <a:ea typeface="Calibri" panose="020F0502020204030204" pitchFamily="34" charset="0"/>
                <a:cs typeface="Times New Roman" panose="02020603050405020304" pitchFamily="18" charset="0"/>
              </a:rPr>
              <a:t>User story</a:t>
            </a:r>
            <a:endParaRPr kumimoji="0" lang="nl-NL" altLang="nl-NL" sz="1800" b="0" i="0" u="none" strike="noStrike" cap="none" normalizeH="0" baseline="0" dirty="0">
              <a:ln>
                <a:noFill/>
              </a:ln>
              <a:solidFill>
                <a:schemeClr val="tx1"/>
              </a:solidFill>
              <a:effectLst/>
              <a:latin typeface="Arial" panose="020B0604020202020204" pitchFamily="34" charset="0"/>
            </a:endParaRPr>
          </a:p>
        </p:txBody>
      </p:sp>
      <p:cxnSp>
        <p:nvCxnSpPr>
          <p:cNvPr id="10" name="Rechte verbindingslijn 9">
            <a:extLst>
              <a:ext uri="{FF2B5EF4-FFF2-40B4-BE49-F238E27FC236}">
                <a16:creationId xmlns:a16="http://schemas.microsoft.com/office/drawing/2014/main" id="{2B16A72E-05A0-4B27-9E85-0637A91E1298}"/>
              </a:ext>
            </a:extLst>
          </p:cNvPr>
          <p:cNvCxnSpPr/>
          <p:nvPr/>
        </p:nvCxnSpPr>
        <p:spPr>
          <a:xfrm>
            <a:off x="0" y="697680"/>
            <a:ext cx="12192000"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pic>
        <p:nvPicPr>
          <p:cNvPr id="29" name="Afbeelding 28">
            <a:extLst>
              <a:ext uri="{FF2B5EF4-FFF2-40B4-BE49-F238E27FC236}">
                <a16:creationId xmlns:a16="http://schemas.microsoft.com/office/drawing/2014/main" id="{28C4E8A6-18A0-46D8-BED2-149064004FFC}"/>
              </a:ext>
            </a:extLst>
          </p:cNvPr>
          <p:cNvPicPr>
            <a:picLocks noChangeAspect="1"/>
          </p:cNvPicPr>
          <p:nvPr/>
        </p:nvPicPr>
        <p:blipFill>
          <a:blip r:embed="rId3"/>
          <a:stretch>
            <a:fillRect/>
          </a:stretch>
        </p:blipFill>
        <p:spPr>
          <a:xfrm>
            <a:off x="10676468" y="26341"/>
            <a:ext cx="1397195" cy="472200"/>
          </a:xfrm>
          <a:prstGeom prst="rect">
            <a:avLst/>
          </a:prstGeom>
        </p:spPr>
      </p:pic>
      <p:sp>
        <p:nvSpPr>
          <p:cNvPr id="9" name="Tekstvak 37">
            <a:extLst>
              <a:ext uri="{FF2B5EF4-FFF2-40B4-BE49-F238E27FC236}">
                <a16:creationId xmlns:a16="http://schemas.microsoft.com/office/drawing/2014/main" id="{BA80100A-D321-455A-AEC7-28A1D8DCAD4F}"/>
              </a:ext>
            </a:extLst>
          </p:cNvPr>
          <p:cNvSpPr txBox="1"/>
          <p:nvPr/>
        </p:nvSpPr>
        <p:spPr>
          <a:xfrm>
            <a:off x="480960" y="877535"/>
            <a:ext cx="3769306" cy="578807"/>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chemeClr val="accent2"/>
                </a:solidFill>
                <a:effectLst/>
                <a:latin typeface="Verdana" panose="020B0604030504040204" pitchFamily="34" charset="0"/>
                <a:ea typeface="Calibri" panose="020F0502020204030204" pitchFamily="34" charset="0"/>
                <a:cs typeface="Times New Roman" panose="02020603050405020304" pitchFamily="18" charset="0"/>
              </a:rPr>
              <a:t>Als directie wil ik een goed (samenhangend) beeld zien, zodat ik ontwikkelingen in de toekomst en bijbehorende risico’s kan inschatten.</a:t>
            </a:r>
            <a:endParaRPr lang="nl-NL" sz="1100" i="1"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kstvak 34">
            <a:extLst>
              <a:ext uri="{FF2B5EF4-FFF2-40B4-BE49-F238E27FC236}">
                <a16:creationId xmlns:a16="http://schemas.microsoft.com/office/drawing/2014/main" id="{4B813F1B-9CBF-4075-B778-56596607145C}"/>
              </a:ext>
            </a:extLst>
          </p:cNvPr>
          <p:cNvSpPr txBox="1"/>
          <p:nvPr/>
        </p:nvSpPr>
        <p:spPr>
          <a:xfrm>
            <a:off x="311627" y="1499731"/>
            <a:ext cx="5157066" cy="578798"/>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chemeClr val="accent2"/>
                </a:solidFill>
                <a:effectLst/>
                <a:latin typeface="Verdana" panose="020B0604030504040204" pitchFamily="34" charset="0"/>
                <a:ea typeface="Calibri" panose="020F0502020204030204" pitchFamily="34" charset="0"/>
                <a:cs typeface="Times New Roman" panose="02020603050405020304" pitchFamily="18" charset="0"/>
              </a:rPr>
              <a:t>Als directeur wil ik inzicht in de ontwikkeling &amp; trends van studentaantallen en bijbehorende scenario’s; instroom, doorstroom, uitstroom. </a:t>
            </a:r>
            <a:r>
              <a:rPr lang="nl-NL" sz="1000" i="1" dirty="0">
                <a:solidFill>
                  <a:schemeClr val="accent2"/>
                </a:solidFill>
                <a:latin typeface="Verdana" panose="020B0604030504040204" pitchFamily="34" charset="0"/>
                <a:ea typeface="Calibri" panose="020F0502020204030204" pitchFamily="34" charset="0"/>
                <a:cs typeface="Times New Roman" panose="02020603050405020304" pitchFamily="18" charset="0"/>
              </a:rPr>
              <a:t>zodat ik weet welke (organisatorische) keuzes ik op korte en lange termijn kan maken.</a:t>
            </a:r>
            <a:endParaRPr lang="nl-NL" sz="1000" i="1"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kstvak 31">
            <a:extLst>
              <a:ext uri="{FF2B5EF4-FFF2-40B4-BE49-F238E27FC236}">
                <a16:creationId xmlns:a16="http://schemas.microsoft.com/office/drawing/2014/main" id="{D20CD108-13EF-4637-9980-FDB236BB6992}"/>
              </a:ext>
            </a:extLst>
          </p:cNvPr>
          <p:cNvSpPr txBox="1"/>
          <p:nvPr/>
        </p:nvSpPr>
        <p:spPr>
          <a:xfrm>
            <a:off x="5544146" y="896514"/>
            <a:ext cx="2573215" cy="899669"/>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rgbClr val="9933FF"/>
                </a:solidFill>
                <a:latin typeface="Verdana" panose="020B0604030504040204" pitchFamily="34" charset="0"/>
                <a:ea typeface="Calibri" panose="020F0502020204030204" pitchFamily="34" charset="0"/>
                <a:cs typeface="Times New Roman" panose="02020603050405020304" pitchFamily="18" charset="0"/>
              </a:rPr>
              <a:t>Als financieel adviseur wil ik in de FP&amp;A tool opmerkingen / aantekeningen kunnen vasthouden ter onderbouwing van de opgenomen berekening / bedrag.</a:t>
            </a:r>
            <a:endParaRPr lang="nl-NL" sz="1100" i="1" dirty="0">
              <a:solidFill>
                <a:srgbClr val="9933FF"/>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Tekstvak 37">
            <a:extLst>
              <a:ext uri="{FF2B5EF4-FFF2-40B4-BE49-F238E27FC236}">
                <a16:creationId xmlns:a16="http://schemas.microsoft.com/office/drawing/2014/main" id="{24F5C161-5B52-4298-B139-78D135F8EBDB}"/>
              </a:ext>
            </a:extLst>
          </p:cNvPr>
          <p:cNvSpPr txBox="1"/>
          <p:nvPr/>
        </p:nvSpPr>
        <p:spPr>
          <a:xfrm>
            <a:off x="470358" y="2673446"/>
            <a:ext cx="4395903" cy="772981"/>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chemeClr val="accent2"/>
                </a:solidFill>
                <a:effectLst/>
                <a:latin typeface="Verdana" panose="020B0604030504040204" pitchFamily="34" charset="0"/>
                <a:ea typeface="Calibri" panose="020F0502020204030204" pitchFamily="34" charset="0"/>
                <a:cs typeface="Times New Roman" panose="02020603050405020304" pitchFamily="18" charset="0"/>
              </a:rPr>
              <a:t>Als directie wil ik op basis van de samenhangende managent informatie parameters kunnen aanpassen zodat ik zelfstandig een toekomstig scenario zou kunnen berekenen en deze delen met belanghebbenden.</a:t>
            </a:r>
            <a:endParaRPr lang="nl-NL" sz="1100" i="1"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kstvak 37">
            <a:extLst>
              <a:ext uri="{FF2B5EF4-FFF2-40B4-BE49-F238E27FC236}">
                <a16:creationId xmlns:a16="http://schemas.microsoft.com/office/drawing/2014/main" id="{7D19E701-A06A-42D1-A5FA-80FFC65E6271}"/>
              </a:ext>
            </a:extLst>
          </p:cNvPr>
          <p:cNvSpPr txBox="1"/>
          <p:nvPr/>
        </p:nvSpPr>
        <p:spPr>
          <a:xfrm>
            <a:off x="493159" y="3534873"/>
            <a:ext cx="4686487" cy="578798"/>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chemeClr val="accent2"/>
                </a:solidFill>
                <a:effectLst/>
                <a:latin typeface="Verdana" panose="020B0604030504040204" pitchFamily="34" charset="0"/>
                <a:ea typeface="Calibri" panose="020F0502020204030204" pitchFamily="34" charset="0"/>
                <a:cs typeface="Times New Roman" panose="02020603050405020304" pitchFamily="18" charset="0"/>
              </a:rPr>
              <a:t>Als directie wil ik verschillende (berekende) toekomst scenario’s met elkaar kunnen vergelijken, zodat ik mogelijke risico’s kan beoordelen en te maken keuzes kan afwegen.</a:t>
            </a:r>
            <a:endParaRPr lang="nl-NL" sz="1100" i="1"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kstvak 30">
            <a:extLst>
              <a:ext uri="{FF2B5EF4-FFF2-40B4-BE49-F238E27FC236}">
                <a16:creationId xmlns:a16="http://schemas.microsoft.com/office/drawing/2014/main" id="{12D232E3-4403-4BA8-AFF7-0E9ACDEC8450}"/>
              </a:ext>
            </a:extLst>
          </p:cNvPr>
          <p:cNvSpPr txBox="1"/>
          <p:nvPr/>
        </p:nvSpPr>
        <p:spPr>
          <a:xfrm>
            <a:off x="9238694" y="2963813"/>
            <a:ext cx="2540468" cy="850421"/>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chemeClr val="accent2"/>
                </a:solidFill>
                <a:effectLst/>
                <a:latin typeface="Verdana" panose="020B0604030504040204" pitchFamily="34" charset="0"/>
                <a:ea typeface="Verdana" panose="020B0604030504040204" pitchFamily="34" charset="0"/>
                <a:cs typeface="Times New Roman" panose="02020603050405020304" pitchFamily="18" charset="0"/>
              </a:rPr>
              <a:t>Als directie wil ik informatie voorziening in de vorm van visualisaties, zodat ik op een begrijpelijke en eenvoudige manier inzicht heb in de ontwikkelingen</a:t>
            </a:r>
          </a:p>
        </p:txBody>
      </p:sp>
      <p:sp>
        <p:nvSpPr>
          <p:cNvPr id="18" name="Tekstvak 37">
            <a:extLst>
              <a:ext uri="{FF2B5EF4-FFF2-40B4-BE49-F238E27FC236}">
                <a16:creationId xmlns:a16="http://schemas.microsoft.com/office/drawing/2014/main" id="{0457AF32-AE11-42E2-800C-7F2366F1263B}"/>
              </a:ext>
            </a:extLst>
          </p:cNvPr>
          <p:cNvSpPr txBox="1"/>
          <p:nvPr/>
        </p:nvSpPr>
        <p:spPr>
          <a:xfrm>
            <a:off x="653778" y="2100018"/>
            <a:ext cx="4525976" cy="514189"/>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rgbClr val="AC8300"/>
                </a:solidFill>
                <a:effectLst/>
                <a:latin typeface="Verdana" panose="020B0604030504040204" pitchFamily="34" charset="0"/>
                <a:ea typeface="Calibri" panose="020F0502020204030204" pitchFamily="34" charset="0"/>
                <a:cs typeface="Times New Roman" panose="02020603050405020304" pitchFamily="18" charset="0"/>
              </a:rPr>
              <a:t>Als projectleider wil ik meerjarig inzicht in mijn hele projectportfolio, zodat ik een volledig beeld heb van de projecten en bijbehorende voortgang.</a:t>
            </a:r>
          </a:p>
        </p:txBody>
      </p:sp>
      <p:sp>
        <p:nvSpPr>
          <p:cNvPr id="19" name="Tekstvak 37">
            <a:extLst>
              <a:ext uri="{FF2B5EF4-FFF2-40B4-BE49-F238E27FC236}">
                <a16:creationId xmlns:a16="http://schemas.microsoft.com/office/drawing/2014/main" id="{3C111EB3-A0B6-4853-B48A-A02D28EA386E}"/>
              </a:ext>
            </a:extLst>
          </p:cNvPr>
          <p:cNvSpPr txBox="1"/>
          <p:nvPr/>
        </p:nvSpPr>
        <p:spPr>
          <a:xfrm>
            <a:off x="6665968" y="2362254"/>
            <a:ext cx="4285208" cy="557265"/>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rgbClr val="AC8300"/>
                </a:solidFill>
                <a:effectLst/>
                <a:latin typeface="Verdana" panose="020B0604030504040204" pitchFamily="34" charset="0"/>
                <a:ea typeface="Calibri" panose="020F0502020204030204" pitchFamily="34" charset="0"/>
                <a:cs typeface="Times New Roman" panose="02020603050405020304" pitchFamily="18" charset="0"/>
              </a:rPr>
              <a:t>Als project controller wil ik middelen kunnen herverdelen tussen project, zodat ik de beschikbare capaciteit </a:t>
            </a:r>
            <a:r>
              <a:rPr lang="nl-NL" sz="1000" i="1" dirty="0">
                <a:solidFill>
                  <a:srgbClr val="AC8300"/>
                </a:solidFill>
                <a:latin typeface="Verdana" panose="020B0604030504040204" pitchFamily="34" charset="0"/>
                <a:ea typeface="Calibri" panose="020F0502020204030204" pitchFamily="34" charset="0"/>
                <a:cs typeface="Times New Roman" panose="02020603050405020304" pitchFamily="18" charset="0"/>
              </a:rPr>
              <a:t>optimaal kan inzetten gerelateerd aan de prioriteiten en looptijd.</a:t>
            </a:r>
            <a:endParaRPr lang="nl-NL" sz="1000" i="1" dirty="0">
              <a:solidFill>
                <a:srgbClr val="AC8300"/>
              </a:solidFill>
              <a:effectLst/>
              <a:latin typeface="Verdana" panose="020B0604030504040204" pitchFamily="34" charset="0"/>
              <a:ea typeface="Calibri" panose="020F0502020204030204" pitchFamily="34" charset="0"/>
              <a:cs typeface="Times New Roman" panose="02020603050405020304" pitchFamily="18" charset="0"/>
            </a:endParaRPr>
          </a:p>
        </p:txBody>
      </p:sp>
      <p:sp>
        <p:nvSpPr>
          <p:cNvPr id="20" name="Tekstvak 37">
            <a:extLst>
              <a:ext uri="{FF2B5EF4-FFF2-40B4-BE49-F238E27FC236}">
                <a16:creationId xmlns:a16="http://schemas.microsoft.com/office/drawing/2014/main" id="{A6CB4E03-5D27-4FF1-89ED-A642F0696E7B}"/>
              </a:ext>
            </a:extLst>
          </p:cNvPr>
          <p:cNvSpPr txBox="1"/>
          <p:nvPr/>
        </p:nvSpPr>
        <p:spPr>
          <a:xfrm>
            <a:off x="406171" y="5085693"/>
            <a:ext cx="3845714" cy="772981"/>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rgbClr val="AC8300"/>
                </a:solidFill>
                <a:effectLst/>
                <a:latin typeface="Verdana" panose="020B0604030504040204" pitchFamily="34" charset="0"/>
                <a:ea typeface="Calibri" panose="020F0502020204030204" pitchFamily="34" charset="0"/>
                <a:cs typeface="Times New Roman" panose="02020603050405020304" pitchFamily="18" charset="0"/>
              </a:rPr>
              <a:t>Als project controller doorloop ik dezelfde soort proces stappen t</a:t>
            </a:r>
            <a:r>
              <a:rPr lang="nl-NL" sz="1000" i="1" dirty="0">
                <a:solidFill>
                  <a:srgbClr val="AC8300"/>
                </a:solidFill>
                <a:latin typeface="Verdana" panose="020B0604030504040204" pitchFamily="34" charset="0"/>
                <a:ea typeface="Calibri" panose="020F0502020204030204" pitchFamily="34" charset="0"/>
                <a:cs typeface="Times New Roman" panose="02020603050405020304" pitchFamily="18" charset="0"/>
              </a:rPr>
              <a:t>en aanzien van begroten en prognosticeren</a:t>
            </a:r>
            <a:r>
              <a:rPr lang="nl-NL" sz="1000" i="1" dirty="0">
                <a:solidFill>
                  <a:srgbClr val="AC8300"/>
                </a:solidFill>
                <a:effectLst/>
                <a:latin typeface="Verdana" panose="020B0604030504040204" pitchFamily="34" charset="0"/>
                <a:ea typeface="Calibri" panose="020F0502020204030204" pitchFamily="34" charset="0"/>
                <a:cs typeface="Times New Roman" panose="02020603050405020304" pitchFamily="18" charset="0"/>
              </a:rPr>
              <a:t> als een financieel adviseur, zodat we gezamenlijk komen tot één prognose of (</a:t>
            </a:r>
            <a:r>
              <a:rPr lang="nl-NL" sz="1000" i="1" dirty="0" err="1">
                <a:solidFill>
                  <a:srgbClr val="AC8300"/>
                </a:solidFill>
                <a:effectLst/>
                <a:latin typeface="Verdana" panose="020B0604030504040204" pitchFamily="34" charset="0"/>
                <a:ea typeface="Calibri" panose="020F0502020204030204" pitchFamily="34" charset="0"/>
                <a:cs typeface="Times New Roman" panose="02020603050405020304" pitchFamily="18" charset="0"/>
              </a:rPr>
              <a:t>meerjaren</a:t>
            </a:r>
            <a:r>
              <a:rPr lang="nl-NL" sz="1000" i="1" dirty="0">
                <a:solidFill>
                  <a:srgbClr val="AC8300"/>
                </a:solidFill>
                <a:effectLst/>
                <a:latin typeface="Verdana" panose="020B0604030504040204" pitchFamily="34" charset="0"/>
                <a:ea typeface="Calibri" panose="020F0502020204030204" pitchFamily="34" charset="0"/>
                <a:cs typeface="Times New Roman" panose="02020603050405020304" pitchFamily="18" charset="0"/>
              </a:rPr>
              <a:t>)begroting van een eenheid.</a:t>
            </a:r>
          </a:p>
        </p:txBody>
      </p:sp>
      <p:sp>
        <p:nvSpPr>
          <p:cNvPr id="21" name="Tekstvak 37">
            <a:extLst>
              <a:ext uri="{FF2B5EF4-FFF2-40B4-BE49-F238E27FC236}">
                <a16:creationId xmlns:a16="http://schemas.microsoft.com/office/drawing/2014/main" id="{AF39FC79-BBF2-466D-A626-F228082ADD15}"/>
              </a:ext>
            </a:extLst>
          </p:cNvPr>
          <p:cNvSpPr txBox="1"/>
          <p:nvPr/>
        </p:nvSpPr>
        <p:spPr>
          <a:xfrm>
            <a:off x="8393705" y="759533"/>
            <a:ext cx="3700405" cy="680782"/>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rgbClr val="AC8300"/>
                </a:solidFill>
                <a:effectLst/>
                <a:latin typeface="Verdana" panose="020B0604030504040204" pitchFamily="34" charset="0"/>
                <a:ea typeface="Calibri" panose="020F0502020204030204" pitchFamily="34" charset="0"/>
                <a:cs typeface="Times New Roman" panose="02020603050405020304" pitchFamily="18" charset="0"/>
              </a:rPr>
              <a:t>Als projectleider wil ik naast de resultaten ter verantwoording van Avans ook de resultaten van mijn partner in beeld hebben, zodat ik een volledig beeld heb van het project waarvoor ik verantwoordelijk ben.</a:t>
            </a:r>
          </a:p>
        </p:txBody>
      </p:sp>
      <p:sp>
        <p:nvSpPr>
          <p:cNvPr id="22" name="Tekstvak 37">
            <a:extLst>
              <a:ext uri="{FF2B5EF4-FFF2-40B4-BE49-F238E27FC236}">
                <a16:creationId xmlns:a16="http://schemas.microsoft.com/office/drawing/2014/main" id="{85002C55-1377-49D3-974B-2E94FEB7632A}"/>
              </a:ext>
            </a:extLst>
          </p:cNvPr>
          <p:cNvSpPr txBox="1"/>
          <p:nvPr/>
        </p:nvSpPr>
        <p:spPr>
          <a:xfrm>
            <a:off x="5255954" y="3062140"/>
            <a:ext cx="3845714" cy="739091"/>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rgbClr val="AC8300"/>
                </a:solidFill>
                <a:effectLst/>
                <a:latin typeface="Verdana" panose="020B0604030504040204" pitchFamily="34" charset="0"/>
                <a:ea typeface="Calibri" panose="020F0502020204030204" pitchFamily="34" charset="0"/>
                <a:cs typeface="Times New Roman" panose="02020603050405020304" pitchFamily="18" charset="0"/>
              </a:rPr>
              <a:t>Als projectcontroller wil ik in de prognose of begroting een kostenopslag kunnen toepassen, zodat ik per project aan kan blijven sluiten bij het meer-jaren-beeld van de subsidievoorwaarden.</a:t>
            </a:r>
          </a:p>
        </p:txBody>
      </p:sp>
      <p:sp>
        <p:nvSpPr>
          <p:cNvPr id="23" name="Tekstvak 31">
            <a:extLst>
              <a:ext uri="{FF2B5EF4-FFF2-40B4-BE49-F238E27FC236}">
                <a16:creationId xmlns:a16="http://schemas.microsoft.com/office/drawing/2014/main" id="{1A929A70-C80B-4FF6-80A4-71A76871B438}"/>
              </a:ext>
            </a:extLst>
          </p:cNvPr>
          <p:cNvSpPr txBox="1"/>
          <p:nvPr/>
        </p:nvSpPr>
        <p:spPr>
          <a:xfrm>
            <a:off x="483796" y="6007795"/>
            <a:ext cx="3877569" cy="739091"/>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rgbClr val="AC8300"/>
                </a:solidFill>
                <a:latin typeface="Verdana" panose="020B0604030504040204" pitchFamily="34" charset="0"/>
                <a:ea typeface="Verdana" panose="020B0604030504040204" pitchFamily="34" charset="0"/>
                <a:cs typeface="Times New Roman" panose="02020603050405020304" pitchFamily="18" charset="0"/>
              </a:rPr>
              <a:t>Als project controller wil ik een (procentuele) verdeelsleutel kunnen toepassen op het totale kostenniveau, zodat ik de inkomsten per </a:t>
            </a:r>
            <a:r>
              <a:rPr lang="nl-NL" sz="1000" i="1" dirty="0" err="1">
                <a:solidFill>
                  <a:srgbClr val="AC8300"/>
                </a:solidFill>
                <a:latin typeface="Verdana" panose="020B0604030504040204" pitchFamily="34" charset="0"/>
                <a:ea typeface="Verdana" panose="020B0604030504040204" pitchFamily="34" charset="0"/>
                <a:cs typeface="Times New Roman" panose="02020603050405020304" pitchFamily="18" charset="0"/>
              </a:rPr>
              <a:t>financierder</a:t>
            </a:r>
            <a:r>
              <a:rPr lang="nl-NL" sz="1000" i="1" dirty="0">
                <a:solidFill>
                  <a:srgbClr val="AC8300"/>
                </a:solidFill>
                <a:latin typeface="Verdana" panose="020B0604030504040204" pitchFamily="34" charset="0"/>
                <a:ea typeface="Verdana" panose="020B0604030504040204" pitchFamily="34" charset="0"/>
                <a:cs typeface="Times New Roman" panose="02020603050405020304" pitchFamily="18" charset="0"/>
              </a:rPr>
              <a:t> kan vaststellen.</a:t>
            </a:r>
            <a:endParaRPr lang="nl-NL" sz="1000" i="1" dirty="0">
              <a:solidFill>
                <a:srgbClr val="AC8300"/>
              </a:solidFill>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24" name="Tekstvak 31">
            <a:extLst>
              <a:ext uri="{FF2B5EF4-FFF2-40B4-BE49-F238E27FC236}">
                <a16:creationId xmlns:a16="http://schemas.microsoft.com/office/drawing/2014/main" id="{E4067FBC-3D5F-45CB-8B7E-05CFA5A1A112}"/>
              </a:ext>
            </a:extLst>
          </p:cNvPr>
          <p:cNvSpPr txBox="1"/>
          <p:nvPr/>
        </p:nvSpPr>
        <p:spPr>
          <a:xfrm>
            <a:off x="6826860" y="1793401"/>
            <a:ext cx="4891876" cy="566893"/>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rgbClr val="AC8300"/>
                </a:solidFill>
                <a:latin typeface="Verdana" panose="020B0604030504040204" pitchFamily="34" charset="0"/>
                <a:ea typeface="Calibri" panose="020F0502020204030204" pitchFamily="34" charset="0"/>
                <a:cs typeface="Times New Roman" panose="02020603050405020304" pitchFamily="18" charset="0"/>
              </a:rPr>
              <a:t>Als project controller wil ik meer dan één versie van een prognose of een begroting kunnen maken, zodat ik de project leider meerdere voorstellen kan doen waaruit een definitieve keuze gemaakt kan worden.</a:t>
            </a:r>
            <a:endParaRPr lang="nl-NL" sz="1100" i="1" dirty="0">
              <a:solidFill>
                <a:srgbClr val="AC83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5" name="Tekstvak 30">
            <a:extLst>
              <a:ext uri="{FF2B5EF4-FFF2-40B4-BE49-F238E27FC236}">
                <a16:creationId xmlns:a16="http://schemas.microsoft.com/office/drawing/2014/main" id="{084AC9A2-790F-4F94-84E2-17D19537F854}"/>
              </a:ext>
            </a:extLst>
          </p:cNvPr>
          <p:cNvSpPr txBox="1"/>
          <p:nvPr/>
        </p:nvSpPr>
        <p:spPr>
          <a:xfrm>
            <a:off x="4810862" y="5802384"/>
            <a:ext cx="3641133" cy="937805"/>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b="1" i="1" dirty="0">
                <a:solidFill>
                  <a:srgbClr val="FF0000"/>
                </a:solidFill>
                <a:latin typeface="Verdana"/>
                <a:ea typeface="Verdana"/>
                <a:cs typeface="Times New Roman"/>
              </a:rPr>
              <a:t>Als opdrachtgever wil ik dat de leverancier beschikt over de juiste kennis en kunde op basis van aantoonbare ervaringen in het verleden (gedetailleerde klantenportfolio), zodat ik vertrouwen heb in de goede uitvoering van de opdracht. </a:t>
            </a:r>
            <a:endParaRPr lang="nl-NL" sz="1000" b="1" i="1" dirty="0">
              <a:solidFill>
                <a:srgbClr val="FF0000"/>
              </a:solidFill>
              <a:effectLst/>
              <a:latin typeface="Verdana"/>
              <a:ea typeface="Verdana"/>
              <a:cs typeface="Times New Roman"/>
            </a:endParaRPr>
          </a:p>
        </p:txBody>
      </p:sp>
      <p:sp>
        <p:nvSpPr>
          <p:cNvPr id="26" name="Tekstvak 30">
            <a:extLst>
              <a:ext uri="{FF2B5EF4-FFF2-40B4-BE49-F238E27FC236}">
                <a16:creationId xmlns:a16="http://schemas.microsoft.com/office/drawing/2014/main" id="{91C68E4B-F351-49AA-B31E-982445CDB49C}"/>
              </a:ext>
            </a:extLst>
          </p:cNvPr>
          <p:cNvSpPr txBox="1"/>
          <p:nvPr/>
        </p:nvSpPr>
        <p:spPr>
          <a:xfrm>
            <a:off x="8553128" y="5387516"/>
            <a:ext cx="3446400" cy="1318804"/>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b="1" i="1" dirty="0">
                <a:solidFill>
                  <a:srgbClr val="FF0000"/>
                </a:solidFill>
                <a:latin typeface="Verdana"/>
                <a:ea typeface="Verdana"/>
                <a:cs typeface="Times New Roman"/>
              </a:rPr>
              <a:t>Als opdrachtgever wil ik een leverancier die een goede sparringpartner is bij toekomstige aanpassingen en uitbreidingen en proactief meedenkt wanneer functionaliteiten toch niet goed uit de verf komen zoals vooraf verwacht, zodat ik een goed gevoel heb en behoud bij de succesvolle (verdere) implementatie en samenwerking</a:t>
            </a:r>
            <a:endParaRPr lang="nl-NL" sz="1000" b="1" i="1" dirty="0">
              <a:solidFill>
                <a:srgbClr val="FF0000"/>
              </a:solidFill>
              <a:effectLst/>
              <a:latin typeface="Verdana"/>
              <a:ea typeface="Verdana"/>
              <a:cs typeface="Times New Roman"/>
            </a:endParaRPr>
          </a:p>
        </p:txBody>
      </p:sp>
      <p:sp>
        <p:nvSpPr>
          <p:cNvPr id="28" name="Tekstvak 30">
            <a:extLst>
              <a:ext uri="{FF2B5EF4-FFF2-40B4-BE49-F238E27FC236}">
                <a16:creationId xmlns:a16="http://schemas.microsoft.com/office/drawing/2014/main" id="{451241EA-C95B-448F-98D1-BAE5F46380A5}"/>
              </a:ext>
            </a:extLst>
          </p:cNvPr>
          <p:cNvSpPr txBox="1"/>
          <p:nvPr/>
        </p:nvSpPr>
        <p:spPr>
          <a:xfrm>
            <a:off x="4861661" y="4879517"/>
            <a:ext cx="3446400" cy="853139"/>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b="1" i="1" dirty="0">
                <a:solidFill>
                  <a:srgbClr val="FF0000"/>
                </a:solidFill>
                <a:latin typeface="Verdana"/>
                <a:ea typeface="Verdana"/>
                <a:cs typeface="Times New Roman"/>
              </a:rPr>
              <a:t>Als opdrachtgever wil ik een klik hebben met de mensen vanuit de leverancier die gaan werken aan onze opdracht, zodat ik met hen op een proactieve manier kan sparren als absolute voorwaarde van succes</a:t>
            </a:r>
            <a:endParaRPr lang="nl-NL" sz="1000" b="1" i="1" dirty="0">
              <a:solidFill>
                <a:srgbClr val="FF0000"/>
              </a:solidFill>
              <a:effectLst/>
              <a:latin typeface="Verdana"/>
              <a:ea typeface="Verdana"/>
              <a:cs typeface="Times New Roman"/>
            </a:endParaRPr>
          </a:p>
        </p:txBody>
      </p:sp>
      <p:sp>
        <p:nvSpPr>
          <p:cNvPr id="30" name="Tekstvak 30">
            <a:extLst>
              <a:ext uri="{FF2B5EF4-FFF2-40B4-BE49-F238E27FC236}">
                <a16:creationId xmlns:a16="http://schemas.microsoft.com/office/drawing/2014/main" id="{7E3A368E-6B24-4A65-B195-D6B8C763A41B}"/>
              </a:ext>
            </a:extLst>
          </p:cNvPr>
          <p:cNvSpPr txBox="1"/>
          <p:nvPr/>
        </p:nvSpPr>
        <p:spPr>
          <a:xfrm>
            <a:off x="5005594" y="4159851"/>
            <a:ext cx="3446400" cy="683806"/>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b="1" i="1" dirty="0">
                <a:solidFill>
                  <a:srgbClr val="FF0000"/>
                </a:solidFill>
                <a:latin typeface="Verdana"/>
                <a:ea typeface="Verdana"/>
                <a:cs typeface="Times New Roman"/>
              </a:rPr>
              <a:t>Als opdrachtgever wil ik vooraf inzicht in de door de leverancier voorgestelde werkwijze (Agile en </a:t>
            </a:r>
            <a:r>
              <a:rPr lang="nl-NL" sz="1000" b="1" i="1" dirty="0" err="1">
                <a:solidFill>
                  <a:srgbClr val="FF0000"/>
                </a:solidFill>
                <a:latin typeface="Verdana"/>
                <a:ea typeface="Verdana"/>
                <a:cs typeface="Times New Roman"/>
              </a:rPr>
              <a:t>Lean</a:t>
            </a:r>
            <a:r>
              <a:rPr lang="nl-NL" sz="1000" b="1" i="1" dirty="0">
                <a:solidFill>
                  <a:srgbClr val="FF0000"/>
                </a:solidFill>
                <a:latin typeface="Verdana"/>
                <a:ea typeface="Verdana"/>
                <a:cs typeface="Times New Roman"/>
              </a:rPr>
              <a:t>), zodat ik kan inschatten of dit leidt tot een succesvolle implementatie.</a:t>
            </a:r>
            <a:endParaRPr lang="nl-NL" sz="1000" b="1" i="1" dirty="0">
              <a:solidFill>
                <a:srgbClr val="FF0000"/>
              </a:solidFill>
              <a:effectLst/>
              <a:latin typeface="Verdana"/>
              <a:ea typeface="Verdana"/>
              <a:cs typeface="Times New Roman"/>
            </a:endParaRPr>
          </a:p>
        </p:txBody>
      </p:sp>
      <p:sp>
        <p:nvSpPr>
          <p:cNvPr id="31" name="Tekstvak 30">
            <a:extLst>
              <a:ext uri="{FF2B5EF4-FFF2-40B4-BE49-F238E27FC236}">
                <a16:creationId xmlns:a16="http://schemas.microsoft.com/office/drawing/2014/main" id="{44D687E5-4FBC-496F-A64C-6DBDF6FE6348}"/>
              </a:ext>
            </a:extLst>
          </p:cNvPr>
          <p:cNvSpPr txBox="1"/>
          <p:nvPr/>
        </p:nvSpPr>
        <p:spPr>
          <a:xfrm>
            <a:off x="8519260" y="4278384"/>
            <a:ext cx="3446400" cy="853139"/>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b="1" i="1" dirty="0">
                <a:solidFill>
                  <a:srgbClr val="FF0000"/>
                </a:solidFill>
                <a:latin typeface="Verdana"/>
                <a:ea typeface="Verdana"/>
                <a:cs typeface="Times New Roman"/>
              </a:rPr>
              <a:t>Als opdrachtgever wil ik een leverancier die transparantie nastreeft en doet waar hij voor staat, zodat ik een goede planning en betrouwbare afspraken kan maken en </a:t>
            </a:r>
            <a:r>
              <a:rPr lang="nl-NL" sz="1000" b="1" i="1">
                <a:solidFill>
                  <a:srgbClr val="FF0000"/>
                </a:solidFill>
                <a:latin typeface="Verdana"/>
                <a:ea typeface="Verdana"/>
                <a:cs typeface="Times New Roman"/>
              </a:rPr>
              <a:t>wederzijdse verwachtingen helder zijn.</a:t>
            </a:r>
            <a:endParaRPr lang="nl-NL" sz="1000" b="1" i="1">
              <a:solidFill>
                <a:srgbClr val="FF0000"/>
              </a:solidFill>
              <a:effectLst/>
              <a:latin typeface="Verdana"/>
              <a:ea typeface="Verdana"/>
              <a:cs typeface="Times New Roman"/>
            </a:endParaRPr>
          </a:p>
        </p:txBody>
      </p:sp>
    </p:spTree>
    <p:extLst>
      <p:ext uri="{BB962C8B-B14F-4D97-AF65-F5344CB8AC3E}">
        <p14:creationId xmlns:p14="http://schemas.microsoft.com/office/powerpoint/2010/main" val="1172489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5066C13F-A874-4E4C-BD31-B3A46FAB2EC7}"/>
              </a:ext>
            </a:extLst>
          </p:cNvPr>
          <p:cNvSpPr/>
          <p:nvPr/>
        </p:nvSpPr>
        <p:spPr>
          <a:xfrm>
            <a:off x="1089" y="1"/>
            <a:ext cx="2966046" cy="68579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l-NL" b="1" dirty="0"/>
              <a:t>Loonkosten</a:t>
            </a:r>
          </a:p>
        </p:txBody>
      </p:sp>
      <p:sp>
        <p:nvSpPr>
          <p:cNvPr id="6" name="Tekstvak 5">
            <a:extLst>
              <a:ext uri="{FF2B5EF4-FFF2-40B4-BE49-F238E27FC236}">
                <a16:creationId xmlns:a16="http://schemas.microsoft.com/office/drawing/2014/main" id="{CBD62D35-8BCA-4414-A6B8-3368F8605422}"/>
              </a:ext>
            </a:extLst>
          </p:cNvPr>
          <p:cNvSpPr txBox="1"/>
          <p:nvPr/>
        </p:nvSpPr>
        <p:spPr>
          <a:xfrm>
            <a:off x="3545633" y="718457"/>
            <a:ext cx="5346440" cy="2308324"/>
          </a:xfrm>
          <a:prstGeom prst="rect">
            <a:avLst/>
          </a:prstGeom>
          <a:noFill/>
        </p:spPr>
        <p:txBody>
          <a:bodyPr wrap="square" rtlCol="0">
            <a:spAutoFit/>
          </a:bodyPr>
          <a:lstStyle/>
          <a:p>
            <a:r>
              <a:rPr lang="nl-NL" b="1" dirty="0">
                <a:latin typeface="Verdana" panose="020B0604030504040204" pitchFamily="34" charset="0"/>
                <a:ea typeface="Verdana" panose="020B0604030504040204" pitchFamily="34" charset="0"/>
              </a:rPr>
              <a:t>Werkgroep Loonkosten</a:t>
            </a:r>
            <a:br>
              <a:rPr lang="nl-NL" b="1" dirty="0">
                <a:latin typeface="Verdana" panose="020B0604030504040204" pitchFamily="34" charset="0"/>
                <a:ea typeface="Verdana" panose="020B0604030504040204" pitchFamily="34" charset="0"/>
              </a:rPr>
            </a:br>
            <a:endParaRPr lang="nl-NL" b="1" dirty="0">
              <a:latin typeface="Verdana" panose="020B0604030504040204" pitchFamily="34" charset="0"/>
              <a:ea typeface="Verdana" panose="020B0604030504040204" pitchFamily="34" charset="0"/>
            </a:endParaRPr>
          </a:p>
          <a:p>
            <a:r>
              <a:rPr lang="nl-NL" sz="1200" b="1" dirty="0">
                <a:latin typeface="Verdana" panose="020B0604030504040204" pitchFamily="34" charset="0"/>
                <a:ea typeface="Verdana" panose="020B0604030504040204" pitchFamily="34" charset="0"/>
              </a:rPr>
              <a:t>Afdeling</a:t>
            </a:r>
            <a:br>
              <a:rPr lang="nl-NL" sz="1200" b="1" dirty="0">
                <a:latin typeface="Verdana" panose="020B0604030504040204" pitchFamily="34" charset="0"/>
                <a:ea typeface="Verdana" panose="020B0604030504040204" pitchFamily="34" charset="0"/>
              </a:rPr>
            </a:br>
            <a:r>
              <a:rPr lang="nl-NL" sz="1200" dirty="0">
                <a:latin typeface="Verdana" panose="020B0604030504040204" pitchFamily="34" charset="0"/>
                <a:ea typeface="Verdana" panose="020B0604030504040204" pitchFamily="34" charset="0"/>
              </a:rPr>
              <a:t>DP&amp;O	</a:t>
            </a:r>
          </a:p>
          <a:p>
            <a:endParaRPr lang="nl-NL" sz="1200" dirty="0">
              <a:latin typeface="Verdana" panose="020B0604030504040204" pitchFamily="34" charset="0"/>
              <a:ea typeface="Verdana" panose="020B0604030504040204" pitchFamily="34" charset="0"/>
            </a:endParaRPr>
          </a:p>
          <a:p>
            <a:r>
              <a:rPr lang="nl-NL" sz="1200" b="1" dirty="0">
                <a:latin typeface="Verdana" panose="020B0604030504040204" pitchFamily="34" charset="0"/>
                <a:ea typeface="Verdana" panose="020B0604030504040204" pitchFamily="34" charset="0"/>
              </a:rPr>
              <a:t>Namen</a:t>
            </a:r>
            <a:br>
              <a:rPr lang="nl-NL" sz="1200" b="1" dirty="0">
                <a:latin typeface="Verdana" panose="020B0604030504040204" pitchFamily="34" charset="0"/>
                <a:ea typeface="Verdana" panose="020B0604030504040204" pitchFamily="34" charset="0"/>
              </a:rPr>
            </a:br>
            <a:r>
              <a:rPr lang="nl-NL" sz="1200" dirty="0">
                <a:latin typeface="Verdana" panose="020B0604030504040204" pitchFamily="34" charset="0"/>
                <a:ea typeface="Verdana" panose="020B0604030504040204" pitchFamily="34" charset="0"/>
              </a:rPr>
              <a:t>Janneke Verschoor </a:t>
            </a:r>
            <a:br>
              <a:rPr lang="nl-NL" sz="1200" dirty="0">
                <a:latin typeface="Verdana" panose="020B0604030504040204" pitchFamily="34" charset="0"/>
                <a:ea typeface="Verdana" panose="020B0604030504040204" pitchFamily="34" charset="0"/>
              </a:rPr>
            </a:br>
            <a:r>
              <a:rPr lang="nl-NL" sz="1200" dirty="0">
                <a:latin typeface="Verdana" panose="020B0604030504040204" pitchFamily="34" charset="0"/>
                <a:ea typeface="Verdana" panose="020B0604030504040204" pitchFamily="34" charset="0"/>
              </a:rPr>
              <a:t>Corina Snikkers</a:t>
            </a:r>
            <a:br>
              <a:rPr lang="nl-NL" b="1" dirty="0">
                <a:latin typeface="Verdana" panose="020B0604030504040204" pitchFamily="34" charset="0"/>
                <a:ea typeface="Verdana" panose="020B0604030504040204" pitchFamily="34" charset="0"/>
              </a:rPr>
            </a:br>
            <a:endParaRPr lang="nl-NL" b="1" dirty="0">
              <a:latin typeface="Verdana" panose="020B0604030504040204" pitchFamily="34" charset="0"/>
              <a:ea typeface="Verdana" panose="020B0604030504040204" pitchFamily="34" charset="0"/>
            </a:endParaRPr>
          </a:p>
          <a:p>
            <a:endParaRPr lang="nl-NL" b="1" dirty="0">
              <a:latin typeface="Verdana" panose="020B0604030504040204" pitchFamily="34" charset="0"/>
              <a:ea typeface="Verdana" panose="020B0604030504040204" pitchFamily="34" charset="0"/>
            </a:endParaRPr>
          </a:p>
        </p:txBody>
      </p:sp>
      <p:sp>
        <p:nvSpPr>
          <p:cNvPr id="7" name="Tekstvak 6">
            <a:extLst>
              <a:ext uri="{FF2B5EF4-FFF2-40B4-BE49-F238E27FC236}">
                <a16:creationId xmlns:a16="http://schemas.microsoft.com/office/drawing/2014/main" id="{3C17F84B-DBAF-4CA5-B495-1AB516CE33BA}"/>
              </a:ext>
            </a:extLst>
          </p:cNvPr>
          <p:cNvSpPr txBox="1"/>
          <p:nvPr/>
        </p:nvSpPr>
        <p:spPr>
          <a:xfrm>
            <a:off x="8892073" y="5750767"/>
            <a:ext cx="2848947" cy="1661993"/>
          </a:xfrm>
          <a:prstGeom prst="rect">
            <a:avLst/>
          </a:prstGeom>
          <a:noFill/>
        </p:spPr>
        <p:txBody>
          <a:bodyPr wrap="square" rtlCol="0">
            <a:spAutoFit/>
          </a:bodyPr>
          <a:lstStyle/>
          <a:p>
            <a:pPr algn="r"/>
            <a:r>
              <a:rPr lang="nl-NL" sz="1200" b="1" dirty="0">
                <a:latin typeface="Verdana" panose="020B0604030504040204" pitchFamily="34" charset="0"/>
                <a:ea typeface="Verdana" panose="020B0604030504040204" pitchFamily="34" charset="0"/>
              </a:rPr>
              <a:t>Datum </a:t>
            </a:r>
            <a:r>
              <a:rPr lang="nl-NL" sz="1200" b="1" dirty="0" err="1">
                <a:latin typeface="Verdana" panose="020B0604030504040204" pitchFamily="34" charset="0"/>
                <a:ea typeface="Verdana" panose="020B0604030504040204" pitchFamily="34" charset="0"/>
              </a:rPr>
              <a:t>werkgroepsessies</a:t>
            </a:r>
            <a:br>
              <a:rPr lang="nl-NL" sz="1200" b="1" dirty="0">
                <a:latin typeface="Verdana" panose="020B0604030504040204" pitchFamily="34" charset="0"/>
                <a:ea typeface="Verdana" panose="020B0604030504040204" pitchFamily="34" charset="0"/>
              </a:rPr>
            </a:br>
            <a:endParaRPr lang="nl-NL" sz="1200" b="1" dirty="0">
              <a:latin typeface="Verdana" panose="020B0604030504040204" pitchFamily="34" charset="0"/>
              <a:ea typeface="Verdana" panose="020B0604030504040204" pitchFamily="34" charset="0"/>
            </a:endParaRPr>
          </a:p>
          <a:p>
            <a:pPr algn="r"/>
            <a:r>
              <a:rPr lang="nl-NL" sz="1200" dirty="0">
                <a:latin typeface="Verdana" panose="020B0604030504040204" pitchFamily="34" charset="0"/>
                <a:ea typeface="Verdana" panose="020B0604030504040204" pitchFamily="34" charset="0"/>
              </a:rPr>
              <a:t>Bijeenkomst 1	</a:t>
            </a:r>
          </a:p>
          <a:p>
            <a:pPr algn="r"/>
            <a:r>
              <a:rPr lang="nl-NL" sz="1200" dirty="0">
                <a:latin typeface="Verdana" panose="020B0604030504040204" pitchFamily="34" charset="0"/>
                <a:ea typeface="Verdana" panose="020B0604030504040204" pitchFamily="34" charset="0"/>
              </a:rPr>
              <a:t>Bijeenkomst 2	</a:t>
            </a:r>
            <a:br>
              <a:rPr lang="nl-NL" sz="1200" b="1" dirty="0">
                <a:latin typeface="Verdana" panose="020B0604030504040204" pitchFamily="34" charset="0"/>
                <a:ea typeface="Verdana" panose="020B0604030504040204" pitchFamily="34" charset="0"/>
              </a:rPr>
            </a:br>
            <a:br>
              <a:rPr lang="nl-NL" b="1" dirty="0">
                <a:latin typeface="Verdana" panose="020B0604030504040204" pitchFamily="34" charset="0"/>
                <a:ea typeface="Verdana" panose="020B0604030504040204" pitchFamily="34" charset="0"/>
              </a:rPr>
            </a:br>
            <a:endParaRPr lang="nl-NL" b="1" dirty="0">
              <a:latin typeface="Verdana" panose="020B0604030504040204" pitchFamily="34" charset="0"/>
              <a:ea typeface="Verdana" panose="020B0604030504040204" pitchFamily="34" charset="0"/>
            </a:endParaRPr>
          </a:p>
          <a:p>
            <a:pPr algn="just"/>
            <a:endParaRPr lang="nl-NL" b="1" dirty="0">
              <a:latin typeface="Verdana" panose="020B0604030504040204" pitchFamily="34" charset="0"/>
              <a:ea typeface="Verdana" panose="020B0604030504040204" pitchFamily="34" charset="0"/>
            </a:endParaRPr>
          </a:p>
        </p:txBody>
      </p:sp>
      <p:pic>
        <p:nvPicPr>
          <p:cNvPr id="8" name="Afbeelding 7">
            <a:extLst>
              <a:ext uri="{FF2B5EF4-FFF2-40B4-BE49-F238E27FC236}">
                <a16:creationId xmlns:a16="http://schemas.microsoft.com/office/drawing/2014/main" id="{08DF28EB-4E11-4804-8879-4DA928E0876C}"/>
              </a:ext>
            </a:extLst>
          </p:cNvPr>
          <p:cNvPicPr>
            <a:picLocks noChangeAspect="1"/>
          </p:cNvPicPr>
          <p:nvPr/>
        </p:nvPicPr>
        <p:blipFill>
          <a:blip r:embed="rId2"/>
          <a:stretch>
            <a:fillRect/>
          </a:stretch>
        </p:blipFill>
        <p:spPr>
          <a:xfrm>
            <a:off x="10676468" y="26341"/>
            <a:ext cx="1397195" cy="472200"/>
          </a:xfrm>
          <a:prstGeom prst="rect">
            <a:avLst/>
          </a:prstGeom>
        </p:spPr>
      </p:pic>
    </p:spTree>
    <p:extLst>
      <p:ext uri="{BB962C8B-B14F-4D97-AF65-F5344CB8AC3E}">
        <p14:creationId xmlns:p14="http://schemas.microsoft.com/office/powerpoint/2010/main" val="401057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079FFC23-2F68-4002-93C6-529CAD54CB2E}"/>
              </a:ext>
            </a:extLst>
          </p:cNvPr>
          <p:cNvSpPr/>
          <p:nvPr/>
        </p:nvSpPr>
        <p:spPr>
          <a:xfrm>
            <a:off x="1089" y="1"/>
            <a:ext cx="312177" cy="68579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l-NL" b="1" dirty="0"/>
              <a:t>Loonkosten</a:t>
            </a:r>
          </a:p>
        </p:txBody>
      </p:sp>
      <p:sp>
        <p:nvSpPr>
          <p:cNvPr id="5" name="Rechthoek 4">
            <a:extLst>
              <a:ext uri="{FF2B5EF4-FFF2-40B4-BE49-F238E27FC236}">
                <a16:creationId xmlns:a16="http://schemas.microsoft.com/office/drawing/2014/main" id="{D4ECAC40-5D8B-4BA7-9166-6F484334958A}"/>
              </a:ext>
            </a:extLst>
          </p:cNvPr>
          <p:cNvSpPr/>
          <p:nvPr/>
        </p:nvSpPr>
        <p:spPr>
          <a:xfrm>
            <a:off x="157176" y="74643"/>
            <a:ext cx="10080000" cy="317241"/>
          </a:xfrm>
          <a:prstGeom prst="rect">
            <a:avLst/>
          </a:prstGeom>
          <a:solidFill>
            <a:srgbClr val="FFD5D5">
              <a:alpha val="5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tx1"/>
                </a:solidFill>
              </a:rPr>
              <a:t>Wensen van doelgroep</a:t>
            </a:r>
          </a:p>
        </p:txBody>
      </p:sp>
      <p:sp>
        <p:nvSpPr>
          <p:cNvPr id="6" name="Rechthoek 5">
            <a:extLst>
              <a:ext uri="{FF2B5EF4-FFF2-40B4-BE49-F238E27FC236}">
                <a16:creationId xmlns:a16="http://schemas.microsoft.com/office/drawing/2014/main" id="{0B0ED5B2-3DE2-4B8B-BD07-56AA5CD53570}"/>
              </a:ext>
            </a:extLst>
          </p:cNvPr>
          <p:cNvSpPr/>
          <p:nvPr/>
        </p:nvSpPr>
        <p:spPr>
          <a:xfrm>
            <a:off x="446326" y="587827"/>
            <a:ext cx="5620139"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b="1" dirty="0">
                <a:solidFill>
                  <a:srgbClr val="C00000"/>
                </a:solidFill>
                <a:latin typeface="Verdana" panose="020B0604030504040204" pitchFamily="34" charset="0"/>
                <a:ea typeface="Verdana" panose="020B0604030504040204" pitchFamily="34" charset="0"/>
              </a:rPr>
              <a:t>User story</a:t>
            </a:r>
            <a:br>
              <a:rPr lang="nl-NL" b="1" dirty="0">
                <a:solidFill>
                  <a:srgbClr val="C00000"/>
                </a:solidFill>
              </a:rPr>
            </a:br>
            <a:endParaRPr lang="nl-NL" b="1" dirty="0">
              <a:solidFill>
                <a:srgbClr val="C00000"/>
              </a:solidFill>
            </a:endParaRPr>
          </a:p>
        </p:txBody>
      </p:sp>
      <p:sp>
        <p:nvSpPr>
          <p:cNvPr id="8" name="Rechthoek 7">
            <a:extLst>
              <a:ext uri="{FF2B5EF4-FFF2-40B4-BE49-F238E27FC236}">
                <a16:creationId xmlns:a16="http://schemas.microsoft.com/office/drawing/2014/main" id="{D5BA5817-F059-47C5-A5B1-F722CB5FBBE1}"/>
              </a:ext>
            </a:extLst>
          </p:cNvPr>
          <p:cNvSpPr/>
          <p:nvPr/>
        </p:nvSpPr>
        <p:spPr>
          <a:xfrm>
            <a:off x="6391469" y="605620"/>
            <a:ext cx="5620139"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b="1" dirty="0">
                <a:solidFill>
                  <a:srgbClr val="C00000"/>
                </a:solidFill>
                <a:latin typeface="Verdana" panose="020B0604030504040204" pitchFamily="34" charset="0"/>
                <a:ea typeface="Verdana" panose="020B0604030504040204" pitchFamily="34" charset="0"/>
              </a:rPr>
              <a:t>Doelstellingen</a:t>
            </a:r>
            <a:br>
              <a:rPr lang="nl-NL" sz="1200" b="1" dirty="0">
                <a:solidFill>
                  <a:srgbClr val="C00000"/>
                </a:solidFill>
                <a:latin typeface="Verdana" panose="020B0604030504040204" pitchFamily="34" charset="0"/>
                <a:ea typeface="Verdana" panose="020B0604030504040204" pitchFamily="34" charset="0"/>
              </a:rPr>
            </a:br>
            <a:endParaRPr lang="nl-NL" sz="1200" b="1"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Het proces moet leiden tot de mogelijkheid van (scenario)planning van de formatie voor zowel de korte als de lange termijn</a:t>
            </a:r>
            <a:br>
              <a:rPr lang="nl-NL" sz="1200" dirty="0">
                <a:solidFill>
                  <a:schemeClr val="tx1"/>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De directie moet zelf eenvoudig inzicht hebben van het hoogste tot het laagste informatieniveau</a:t>
            </a:r>
            <a:br>
              <a:rPr lang="nl-NL" sz="1200" dirty="0">
                <a:solidFill>
                  <a:schemeClr val="tx1"/>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q"/>
            </a:pPr>
            <a:r>
              <a:rPr lang="nl-NL" sz="1200" dirty="0">
                <a:solidFill>
                  <a:schemeClr val="tx1"/>
                </a:solidFill>
                <a:latin typeface="Verdana" panose="020B0604030504040204" pitchFamily="34" charset="0"/>
                <a:ea typeface="Verdana" panose="020B0604030504040204" pitchFamily="34" charset="0"/>
              </a:rPr>
              <a:t>Het proces moet leiden tot stuurinformatie in de vorm van rapportages met kengetallen, een dashboard en visuele weergaven</a:t>
            </a:r>
            <a:r>
              <a:rPr lang="nl-NL" sz="1200" b="1" dirty="0">
                <a:solidFill>
                  <a:schemeClr val="tx1"/>
                </a:solidFill>
                <a:latin typeface="Verdana" panose="020B0604030504040204" pitchFamily="34" charset="0"/>
                <a:ea typeface="Verdana" panose="020B0604030504040204" pitchFamily="34" charset="0"/>
              </a:rPr>
              <a:t> </a:t>
            </a:r>
            <a:endParaRPr lang="nl-NL" b="1" dirty="0">
              <a:solidFill>
                <a:schemeClr val="tx1"/>
              </a:solidFill>
            </a:endParaRPr>
          </a:p>
        </p:txBody>
      </p:sp>
      <p:pic>
        <p:nvPicPr>
          <p:cNvPr id="10" name="Afbeelding 9">
            <a:extLst>
              <a:ext uri="{FF2B5EF4-FFF2-40B4-BE49-F238E27FC236}">
                <a16:creationId xmlns:a16="http://schemas.microsoft.com/office/drawing/2014/main" id="{0A98D689-D979-46D8-AD40-7CADDB1204AA}"/>
              </a:ext>
            </a:extLst>
          </p:cNvPr>
          <p:cNvPicPr>
            <a:picLocks noChangeAspect="1"/>
          </p:cNvPicPr>
          <p:nvPr/>
        </p:nvPicPr>
        <p:blipFill>
          <a:blip r:embed="rId2"/>
          <a:stretch>
            <a:fillRect/>
          </a:stretch>
        </p:blipFill>
        <p:spPr>
          <a:xfrm>
            <a:off x="10676468" y="26341"/>
            <a:ext cx="1397195" cy="472200"/>
          </a:xfrm>
          <a:prstGeom prst="rect">
            <a:avLst/>
          </a:prstGeom>
        </p:spPr>
      </p:pic>
      <p:sp>
        <p:nvSpPr>
          <p:cNvPr id="11" name="Tekstvak 38">
            <a:extLst>
              <a:ext uri="{FF2B5EF4-FFF2-40B4-BE49-F238E27FC236}">
                <a16:creationId xmlns:a16="http://schemas.microsoft.com/office/drawing/2014/main" id="{4F2119D9-09CE-46F2-B703-B80F2CA3CA82}"/>
              </a:ext>
            </a:extLst>
          </p:cNvPr>
          <p:cNvSpPr txBox="1"/>
          <p:nvPr/>
        </p:nvSpPr>
        <p:spPr>
          <a:xfrm>
            <a:off x="654145" y="1612837"/>
            <a:ext cx="5333386" cy="891970"/>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chemeClr val="accent6"/>
                </a:solidFill>
                <a:latin typeface="Verdana"/>
                <a:cs typeface="Times New Roman"/>
              </a:rPr>
              <a:t>Als financieel adviseur wil ik eenvoudig een meerjarig SPP/formatieplanning kunnen opstellen. Rekening houdend met de uitsplitsing naar o.a. vaste, tijdelijke formatie (kosten) en externe inhuur (kosten). Zodat ik een totaal overzicht en op een snelle en inzichtelijke manier keuzes en een advies kan voorleggen aan de directie.</a:t>
            </a:r>
            <a:endParaRPr lang="nl-NL" sz="1000" i="1" dirty="0">
              <a:solidFill>
                <a:schemeClr val="accent6"/>
              </a:solidFill>
              <a:latin typeface="Verdana"/>
              <a:ea typeface="Verdana"/>
              <a:cs typeface="Times New Roman"/>
            </a:endParaRPr>
          </a:p>
        </p:txBody>
      </p:sp>
      <p:sp>
        <p:nvSpPr>
          <p:cNvPr id="15" name="Tekstvak 3">
            <a:extLst>
              <a:ext uri="{FF2B5EF4-FFF2-40B4-BE49-F238E27FC236}">
                <a16:creationId xmlns:a16="http://schemas.microsoft.com/office/drawing/2014/main" id="{08C20394-9E8E-4DD9-A294-0F9B6475DE31}"/>
              </a:ext>
            </a:extLst>
          </p:cNvPr>
          <p:cNvSpPr txBox="1"/>
          <p:nvPr/>
        </p:nvSpPr>
        <p:spPr>
          <a:xfrm>
            <a:off x="661012" y="969204"/>
            <a:ext cx="5333387" cy="597129"/>
          </a:xfrm>
          <a:prstGeom prst="rect">
            <a:avLst/>
          </a:prstGeom>
          <a:solidFill>
            <a:schemeClr val="lt1"/>
          </a:solidFill>
          <a:ln w="6350" cap="rnd">
            <a:solidFill>
              <a:srgbClr val="C00000"/>
            </a:solidFill>
            <a:prstDash val="dash"/>
            <a:beve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chemeClr val="accent6"/>
                </a:solidFill>
                <a:effectLst/>
                <a:latin typeface="Verdana" panose="020B0604030504040204" pitchFamily="34" charset="0"/>
                <a:ea typeface="Calibri" panose="020F0502020204030204" pitchFamily="34" charset="0"/>
                <a:cs typeface="Times New Roman" panose="02020603050405020304" pitchFamily="18" charset="0"/>
              </a:rPr>
              <a:t>Als directeur van mijn bedrijfsonderdeel wil ik inzicht in de loonkosten/formatie van mijn academie of dienst zodat ik weet welke keuzes ik op korte en lange termijn kan maken gezien het beschikbare budget.</a:t>
            </a:r>
            <a:endParaRPr lang="nl-NL" sz="1100" dirty="0">
              <a:solidFill>
                <a:schemeClr val="accent6"/>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kstvak 38">
            <a:extLst>
              <a:ext uri="{FF2B5EF4-FFF2-40B4-BE49-F238E27FC236}">
                <a16:creationId xmlns:a16="http://schemas.microsoft.com/office/drawing/2014/main" id="{F2823CA7-E518-4E50-8042-4D3EC4DC2643}"/>
              </a:ext>
            </a:extLst>
          </p:cNvPr>
          <p:cNvSpPr txBox="1"/>
          <p:nvPr/>
        </p:nvSpPr>
        <p:spPr>
          <a:xfrm>
            <a:off x="661013" y="2564924"/>
            <a:ext cx="5333386" cy="597129"/>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chemeClr val="accent6"/>
                </a:solidFill>
                <a:latin typeface="Verdana"/>
                <a:cs typeface="Times New Roman"/>
              </a:rPr>
              <a:t>Als </a:t>
            </a:r>
            <a:r>
              <a:rPr lang="nl-NL" sz="1000" i="1" dirty="0" err="1">
                <a:solidFill>
                  <a:schemeClr val="accent6"/>
                </a:solidFill>
                <a:latin typeface="Verdana"/>
                <a:cs typeface="Times New Roman"/>
              </a:rPr>
              <a:t>key</a:t>
            </a:r>
            <a:r>
              <a:rPr lang="nl-NL" sz="1000" i="1" dirty="0">
                <a:solidFill>
                  <a:schemeClr val="accent6"/>
                </a:solidFill>
                <a:latin typeface="Verdana"/>
                <a:cs typeface="Times New Roman"/>
              </a:rPr>
              <a:t>-user / </a:t>
            </a:r>
            <a:r>
              <a:rPr lang="nl-NL" sz="1000" i="1" dirty="0" err="1">
                <a:solidFill>
                  <a:schemeClr val="accent6"/>
                </a:solidFill>
                <a:latin typeface="Verdana"/>
                <a:cs typeface="Times New Roman"/>
              </a:rPr>
              <a:t>costcontroller</a:t>
            </a:r>
            <a:r>
              <a:rPr lang="nl-NL" sz="1000" i="1" dirty="0">
                <a:solidFill>
                  <a:schemeClr val="accent6"/>
                </a:solidFill>
                <a:latin typeface="Verdana"/>
                <a:cs typeface="Times New Roman"/>
              </a:rPr>
              <a:t> wil ik op een eenvoudige manier de parameters (en GPL) voor de berekening van de loonkosten kunnen aanpassen. Zodat de</a:t>
            </a:r>
            <a:br>
              <a:rPr lang="nl-NL" sz="1000" i="1" dirty="0">
                <a:solidFill>
                  <a:schemeClr val="accent6"/>
                </a:solidFill>
                <a:latin typeface="Verdana"/>
                <a:cs typeface="Times New Roman"/>
              </a:rPr>
            </a:br>
            <a:r>
              <a:rPr lang="nl-NL" sz="1000" i="1" dirty="0">
                <a:solidFill>
                  <a:schemeClr val="accent6"/>
                </a:solidFill>
                <a:latin typeface="Verdana"/>
                <a:cs typeface="Times New Roman"/>
              </a:rPr>
              <a:t> f-adviseurs gedegen en eenduidige (</a:t>
            </a:r>
            <a:r>
              <a:rPr lang="nl-NL" sz="1000" i="1" dirty="0" err="1">
                <a:solidFill>
                  <a:schemeClr val="accent6"/>
                </a:solidFill>
                <a:latin typeface="Verdana"/>
                <a:cs typeface="Times New Roman"/>
              </a:rPr>
              <a:t>meerjaren</a:t>
            </a:r>
            <a:r>
              <a:rPr lang="nl-NL" sz="1000" i="1" dirty="0">
                <a:solidFill>
                  <a:schemeClr val="accent6"/>
                </a:solidFill>
                <a:latin typeface="Verdana"/>
                <a:cs typeface="Times New Roman"/>
              </a:rPr>
              <a:t>)prognoses kunnen opstellen. </a:t>
            </a:r>
            <a:endParaRPr lang="nl-NL" sz="1000" i="1" dirty="0">
              <a:solidFill>
                <a:schemeClr val="accent6"/>
              </a:solidFill>
              <a:latin typeface="Verdana"/>
              <a:ea typeface="Verdana"/>
              <a:cs typeface="Times New Roman"/>
            </a:endParaRPr>
          </a:p>
        </p:txBody>
      </p:sp>
      <p:sp>
        <p:nvSpPr>
          <p:cNvPr id="17" name="Tekstvak 38">
            <a:extLst>
              <a:ext uri="{FF2B5EF4-FFF2-40B4-BE49-F238E27FC236}">
                <a16:creationId xmlns:a16="http://schemas.microsoft.com/office/drawing/2014/main" id="{566BE0FD-BEC0-4FE3-B6FB-A0C4F671E9F4}"/>
              </a:ext>
            </a:extLst>
          </p:cNvPr>
          <p:cNvSpPr txBox="1"/>
          <p:nvPr/>
        </p:nvSpPr>
        <p:spPr>
          <a:xfrm>
            <a:off x="662937" y="3215719"/>
            <a:ext cx="5326518" cy="714448"/>
          </a:xfrm>
          <a:prstGeom prst="rect">
            <a:avLst/>
          </a:prstGeom>
          <a:solidFill>
            <a:schemeClr val="lt1"/>
          </a:solidFill>
          <a:ln w="6350">
            <a:solidFill>
              <a:srgbClr val="C00000"/>
            </a:solidFill>
            <a:prstDash val="dash"/>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nl-NL" sz="1000" i="1" dirty="0">
                <a:solidFill>
                  <a:schemeClr val="accent6"/>
                </a:solidFill>
                <a:latin typeface="Verdana"/>
                <a:cs typeface="Times New Roman"/>
              </a:rPr>
              <a:t>Als financieel adviseur wil ik  afwijkingen in de formatie/loonkosten (op totaal en bepaalde kostensoorten niveau) t.o.v. de begroting kunnen monitoren zowel op onderdeel als op medewerker niveau. Zodat ik goed inzicht heb in de mogelijke ruimte.</a:t>
            </a:r>
            <a:endParaRPr lang="nl-NL" dirty="0" err="1">
              <a:solidFill>
                <a:schemeClr val="accent6"/>
              </a:solidFill>
            </a:endParaRPr>
          </a:p>
        </p:txBody>
      </p:sp>
    </p:spTree>
    <p:extLst>
      <p:ext uri="{BB962C8B-B14F-4D97-AF65-F5344CB8AC3E}">
        <p14:creationId xmlns:p14="http://schemas.microsoft.com/office/powerpoint/2010/main" val="681029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079FFC23-2F68-4002-93C6-529CAD54CB2E}"/>
              </a:ext>
            </a:extLst>
          </p:cNvPr>
          <p:cNvSpPr/>
          <p:nvPr/>
        </p:nvSpPr>
        <p:spPr>
          <a:xfrm>
            <a:off x="1089" y="1"/>
            <a:ext cx="312177" cy="68579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l-NL" b="1" dirty="0"/>
              <a:t>Loonkosten</a:t>
            </a:r>
          </a:p>
        </p:txBody>
      </p:sp>
      <p:sp>
        <p:nvSpPr>
          <p:cNvPr id="5" name="Rechthoek 4">
            <a:extLst>
              <a:ext uri="{FF2B5EF4-FFF2-40B4-BE49-F238E27FC236}">
                <a16:creationId xmlns:a16="http://schemas.microsoft.com/office/drawing/2014/main" id="{D4ECAC40-5D8B-4BA7-9166-6F484334958A}"/>
              </a:ext>
            </a:extLst>
          </p:cNvPr>
          <p:cNvSpPr/>
          <p:nvPr/>
        </p:nvSpPr>
        <p:spPr>
          <a:xfrm>
            <a:off x="157176" y="74643"/>
            <a:ext cx="10080000" cy="317241"/>
          </a:xfrm>
          <a:prstGeom prst="rect">
            <a:avLst/>
          </a:prstGeom>
          <a:solidFill>
            <a:srgbClr val="FFD5D5">
              <a:alpha val="5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tx1"/>
                </a:solidFill>
              </a:rPr>
              <a:t>Verbeteringen m.b.t. Proces</a:t>
            </a:r>
          </a:p>
        </p:txBody>
      </p:sp>
      <p:sp>
        <p:nvSpPr>
          <p:cNvPr id="6" name="Rechthoek 5">
            <a:extLst>
              <a:ext uri="{FF2B5EF4-FFF2-40B4-BE49-F238E27FC236}">
                <a16:creationId xmlns:a16="http://schemas.microsoft.com/office/drawing/2014/main" id="{0B0ED5B2-3DE2-4B8B-BD07-56AA5CD53570}"/>
              </a:ext>
            </a:extLst>
          </p:cNvPr>
          <p:cNvSpPr/>
          <p:nvPr/>
        </p:nvSpPr>
        <p:spPr>
          <a:xfrm>
            <a:off x="475861" y="587827"/>
            <a:ext cx="5620139"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b="1" dirty="0">
                <a:solidFill>
                  <a:srgbClr val="C00000"/>
                </a:solidFill>
                <a:latin typeface="Verdana" panose="020B0604030504040204" pitchFamily="34" charset="0"/>
                <a:ea typeface="Verdana" panose="020B0604030504040204" pitchFamily="34" charset="0"/>
              </a:rPr>
              <a:t>Huidige situatie</a:t>
            </a:r>
            <a:br>
              <a:rPr lang="nl-NL" b="1" dirty="0">
                <a:solidFill>
                  <a:srgbClr val="C00000"/>
                </a:solidFill>
              </a:rPr>
            </a:br>
            <a:br>
              <a:rPr lang="nl-NL" sz="1200" b="1" dirty="0">
                <a:solidFill>
                  <a:srgbClr val="C00000"/>
                </a:solidFill>
                <a:latin typeface="Verdana" panose="020B0604030504040204" pitchFamily="34" charset="0"/>
                <a:ea typeface="Verdana" panose="020B0604030504040204" pitchFamily="34" charset="0"/>
              </a:rPr>
            </a:br>
            <a:r>
              <a:rPr lang="nl-NL" sz="1200" dirty="0">
                <a:solidFill>
                  <a:schemeClr val="tx1"/>
                </a:solidFill>
                <a:latin typeface="Verdana" panose="020B0604030504040204" pitchFamily="34" charset="0"/>
                <a:ea typeface="Verdana" panose="020B0604030504040204" pitchFamily="34" charset="0"/>
              </a:rPr>
              <a:t>DP&amp;O levert de bronbestanden voor de loonbegroting en -prognose. Waarna binnen DFS verdere verwerking en verrijking plaatsvindt. De HR </a:t>
            </a:r>
            <a:r>
              <a:rPr lang="nl-NL" sz="1200" dirty="0" err="1">
                <a:solidFill>
                  <a:schemeClr val="tx1"/>
                </a:solidFill>
                <a:latin typeface="Verdana" panose="020B0604030504040204" pitchFamily="34" charset="0"/>
                <a:ea typeface="Verdana" panose="020B0604030504040204" pitchFamily="34" charset="0"/>
              </a:rPr>
              <a:t>cost</a:t>
            </a:r>
            <a:r>
              <a:rPr lang="nl-NL" sz="1200" dirty="0">
                <a:solidFill>
                  <a:schemeClr val="tx1"/>
                </a:solidFill>
                <a:latin typeface="Verdana" panose="020B0604030504040204" pitchFamily="34" charset="0"/>
                <a:ea typeface="Verdana" panose="020B0604030504040204" pitchFamily="34" charset="0"/>
              </a:rPr>
              <a:t> controllers hebben voor de aanlevering veel handmatige aanpassingen te doen.</a:t>
            </a:r>
          </a:p>
          <a:p>
            <a:endParaRPr lang="nl-NL" b="1" dirty="0">
              <a:solidFill>
                <a:srgbClr val="C00000"/>
              </a:solidFill>
            </a:endParaRPr>
          </a:p>
        </p:txBody>
      </p:sp>
      <p:sp>
        <p:nvSpPr>
          <p:cNvPr id="8" name="Rechthoek 7">
            <a:extLst>
              <a:ext uri="{FF2B5EF4-FFF2-40B4-BE49-F238E27FC236}">
                <a16:creationId xmlns:a16="http://schemas.microsoft.com/office/drawing/2014/main" id="{D5BA5817-F059-47C5-A5B1-F722CB5FBBE1}"/>
              </a:ext>
            </a:extLst>
          </p:cNvPr>
          <p:cNvSpPr/>
          <p:nvPr/>
        </p:nvSpPr>
        <p:spPr>
          <a:xfrm>
            <a:off x="6391469" y="597153"/>
            <a:ext cx="5620139"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b="1" dirty="0">
                <a:solidFill>
                  <a:srgbClr val="C00000"/>
                </a:solidFill>
                <a:latin typeface="Verdana" panose="020B0604030504040204" pitchFamily="34" charset="0"/>
                <a:ea typeface="Verdana" panose="020B0604030504040204" pitchFamily="34" charset="0"/>
              </a:rPr>
              <a:t>Gewenste situatie</a:t>
            </a:r>
            <a:br>
              <a:rPr lang="nl-NL" sz="1200" b="1" dirty="0">
                <a:solidFill>
                  <a:srgbClr val="C00000"/>
                </a:solidFill>
                <a:latin typeface="Verdana" panose="020B0604030504040204" pitchFamily="34" charset="0"/>
                <a:ea typeface="Verdana" panose="020B0604030504040204" pitchFamily="34" charset="0"/>
              </a:rPr>
            </a:br>
            <a:br>
              <a:rPr lang="nl-NL" sz="1200" b="1" dirty="0">
                <a:solidFill>
                  <a:srgbClr val="C00000"/>
                </a:solidFill>
                <a:latin typeface="Verdana" panose="020B0604030504040204" pitchFamily="34" charset="0"/>
                <a:ea typeface="Verdana" panose="020B0604030504040204" pitchFamily="34" charset="0"/>
              </a:rPr>
            </a:br>
            <a:r>
              <a:rPr lang="nl-NL" sz="1200" dirty="0">
                <a:solidFill>
                  <a:schemeClr val="tx1"/>
                </a:solidFill>
                <a:latin typeface="Verdana" panose="020B0604030504040204" pitchFamily="34" charset="0"/>
                <a:ea typeface="Verdana" panose="020B0604030504040204" pitchFamily="34" charset="0"/>
              </a:rPr>
              <a:t>Dit proces efficiënter inrichten en automatiseren met behulp van FP&amp;A </a:t>
            </a:r>
            <a:r>
              <a:rPr lang="nl-NL" sz="1200" dirty="0" err="1">
                <a:solidFill>
                  <a:schemeClr val="tx1"/>
                </a:solidFill>
                <a:latin typeface="Verdana" panose="020B0604030504040204" pitchFamily="34" charset="0"/>
                <a:ea typeface="Verdana" panose="020B0604030504040204" pitchFamily="34" charset="0"/>
              </a:rPr>
              <a:t>tooling</a:t>
            </a:r>
            <a:r>
              <a:rPr lang="nl-NL" sz="1200" dirty="0">
                <a:solidFill>
                  <a:schemeClr val="tx1"/>
                </a:solidFill>
                <a:latin typeface="Verdana" panose="020B0604030504040204" pitchFamily="34" charset="0"/>
                <a:ea typeface="Verdana" panose="020B0604030504040204" pitchFamily="34" charset="0"/>
              </a:rPr>
              <a:t>, waardoor minder handmatige handelingen nodig zijn. Meer tijd voor analyse en advies door DP&amp;O en DFS.</a:t>
            </a:r>
            <a:br>
              <a:rPr lang="nl-NL" sz="1200" dirty="0">
                <a:solidFill>
                  <a:schemeClr val="tx1"/>
                </a:solidFill>
                <a:latin typeface="Verdana" panose="020B0604030504040204" pitchFamily="34" charset="0"/>
                <a:ea typeface="Verdana" panose="020B0604030504040204" pitchFamily="34" charset="0"/>
              </a:rPr>
            </a:br>
            <a:br>
              <a:rPr lang="nl-NL" sz="1200" dirty="0">
                <a:solidFill>
                  <a:schemeClr val="accent1"/>
                </a:solidFill>
                <a:latin typeface="Verdana" panose="020B0604030504040204" pitchFamily="34" charset="0"/>
                <a:ea typeface="Verdana" panose="020B0604030504040204" pitchFamily="34" charset="0"/>
              </a:rPr>
            </a:br>
            <a:r>
              <a:rPr lang="nl-NL" sz="1200" i="1" dirty="0">
                <a:solidFill>
                  <a:schemeClr val="accent1"/>
                </a:solidFill>
              </a:rPr>
              <a:t>Aantekening: Denkrichting is juist, de voorwaarden moeten nog nader onderzocht &amp; uitgeschreven worden.</a:t>
            </a:r>
            <a:endParaRPr lang="nl-NL" sz="1200" dirty="0">
              <a:solidFill>
                <a:schemeClr val="accent1"/>
              </a:solidFill>
              <a:latin typeface="Verdana" panose="020B0604030504040204" pitchFamily="34" charset="0"/>
              <a:ea typeface="Verdana" panose="020B0604030504040204" pitchFamily="34" charset="0"/>
            </a:endParaRPr>
          </a:p>
          <a:p>
            <a:endParaRPr lang="nl-NL" sz="1200" b="1" dirty="0">
              <a:solidFill>
                <a:schemeClr val="tx1"/>
              </a:solidFill>
              <a:latin typeface="Verdana" panose="020B0604030504040204" pitchFamily="34" charset="0"/>
              <a:ea typeface="Verdana" panose="020B0604030504040204" pitchFamily="34" charset="0"/>
            </a:endParaRPr>
          </a:p>
        </p:txBody>
      </p:sp>
      <p:pic>
        <p:nvPicPr>
          <p:cNvPr id="7" name="Afbeelding 6">
            <a:extLst>
              <a:ext uri="{FF2B5EF4-FFF2-40B4-BE49-F238E27FC236}">
                <a16:creationId xmlns:a16="http://schemas.microsoft.com/office/drawing/2014/main" id="{742BE872-FD98-45A9-993F-BFA081FB40B4}"/>
              </a:ext>
            </a:extLst>
          </p:cNvPr>
          <p:cNvPicPr>
            <a:picLocks noChangeAspect="1"/>
          </p:cNvPicPr>
          <p:nvPr/>
        </p:nvPicPr>
        <p:blipFill>
          <a:blip r:embed="rId2"/>
          <a:stretch>
            <a:fillRect/>
          </a:stretch>
        </p:blipFill>
        <p:spPr>
          <a:xfrm>
            <a:off x="10676468" y="26341"/>
            <a:ext cx="1397195" cy="472200"/>
          </a:xfrm>
          <a:prstGeom prst="rect">
            <a:avLst/>
          </a:prstGeom>
        </p:spPr>
      </p:pic>
    </p:spTree>
    <p:extLst>
      <p:ext uri="{BB962C8B-B14F-4D97-AF65-F5344CB8AC3E}">
        <p14:creationId xmlns:p14="http://schemas.microsoft.com/office/powerpoint/2010/main" val="2926791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0B0ED5B2-3DE2-4B8B-BD07-56AA5CD53570}"/>
              </a:ext>
            </a:extLst>
          </p:cNvPr>
          <p:cNvSpPr/>
          <p:nvPr/>
        </p:nvSpPr>
        <p:spPr>
          <a:xfrm>
            <a:off x="475861" y="587827"/>
            <a:ext cx="5620139"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b="1" dirty="0">
                <a:solidFill>
                  <a:srgbClr val="C00000"/>
                </a:solidFill>
                <a:latin typeface="Verdana" panose="020B0604030504040204" pitchFamily="34" charset="0"/>
                <a:ea typeface="Verdana" panose="020B0604030504040204" pitchFamily="34" charset="0"/>
              </a:rPr>
              <a:t>Huidige situatie</a:t>
            </a:r>
          </a:p>
          <a:p>
            <a:endParaRPr lang="nl-NL" sz="1200" b="1" dirty="0">
              <a:solidFill>
                <a:srgbClr val="C00000"/>
              </a:solidFill>
              <a:latin typeface="Verdana" panose="020B0604030504040204" pitchFamily="34" charset="0"/>
              <a:ea typeface="Verdana" panose="020B0604030504040204" pitchFamily="34" charset="0"/>
            </a:endParaRPr>
          </a:p>
          <a:p>
            <a:pPr marL="171450" indent="-171450">
              <a:buFont typeface="Arial" panose="020B0604020202020204" pitchFamily="34" charset="0"/>
              <a:buChar char="•"/>
            </a:pPr>
            <a:r>
              <a:rPr lang="nl-NL" sz="1200" dirty="0">
                <a:solidFill>
                  <a:schemeClr val="tx1"/>
                </a:solidFill>
                <a:latin typeface="Verdana" panose="020B0604030504040204" pitchFamily="34" charset="0"/>
                <a:ea typeface="Verdana" panose="020B0604030504040204" pitchFamily="34" charset="0"/>
              </a:rPr>
              <a:t>Op dit moment werken f-adviseurs met </a:t>
            </a:r>
            <a:r>
              <a:rPr lang="nl-NL" sz="1200" dirty="0" err="1">
                <a:solidFill>
                  <a:schemeClr val="tx1"/>
                </a:solidFill>
                <a:latin typeface="Verdana" panose="020B0604030504040204" pitchFamily="34" charset="0"/>
                <a:ea typeface="Verdana" panose="020B0604030504040204" pitchFamily="34" charset="0"/>
              </a:rPr>
              <a:t>excel</a:t>
            </a:r>
            <a:r>
              <a:rPr lang="nl-NL" sz="1200" dirty="0">
                <a:solidFill>
                  <a:schemeClr val="tx1"/>
                </a:solidFill>
                <a:latin typeface="Verdana" panose="020B0604030504040204" pitchFamily="34" charset="0"/>
                <a:ea typeface="Verdana" panose="020B0604030504040204" pitchFamily="34" charset="0"/>
              </a:rPr>
              <a:t> overzichten die gevuld worden met rapportages uit BO.</a:t>
            </a:r>
            <a:br>
              <a:rPr lang="nl-NL" sz="1200" dirty="0">
                <a:solidFill>
                  <a:schemeClr val="tx1"/>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pPr marL="171450" indent="-171450">
              <a:buFont typeface="Arial" panose="020B0604020202020204" pitchFamily="34" charset="0"/>
              <a:buChar char="•"/>
            </a:pPr>
            <a:r>
              <a:rPr lang="nl-NL" sz="1200" dirty="0">
                <a:solidFill>
                  <a:schemeClr val="tx1"/>
                </a:solidFill>
                <a:latin typeface="Verdana" panose="020B0604030504040204" pitchFamily="34" charset="0"/>
                <a:ea typeface="Verdana" panose="020B0604030504040204" pitchFamily="34" charset="0"/>
              </a:rPr>
              <a:t>Via ABW zijn er voor de prognose rapportages m.b.t. personele lasten voor onze klanten beschikbaar, maar deze zijn niet gebruiksvriendelijk/ voldoen niet aan de klantwens. Voor de begroting zijn deze rapportages niet beschikbaar voor de klanten. </a:t>
            </a:r>
          </a:p>
          <a:p>
            <a:endParaRPr lang="nl-NL" b="1" dirty="0">
              <a:solidFill>
                <a:srgbClr val="C00000"/>
              </a:solidFill>
            </a:endParaRPr>
          </a:p>
        </p:txBody>
      </p:sp>
      <p:sp>
        <p:nvSpPr>
          <p:cNvPr id="8" name="Rechthoek 7">
            <a:extLst>
              <a:ext uri="{FF2B5EF4-FFF2-40B4-BE49-F238E27FC236}">
                <a16:creationId xmlns:a16="http://schemas.microsoft.com/office/drawing/2014/main" id="{D5BA5817-F059-47C5-A5B1-F722CB5FBBE1}"/>
              </a:ext>
            </a:extLst>
          </p:cNvPr>
          <p:cNvSpPr/>
          <p:nvPr/>
        </p:nvSpPr>
        <p:spPr>
          <a:xfrm>
            <a:off x="6391469" y="597153"/>
            <a:ext cx="5620139"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b="1" dirty="0">
                <a:solidFill>
                  <a:srgbClr val="C00000"/>
                </a:solidFill>
                <a:latin typeface="Verdana" panose="020B0604030504040204" pitchFamily="34" charset="0"/>
                <a:ea typeface="Verdana" panose="020B0604030504040204" pitchFamily="34" charset="0"/>
              </a:rPr>
              <a:t>Gewenste situatie</a:t>
            </a:r>
            <a:br>
              <a:rPr lang="nl-NL" sz="1200" b="1" dirty="0">
                <a:solidFill>
                  <a:srgbClr val="C00000"/>
                </a:solidFill>
                <a:latin typeface="Verdana" panose="020B0604030504040204" pitchFamily="34" charset="0"/>
                <a:ea typeface="Verdana" panose="020B0604030504040204" pitchFamily="34" charset="0"/>
              </a:rPr>
            </a:br>
            <a:endParaRPr lang="nl-NL" sz="1200" b="1" dirty="0">
              <a:solidFill>
                <a:srgbClr val="C00000"/>
              </a:solidFill>
              <a:latin typeface="Verdana" panose="020B0604030504040204" pitchFamily="34" charset="0"/>
              <a:ea typeface="Verdana" panose="020B0604030504040204" pitchFamily="34" charset="0"/>
            </a:endParaRPr>
          </a:p>
          <a:p>
            <a:pPr marL="171450" indent="-171450">
              <a:buFont typeface="Arial" panose="020B0604020202020204" pitchFamily="34" charset="0"/>
              <a:buChar char="•"/>
            </a:pPr>
            <a:r>
              <a:rPr lang="nl-NL" sz="1200" dirty="0">
                <a:solidFill>
                  <a:schemeClr val="tx1"/>
                </a:solidFill>
                <a:latin typeface="Verdana" panose="020B0604030504040204" pitchFamily="34" charset="0"/>
                <a:ea typeface="Verdana" panose="020B0604030504040204" pitchFamily="34" charset="0"/>
              </a:rPr>
              <a:t>alle informatie </a:t>
            </a:r>
            <a:r>
              <a:rPr lang="nl-NL" sz="1200" u="sng" dirty="0">
                <a:solidFill>
                  <a:schemeClr val="tx1"/>
                </a:solidFill>
                <a:latin typeface="Verdana" panose="020B0604030504040204" pitchFamily="34" charset="0"/>
                <a:ea typeface="Verdana" panose="020B0604030504040204" pitchFamily="34" charset="0"/>
              </a:rPr>
              <a:t>overzichtelijk in één systeem</a:t>
            </a:r>
            <a:r>
              <a:rPr lang="nl-NL" sz="1200" dirty="0">
                <a:solidFill>
                  <a:schemeClr val="tx1"/>
                </a:solidFill>
                <a:latin typeface="Verdana" panose="020B0604030504040204" pitchFamily="34" charset="0"/>
                <a:ea typeface="Verdana" panose="020B0604030504040204" pitchFamily="34" charset="0"/>
              </a:rPr>
              <a:t>, ontsluiten op één plaats. </a:t>
            </a:r>
            <a:br>
              <a:rPr lang="nl-NL" sz="1200" dirty="0">
                <a:solidFill>
                  <a:schemeClr val="tx1"/>
                </a:solidFill>
                <a:latin typeface="Verdana" panose="020B0604030504040204" pitchFamily="34" charset="0"/>
                <a:ea typeface="Verdana" panose="020B0604030504040204" pitchFamily="34" charset="0"/>
              </a:rPr>
            </a:br>
            <a:endParaRPr lang="nl-NL" sz="1200" dirty="0">
              <a:solidFill>
                <a:schemeClr val="tx1"/>
              </a:solidFill>
              <a:latin typeface="Verdana" panose="020B0604030504040204" pitchFamily="34" charset="0"/>
              <a:ea typeface="Verdana" panose="020B0604030504040204" pitchFamily="34" charset="0"/>
            </a:endParaRPr>
          </a:p>
          <a:p>
            <a:pPr marL="171450" indent="-171450">
              <a:buFont typeface="Arial" panose="020B0604020202020204" pitchFamily="34" charset="0"/>
              <a:buChar char="•"/>
            </a:pPr>
            <a:r>
              <a:rPr lang="nl-NL" sz="1200" dirty="0">
                <a:solidFill>
                  <a:schemeClr val="tx1"/>
                </a:solidFill>
                <a:latin typeface="Verdana" panose="020B0604030504040204" pitchFamily="34" charset="0"/>
                <a:ea typeface="Verdana" panose="020B0604030504040204" pitchFamily="34" charset="0"/>
              </a:rPr>
              <a:t>meer </a:t>
            </a:r>
            <a:r>
              <a:rPr lang="nl-NL" sz="1200" u="sng" dirty="0">
                <a:solidFill>
                  <a:schemeClr val="tx1"/>
                </a:solidFill>
                <a:latin typeface="Verdana" panose="020B0604030504040204" pitchFamily="34" charset="0"/>
                <a:ea typeface="Verdana" panose="020B0604030504040204" pitchFamily="34" charset="0"/>
              </a:rPr>
              <a:t>flexibiliteit</a:t>
            </a:r>
            <a:r>
              <a:rPr lang="nl-NL" sz="1200" dirty="0">
                <a:solidFill>
                  <a:schemeClr val="tx1"/>
                </a:solidFill>
                <a:latin typeface="Verdana" panose="020B0604030504040204" pitchFamily="34" charset="0"/>
                <a:ea typeface="Verdana" panose="020B0604030504040204" pitchFamily="34" charset="0"/>
              </a:rPr>
              <a:t> bieden in de informatievoorziening. Rapportages op hoofdlijnen aanbieden met mogelijkheid om door te klikken (downdrillen) naar detailniveau voor verdere analyse. </a:t>
            </a:r>
          </a:p>
          <a:p>
            <a:endParaRPr lang="nl-NL" sz="1200" dirty="0">
              <a:solidFill>
                <a:schemeClr val="tx1"/>
              </a:solidFill>
              <a:latin typeface="Verdana" panose="020B0604030504040204" pitchFamily="34" charset="0"/>
              <a:ea typeface="Verdana" panose="020B0604030504040204" pitchFamily="34" charset="0"/>
            </a:endParaRPr>
          </a:p>
          <a:p>
            <a:pPr marL="171450" indent="-171450">
              <a:buFont typeface="Arial" panose="020B0604020202020204" pitchFamily="34" charset="0"/>
              <a:buChar char="•"/>
            </a:pPr>
            <a:r>
              <a:rPr lang="nl-NL" sz="1200" dirty="0">
                <a:solidFill>
                  <a:schemeClr val="tx1"/>
                </a:solidFill>
                <a:latin typeface="Verdana" panose="020B0604030504040204" pitchFamily="34" charset="0"/>
                <a:ea typeface="Verdana" panose="020B0604030504040204" pitchFamily="34" charset="0"/>
              </a:rPr>
              <a:t>Naast rapportages/formatieoverzichten ook informatie beschikbaar stellen in </a:t>
            </a:r>
            <a:r>
              <a:rPr lang="nl-NL" sz="1200" u="sng" dirty="0">
                <a:solidFill>
                  <a:schemeClr val="tx1"/>
                </a:solidFill>
                <a:latin typeface="Verdana" panose="020B0604030504040204" pitchFamily="34" charset="0"/>
                <a:ea typeface="Verdana" panose="020B0604030504040204" pitchFamily="34" charset="0"/>
              </a:rPr>
              <a:t>andere vormen</a:t>
            </a:r>
            <a:r>
              <a:rPr lang="nl-NL" sz="1200" dirty="0">
                <a:solidFill>
                  <a:schemeClr val="tx1"/>
                </a:solidFill>
                <a:latin typeface="Verdana" panose="020B0604030504040204" pitchFamily="34" charset="0"/>
                <a:ea typeface="Verdana" panose="020B0604030504040204" pitchFamily="34" charset="0"/>
              </a:rPr>
              <a:t> zoals dashboards en visuele weergaven.</a:t>
            </a:r>
          </a:p>
          <a:p>
            <a:endParaRPr lang="nl-NL" sz="1200" b="1" dirty="0">
              <a:solidFill>
                <a:schemeClr val="tx1"/>
              </a:solidFill>
              <a:latin typeface="Verdana" panose="020B0604030504040204" pitchFamily="34" charset="0"/>
              <a:ea typeface="Verdana" panose="020B0604030504040204" pitchFamily="34" charset="0"/>
            </a:endParaRPr>
          </a:p>
          <a:p>
            <a:endParaRPr lang="nl-NL" sz="1200" b="1" dirty="0">
              <a:solidFill>
                <a:schemeClr val="tx1"/>
              </a:solidFill>
              <a:latin typeface="Verdana" panose="020B0604030504040204" pitchFamily="34" charset="0"/>
              <a:ea typeface="Verdana" panose="020B0604030504040204" pitchFamily="34" charset="0"/>
            </a:endParaRPr>
          </a:p>
        </p:txBody>
      </p:sp>
      <p:sp>
        <p:nvSpPr>
          <p:cNvPr id="9" name="Rechthoek 8">
            <a:extLst>
              <a:ext uri="{FF2B5EF4-FFF2-40B4-BE49-F238E27FC236}">
                <a16:creationId xmlns:a16="http://schemas.microsoft.com/office/drawing/2014/main" id="{085D9E00-66AE-41A3-A0AB-FB60B8DC581B}"/>
              </a:ext>
            </a:extLst>
          </p:cNvPr>
          <p:cNvSpPr/>
          <p:nvPr/>
        </p:nvSpPr>
        <p:spPr>
          <a:xfrm>
            <a:off x="1089" y="1"/>
            <a:ext cx="312177" cy="68579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l-NL" b="1" dirty="0" err="1"/>
              <a:t>Marap</a:t>
            </a:r>
            <a:r>
              <a:rPr lang="nl-NL" b="1" dirty="0"/>
              <a:t> &amp; Begroting</a:t>
            </a:r>
          </a:p>
        </p:txBody>
      </p:sp>
      <p:sp>
        <p:nvSpPr>
          <p:cNvPr id="5" name="Rechthoek 4">
            <a:extLst>
              <a:ext uri="{FF2B5EF4-FFF2-40B4-BE49-F238E27FC236}">
                <a16:creationId xmlns:a16="http://schemas.microsoft.com/office/drawing/2014/main" id="{D4ECAC40-5D8B-4BA7-9166-6F484334958A}"/>
              </a:ext>
            </a:extLst>
          </p:cNvPr>
          <p:cNvSpPr/>
          <p:nvPr/>
        </p:nvSpPr>
        <p:spPr>
          <a:xfrm>
            <a:off x="157176" y="74643"/>
            <a:ext cx="10080000" cy="317241"/>
          </a:xfrm>
          <a:prstGeom prst="rect">
            <a:avLst/>
          </a:prstGeom>
          <a:solidFill>
            <a:srgbClr val="FFD5D5">
              <a:alpha val="5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tx1"/>
                </a:solidFill>
              </a:rPr>
              <a:t>Verbeteringen m.b.t. informatie voorziening</a:t>
            </a:r>
          </a:p>
        </p:txBody>
      </p:sp>
      <p:pic>
        <p:nvPicPr>
          <p:cNvPr id="10" name="Afbeelding 9">
            <a:extLst>
              <a:ext uri="{FF2B5EF4-FFF2-40B4-BE49-F238E27FC236}">
                <a16:creationId xmlns:a16="http://schemas.microsoft.com/office/drawing/2014/main" id="{E5B5C6A2-D390-4296-8C21-3F4320528E68}"/>
              </a:ext>
            </a:extLst>
          </p:cNvPr>
          <p:cNvPicPr>
            <a:picLocks noChangeAspect="1"/>
          </p:cNvPicPr>
          <p:nvPr/>
        </p:nvPicPr>
        <p:blipFill>
          <a:blip r:embed="rId2"/>
          <a:stretch>
            <a:fillRect/>
          </a:stretch>
        </p:blipFill>
        <p:spPr>
          <a:xfrm>
            <a:off x="10676468" y="26341"/>
            <a:ext cx="1397195" cy="472200"/>
          </a:xfrm>
          <a:prstGeom prst="rect">
            <a:avLst/>
          </a:prstGeom>
        </p:spPr>
      </p:pic>
    </p:spTree>
    <p:extLst>
      <p:ext uri="{BB962C8B-B14F-4D97-AF65-F5344CB8AC3E}">
        <p14:creationId xmlns:p14="http://schemas.microsoft.com/office/powerpoint/2010/main" val="2187037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079FFC23-2F68-4002-93C6-529CAD54CB2E}"/>
              </a:ext>
            </a:extLst>
          </p:cNvPr>
          <p:cNvSpPr/>
          <p:nvPr/>
        </p:nvSpPr>
        <p:spPr>
          <a:xfrm>
            <a:off x="1089" y="1"/>
            <a:ext cx="312177" cy="68579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l-NL" b="1" dirty="0"/>
              <a:t>Loonkosten</a:t>
            </a:r>
          </a:p>
        </p:txBody>
      </p:sp>
      <p:sp>
        <p:nvSpPr>
          <p:cNvPr id="5" name="Rechthoek 4">
            <a:extLst>
              <a:ext uri="{FF2B5EF4-FFF2-40B4-BE49-F238E27FC236}">
                <a16:creationId xmlns:a16="http://schemas.microsoft.com/office/drawing/2014/main" id="{D4ECAC40-5D8B-4BA7-9166-6F484334958A}"/>
              </a:ext>
            </a:extLst>
          </p:cNvPr>
          <p:cNvSpPr/>
          <p:nvPr/>
        </p:nvSpPr>
        <p:spPr>
          <a:xfrm>
            <a:off x="157176" y="74643"/>
            <a:ext cx="10080000" cy="317241"/>
          </a:xfrm>
          <a:prstGeom prst="rect">
            <a:avLst/>
          </a:prstGeom>
          <a:solidFill>
            <a:srgbClr val="FFD5D5">
              <a:alpha val="5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tx1"/>
                </a:solidFill>
              </a:rPr>
              <a:t>Overige</a:t>
            </a:r>
          </a:p>
        </p:txBody>
      </p:sp>
      <p:sp>
        <p:nvSpPr>
          <p:cNvPr id="6" name="Rechthoek 5">
            <a:extLst>
              <a:ext uri="{FF2B5EF4-FFF2-40B4-BE49-F238E27FC236}">
                <a16:creationId xmlns:a16="http://schemas.microsoft.com/office/drawing/2014/main" id="{0B0ED5B2-3DE2-4B8B-BD07-56AA5CD53570}"/>
              </a:ext>
            </a:extLst>
          </p:cNvPr>
          <p:cNvSpPr/>
          <p:nvPr/>
        </p:nvSpPr>
        <p:spPr>
          <a:xfrm>
            <a:off x="475861" y="587827"/>
            <a:ext cx="11535747" cy="6074229"/>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200" b="1" dirty="0">
                <a:solidFill>
                  <a:schemeClr val="tx1"/>
                </a:solidFill>
                <a:latin typeface="Verdana" panose="020B0604030504040204" pitchFamily="34" charset="0"/>
                <a:ea typeface="Verdana" panose="020B0604030504040204" pitchFamily="34" charset="0"/>
                <a:sym typeface="Wingdings" panose="05000000000000000000" pitchFamily="2" charset="2"/>
              </a:rPr>
              <a:t>Voorstel niveau van begroten en prognosticeren (1)</a:t>
            </a:r>
            <a:br>
              <a:rPr lang="nl-NL" sz="1200" b="1" dirty="0">
                <a:solidFill>
                  <a:schemeClr val="tx1"/>
                </a:solidFill>
                <a:latin typeface="Verdana" panose="020B0604030504040204" pitchFamily="34" charset="0"/>
                <a:ea typeface="Verdana" panose="020B0604030504040204" pitchFamily="34" charset="0"/>
                <a:sym typeface="Wingdings" panose="05000000000000000000" pitchFamily="2" charset="2"/>
              </a:rPr>
            </a:br>
            <a:r>
              <a:rPr lang="nl-NL" sz="1200" dirty="0">
                <a:solidFill>
                  <a:schemeClr val="tx1"/>
                </a:solidFill>
                <a:latin typeface="Verdana" panose="020B0604030504040204" pitchFamily="34" charset="0"/>
                <a:ea typeface="Verdana" panose="020B0604030504040204" pitchFamily="34" charset="0"/>
                <a:sym typeface="Wingdings" panose="05000000000000000000" pitchFamily="2" charset="2"/>
              </a:rPr>
              <a:t>De gewenste aanlevering van de informatie uit het HR-systeem naar de FP&amp;A tool is op </a:t>
            </a:r>
            <a:r>
              <a:rPr lang="nl-NL" sz="1200" u="sng" dirty="0">
                <a:solidFill>
                  <a:schemeClr val="tx1"/>
                </a:solidFill>
                <a:latin typeface="Verdana" panose="020B0604030504040204" pitchFamily="34" charset="0"/>
                <a:ea typeface="Verdana" panose="020B0604030504040204" pitchFamily="34" charset="0"/>
                <a:sym typeface="Wingdings" panose="05000000000000000000" pitchFamily="2" charset="2"/>
              </a:rPr>
              <a:t>medewerker niveau</a:t>
            </a:r>
            <a:r>
              <a:rPr lang="nl-NL" sz="1200" dirty="0">
                <a:solidFill>
                  <a:schemeClr val="tx1"/>
                </a:solidFill>
                <a:latin typeface="Verdana" panose="020B0604030504040204" pitchFamily="34" charset="0"/>
                <a:ea typeface="Verdana" panose="020B0604030504040204" pitchFamily="34" charset="0"/>
                <a:sym typeface="Wingdings" panose="05000000000000000000" pitchFamily="2" charset="2"/>
              </a:rPr>
              <a:t>.</a:t>
            </a:r>
          </a:p>
          <a:p>
            <a:endParaRPr lang="nl-NL" sz="1200" dirty="0">
              <a:solidFill>
                <a:schemeClr val="tx1"/>
              </a:solidFill>
              <a:latin typeface="Verdana" panose="020B0604030504040204" pitchFamily="34" charset="0"/>
              <a:ea typeface="Verdana" panose="020B0604030504040204" pitchFamily="34" charset="0"/>
              <a:sym typeface="Wingdings" panose="05000000000000000000" pitchFamily="2" charset="2"/>
            </a:endParaRPr>
          </a:p>
          <a:p>
            <a:r>
              <a:rPr lang="nl-NL" sz="1200" dirty="0">
                <a:solidFill>
                  <a:schemeClr val="tx1"/>
                </a:solidFill>
                <a:latin typeface="Verdana" panose="020B0604030504040204" pitchFamily="34" charset="0"/>
                <a:ea typeface="Verdana" panose="020B0604030504040204" pitchFamily="34" charset="0"/>
                <a:sym typeface="Wingdings" panose="05000000000000000000" pitchFamily="2" charset="2"/>
              </a:rPr>
              <a:t>Voordelen:</a:t>
            </a:r>
          </a:p>
          <a:p>
            <a:pPr marL="342900" indent="-342900">
              <a:buFont typeface="Arial" panose="020B0604020202020204" pitchFamily="34" charset="0"/>
              <a:buChar char="•"/>
            </a:pPr>
            <a:r>
              <a:rPr lang="nl-NL" sz="1200" dirty="0">
                <a:solidFill>
                  <a:schemeClr val="tx1"/>
                </a:solidFill>
                <a:latin typeface="Verdana" panose="020B0604030504040204" pitchFamily="34" charset="0"/>
                <a:ea typeface="Verdana" panose="020B0604030504040204" pitchFamily="34" charset="0"/>
                <a:sym typeface="Wingdings" panose="05000000000000000000" pitchFamily="2" charset="2"/>
              </a:rPr>
              <a:t>Rapportages op hoofdlijnen met mogelijkheid tot downdrillen naar details zijn mogelijk</a:t>
            </a:r>
          </a:p>
          <a:p>
            <a:pPr marL="342900" indent="-342900">
              <a:buFont typeface="Arial" panose="020B0604020202020204" pitchFamily="34" charset="0"/>
              <a:buChar char="•"/>
            </a:pPr>
            <a:r>
              <a:rPr lang="nl-NL" sz="1200" dirty="0">
                <a:solidFill>
                  <a:schemeClr val="tx1"/>
                </a:solidFill>
                <a:latin typeface="Verdana" panose="020B0604030504040204" pitchFamily="34" charset="0"/>
                <a:ea typeface="Verdana" panose="020B0604030504040204" pitchFamily="34" charset="0"/>
                <a:sym typeface="Wingdings" panose="05000000000000000000" pitchFamily="2" charset="2"/>
              </a:rPr>
              <a:t>Bij het begrotingsproces inzicht in vacatureruimte of taakstellingen t.o.v. de huidige bezetting</a:t>
            </a:r>
          </a:p>
          <a:p>
            <a:pPr marL="342900" indent="-342900">
              <a:buFont typeface="Arial" panose="020B0604020202020204" pitchFamily="34" charset="0"/>
              <a:buChar char="•"/>
            </a:pPr>
            <a:r>
              <a:rPr lang="nl-NL" sz="1200" dirty="0">
                <a:solidFill>
                  <a:schemeClr val="tx1"/>
                </a:solidFill>
                <a:latin typeface="Verdana" panose="020B0604030504040204" pitchFamily="34" charset="0"/>
                <a:ea typeface="Verdana" panose="020B0604030504040204" pitchFamily="34" charset="0"/>
                <a:sym typeface="Wingdings" panose="05000000000000000000" pitchFamily="2" charset="2"/>
              </a:rPr>
              <a:t>Mogelijkheden voor goede </a:t>
            </a:r>
            <a:r>
              <a:rPr lang="nl-NL" sz="1200" b="1" dirty="0">
                <a:solidFill>
                  <a:schemeClr val="tx1"/>
                </a:solidFill>
                <a:latin typeface="Verdana" panose="020B0604030504040204" pitchFamily="34" charset="0"/>
                <a:ea typeface="Verdana" panose="020B0604030504040204" pitchFamily="34" charset="0"/>
                <a:sym typeface="Wingdings" panose="05000000000000000000" pitchFamily="2" charset="2"/>
              </a:rPr>
              <a:t>analyses</a:t>
            </a:r>
            <a:r>
              <a:rPr lang="nl-NL" sz="1200" dirty="0">
                <a:solidFill>
                  <a:schemeClr val="tx1"/>
                </a:solidFill>
                <a:latin typeface="Verdana" panose="020B0604030504040204" pitchFamily="34" charset="0"/>
                <a:ea typeface="Verdana" panose="020B0604030504040204" pitchFamily="34" charset="0"/>
                <a:sym typeface="Wingdings" panose="05000000000000000000" pitchFamily="2" charset="2"/>
              </a:rPr>
              <a:t>, zoals functiemix, vast-tijdelijk, incidentele beloningen, effecten wijzigingen parameters pensioenen, sociale lasten, reiskosten etc.</a:t>
            </a:r>
          </a:p>
          <a:p>
            <a:br>
              <a:rPr lang="nl-NL" sz="1200" b="1" dirty="0">
                <a:solidFill>
                  <a:schemeClr val="tx1"/>
                </a:solidFill>
                <a:latin typeface="Verdana" panose="020B0604030504040204" pitchFamily="34" charset="0"/>
                <a:ea typeface="Verdana" panose="020B0604030504040204" pitchFamily="34" charset="0"/>
                <a:sym typeface="Wingdings" panose="05000000000000000000" pitchFamily="2" charset="2"/>
              </a:rPr>
            </a:br>
            <a:endParaRPr lang="nl-NL" sz="1200" b="1" dirty="0">
              <a:solidFill>
                <a:schemeClr val="tx1"/>
              </a:solidFill>
              <a:latin typeface="Verdana" panose="020B0604030504040204" pitchFamily="34" charset="0"/>
              <a:ea typeface="Verdana" panose="020B0604030504040204" pitchFamily="34" charset="0"/>
              <a:sym typeface="Wingdings" panose="05000000000000000000" pitchFamily="2" charset="2"/>
            </a:endParaRPr>
          </a:p>
          <a:p>
            <a:endParaRPr lang="nl-NL" sz="1200" b="1" dirty="0">
              <a:solidFill>
                <a:schemeClr val="tx1"/>
              </a:solidFill>
              <a:latin typeface="Verdana" panose="020B0604030504040204" pitchFamily="34" charset="0"/>
              <a:ea typeface="Verdana" panose="020B0604030504040204" pitchFamily="34" charset="0"/>
            </a:endParaRPr>
          </a:p>
        </p:txBody>
      </p:sp>
      <p:pic>
        <p:nvPicPr>
          <p:cNvPr id="7" name="Afbeelding 6">
            <a:extLst>
              <a:ext uri="{FF2B5EF4-FFF2-40B4-BE49-F238E27FC236}">
                <a16:creationId xmlns:a16="http://schemas.microsoft.com/office/drawing/2014/main" id="{49258E46-25D4-49DA-9F3A-2D0F1A84FD27}"/>
              </a:ext>
            </a:extLst>
          </p:cNvPr>
          <p:cNvPicPr>
            <a:picLocks noChangeAspect="1"/>
          </p:cNvPicPr>
          <p:nvPr/>
        </p:nvPicPr>
        <p:blipFill>
          <a:blip r:embed="rId2"/>
          <a:stretch>
            <a:fillRect/>
          </a:stretch>
        </p:blipFill>
        <p:spPr>
          <a:xfrm>
            <a:off x="10676468" y="26341"/>
            <a:ext cx="1397195" cy="472200"/>
          </a:xfrm>
          <a:prstGeom prst="rect">
            <a:avLst/>
          </a:prstGeom>
        </p:spPr>
      </p:pic>
      <p:pic>
        <p:nvPicPr>
          <p:cNvPr id="8" name="Afbeelding 7">
            <a:extLst>
              <a:ext uri="{FF2B5EF4-FFF2-40B4-BE49-F238E27FC236}">
                <a16:creationId xmlns:a16="http://schemas.microsoft.com/office/drawing/2014/main" id="{D2BA7FA2-E66C-4F95-B0C6-4BAC478D3F63}"/>
              </a:ext>
            </a:extLst>
          </p:cNvPr>
          <p:cNvPicPr>
            <a:picLocks noChangeAspect="1"/>
          </p:cNvPicPr>
          <p:nvPr/>
        </p:nvPicPr>
        <p:blipFill>
          <a:blip r:embed="rId3"/>
          <a:stretch>
            <a:fillRect/>
          </a:stretch>
        </p:blipFill>
        <p:spPr>
          <a:xfrm>
            <a:off x="3570712" y="2244949"/>
            <a:ext cx="5346044" cy="2081742"/>
          </a:xfrm>
          <a:prstGeom prst="rect">
            <a:avLst/>
          </a:prstGeom>
          <a:ln>
            <a:solidFill>
              <a:schemeClr val="tx1"/>
            </a:solidFill>
          </a:ln>
        </p:spPr>
      </p:pic>
      <p:pic>
        <p:nvPicPr>
          <p:cNvPr id="2" name="Afbeelding 1">
            <a:extLst>
              <a:ext uri="{FF2B5EF4-FFF2-40B4-BE49-F238E27FC236}">
                <a16:creationId xmlns:a16="http://schemas.microsoft.com/office/drawing/2014/main" id="{E5327329-A886-4CE8-995E-06C752CAA5A7}"/>
              </a:ext>
            </a:extLst>
          </p:cNvPr>
          <p:cNvPicPr>
            <a:picLocks noChangeAspect="1"/>
          </p:cNvPicPr>
          <p:nvPr/>
        </p:nvPicPr>
        <p:blipFill>
          <a:blip r:embed="rId4"/>
          <a:stretch>
            <a:fillRect/>
          </a:stretch>
        </p:blipFill>
        <p:spPr>
          <a:xfrm>
            <a:off x="2649633" y="4511357"/>
            <a:ext cx="7188201" cy="2109197"/>
          </a:xfrm>
          <a:prstGeom prst="rect">
            <a:avLst/>
          </a:prstGeom>
          <a:ln>
            <a:solidFill>
              <a:schemeClr val="tx1"/>
            </a:solidFill>
          </a:ln>
        </p:spPr>
      </p:pic>
      <p:sp>
        <p:nvSpPr>
          <p:cNvPr id="3" name="Tekstvak 2">
            <a:extLst>
              <a:ext uri="{FF2B5EF4-FFF2-40B4-BE49-F238E27FC236}">
                <a16:creationId xmlns:a16="http://schemas.microsoft.com/office/drawing/2014/main" id="{D997911E-F720-4B70-9A5C-A0D9ED7E7B56}"/>
              </a:ext>
            </a:extLst>
          </p:cNvPr>
          <p:cNvSpPr txBox="1"/>
          <p:nvPr/>
        </p:nvSpPr>
        <p:spPr>
          <a:xfrm>
            <a:off x="4715665" y="2244949"/>
            <a:ext cx="963021" cy="276999"/>
          </a:xfrm>
          <a:prstGeom prst="rect">
            <a:avLst/>
          </a:prstGeom>
          <a:noFill/>
        </p:spPr>
        <p:txBody>
          <a:bodyPr wrap="none" rtlCol="0">
            <a:spAutoFit/>
          </a:bodyPr>
          <a:lstStyle/>
          <a:p>
            <a:r>
              <a:rPr lang="nl-NL" sz="1200" b="1" dirty="0"/>
              <a:t>Voorbeeld 1</a:t>
            </a:r>
          </a:p>
        </p:txBody>
      </p:sp>
      <p:sp>
        <p:nvSpPr>
          <p:cNvPr id="9" name="Tekstvak 8">
            <a:extLst>
              <a:ext uri="{FF2B5EF4-FFF2-40B4-BE49-F238E27FC236}">
                <a16:creationId xmlns:a16="http://schemas.microsoft.com/office/drawing/2014/main" id="{5A063ADA-22CC-48BE-8C7E-74EEB1191AA0}"/>
              </a:ext>
            </a:extLst>
          </p:cNvPr>
          <p:cNvSpPr txBox="1"/>
          <p:nvPr/>
        </p:nvSpPr>
        <p:spPr>
          <a:xfrm>
            <a:off x="4715664" y="4511357"/>
            <a:ext cx="963021" cy="276999"/>
          </a:xfrm>
          <a:prstGeom prst="rect">
            <a:avLst/>
          </a:prstGeom>
          <a:noFill/>
        </p:spPr>
        <p:txBody>
          <a:bodyPr wrap="none" rtlCol="0">
            <a:spAutoFit/>
          </a:bodyPr>
          <a:lstStyle/>
          <a:p>
            <a:r>
              <a:rPr lang="nl-NL" sz="1200" b="1" dirty="0"/>
              <a:t>Voorbeeld 2</a:t>
            </a:r>
          </a:p>
        </p:txBody>
      </p:sp>
    </p:spTree>
    <p:extLst>
      <p:ext uri="{BB962C8B-B14F-4D97-AF65-F5344CB8AC3E}">
        <p14:creationId xmlns:p14="http://schemas.microsoft.com/office/powerpoint/2010/main" val="4143789056"/>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BAC43CF4750E242B47CA9363F6D66E6" ma:contentTypeVersion="4" ma:contentTypeDescription="Een nieuw document maken." ma:contentTypeScope="" ma:versionID="736eadba43846fa50ba9d6b8e1e6acd4">
  <xsd:schema xmlns:xsd="http://www.w3.org/2001/XMLSchema" xmlns:xs="http://www.w3.org/2001/XMLSchema" xmlns:p="http://schemas.microsoft.com/office/2006/metadata/properties" xmlns:ns2="e0c332ee-d574-4342-a8b0-149c11e5f60c" xmlns:ns3="525c3a4f-1c6f-4f6e-b1b7-e5eeddcf6756" targetNamespace="http://schemas.microsoft.com/office/2006/metadata/properties" ma:root="true" ma:fieldsID="0a693e8e88ca0469cf6f2d447b43a05c" ns2:_="" ns3:_="">
    <xsd:import namespace="e0c332ee-d574-4342-a8b0-149c11e5f60c"/>
    <xsd:import namespace="525c3a4f-1c6f-4f6e-b1b7-e5eeddcf675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c332ee-d574-4342-a8b0-149c11e5f60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25c3a4f-1c6f-4f6e-b1b7-e5eeddcf6756"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8F63247-75D2-4704-AF4C-944175A6B465}"/>
</file>

<file path=customXml/itemProps2.xml><?xml version="1.0" encoding="utf-8"?>
<ds:datastoreItem xmlns:ds="http://schemas.openxmlformats.org/officeDocument/2006/customXml" ds:itemID="{EF801311-DF57-4686-A811-8B89CBF39CEE}">
  <ds:schemaRefs>
    <ds:schemaRef ds:uri="http://schemas.microsoft.com/sharepoint/v3/contenttype/forms"/>
  </ds:schemaRefs>
</ds:datastoreItem>
</file>

<file path=customXml/itemProps3.xml><?xml version="1.0" encoding="utf-8"?>
<ds:datastoreItem xmlns:ds="http://schemas.openxmlformats.org/officeDocument/2006/customXml" ds:itemID="{82ABDA1F-7B50-4625-BE75-5CBE29E1316E}">
  <ds:schemaRefs>
    <ds:schemaRef ds:uri="http://schemas.microsoft.com/office/2006/documentManagement/types"/>
    <ds:schemaRef ds:uri="e0c332ee-d574-4342-a8b0-149c11e5f60c"/>
    <ds:schemaRef ds:uri="http://purl.org/dc/dcmityp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525c3a4f-1c6f-4f6e-b1b7-e5eeddcf6756"/>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0</TotalTime>
  <Words>2587</Words>
  <Application>Microsoft Office PowerPoint</Application>
  <PresentationFormat>Breedbeeld</PresentationFormat>
  <Paragraphs>346</Paragraphs>
  <Slides>32</Slides>
  <Notes>0</Notes>
  <HiddenSlides>0</HiddenSlides>
  <MMClips>0</MMClips>
  <ScaleCrop>false</ScaleCrop>
  <HeadingPairs>
    <vt:vector size="4" baseType="variant">
      <vt:variant>
        <vt:lpstr>Thema</vt:lpstr>
      </vt:variant>
      <vt:variant>
        <vt:i4>1</vt:i4>
      </vt:variant>
      <vt:variant>
        <vt:lpstr>Diatitels</vt:lpstr>
      </vt:variant>
      <vt:variant>
        <vt:i4>32</vt:i4>
      </vt:variant>
    </vt:vector>
  </HeadingPairs>
  <TitlesOfParts>
    <vt:vector size="33" baseType="lpstr">
      <vt:lpstr>Kantoorthema</vt:lpstr>
      <vt:lpstr>Financial Planning &amp; Analyses Gespreksdocument User story’s &amp; requirements                                               (concept document, wordt gedurende inventarisatie aangevuld)</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Arno Henskens</dc:creator>
  <cp:lastModifiedBy>Arno Henskens</cp:lastModifiedBy>
  <cp:revision>654</cp:revision>
  <dcterms:created xsi:type="dcterms:W3CDTF">2020-06-29T14:21:15Z</dcterms:created>
  <dcterms:modified xsi:type="dcterms:W3CDTF">2020-07-15T10:21:46Z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0x010100EBAC43CF4750E242B47CA9363F6D66E6</vt:lpwstr>
  </property>
</Properties>
</file>