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bookmarkIdSeed="2">
  <p:sldMasterIdLst>
    <p:sldMasterId id="2147483648" r:id="rId1"/>
  </p:sldMasterIdLst>
  <p:notesMasterIdLst>
    <p:notesMasterId r:id="rId40"/>
  </p:notesMasterIdLst>
  <p:handoutMasterIdLst>
    <p:handoutMasterId r:id="rId41"/>
  </p:handoutMasterIdLst>
  <p:sldIdLst>
    <p:sldId id="318" r:id="rId2"/>
    <p:sldId id="319" r:id="rId3"/>
    <p:sldId id="321" r:id="rId4"/>
    <p:sldId id="320" r:id="rId5"/>
    <p:sldId id="322" r:id="rId6"/>
    <p:sldId id="346" r:id="rId7"/>
    <p:sldId id="345" r:id="rId8"/>
    <p:sldId id="347" r:id="rId9"/>
    <p:sldId id="348" r:id="rId10"/>
    <p:sldId id="349" r:id="rId11"/>
    <p:sldId id="350" r:id="rId12"/>
    <p:sldId id="351" r:id="rId13"/>
    <p:sldId id="355" r:id="rId14"/>
    <p:sldId id="359" r:id="rId15"/>
    <p:sldId id="356" r:id="rId16"/>
    <p:sldId id="357" r:id="rId17"/>
    <p:sldId id="358" r:id="rId18"/>
    <p:sldId id="360" r:id="rId19"/>
    <p:sldId id="333" r:id="rId20"/>
    <p:sldId id="335" r:id="rId21"/>
    <p:sldId id="336" r:id="rId22"/>
    <p:sldId id="337" r:id="rId23"/>
    <p:sldId id="338" r:id="rId24"/>
    <p:sldId id="339" r:id="rId25"/>
    <p:sldId id="340" r:id="rId26"/>
    <p:sldId id="341" r:id="rId27"/>
    <p:sldId id="371" r:id="rId28"/>
    <p:sldId id="343" r:id="rId29"/>
    <p:sldId id="334" r:id="rId30"/>
    <p:sldId id="369" r:id="rId31"/>
    <p:sldId id="368" r:id="rId32"/>
    <p:sldId id="370" r:id="rId33"/>
    <p:sldId id="361" r:id="rId34"/>
    <p:sldId id="362" r:id="rId35"/>
    <p:sldId id="363" r:id="rId36"/>
    <p:sldId id="365" r:id="rId37"/>
    <p:sldId id="344" r:id="rId38"/>
    <p:sldId id="366" r:id="rId39"/>
  </p:sldIdLst>
  <p:sldSz cx="9144000" cy="6858000" type="screen4x3"/>
  <p:notesSz cx="6669088" cy="9872663"/>
  <p:embeddedFontLst>
    <p:embeddedFont>
      <p:font typeface="Calibri" panose="020F0502020204030204" pitchFamily="34" charset="0"/>
      <p:regular r:id="rId42"/>
      <p:bold r:id="rId43"/>
      <p:italic r:id="rId44"/>
      <p:boldItalic r:id="rId45"/>
    </p:embeddedFont>
    <p:embeddedFont>
      <p:font typeface="Corbel" panose="020B0503020204020204" pitchFamily="34" charset="0"/>
      <p:regular r:id="rId46"/>
      <p:bold r:id="rId47"/>
      <p:italic r:id="rId48"/>
      <p:boldItalic r:id="rId49"/>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18C2A62-A22D-3E4C-CF2D-E68A4431B41A}" name="Inge Meems" initials="IM" userId="S::inge.meems@hardenberg.nl::6b54698d-b33f-45a1-85f5-264e3f4777f6" providerId="AD"/>
  <p188:author id="{359B6993-1305-2CCF-70DC-475E960FCCCB}" name="Melissa van der Molen" initials="MvdM" userId="S::melissa.vandermolen@hardenberg.nl::f4051b6f-025a-4fa4-b227-d2201d970a9d"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Stijl, licht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107" autoAdjust="0"/>
  </p:normalViewPr>
  <p:slideViewPr>
    <p:cSldViewPr>
      <p:cViewPr varScale="1">
        <p:scale>
          <a:sx n="65" d="100"/>
          <a:sy n="65" d="100"/>
        </p:scale>
        <p:origin x="1954"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font" Target="fonts/font4.fntdata"/><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3.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2.fntdata"/><Relationship Id="rId48" Type="http://schemas.openxmlformats.org/officeDocument/2006/relationships/font" Target="fonts/font7.fntdata"/><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5.fntdata"/><Relationship Id="rId20" Type="http://schemas.openxmlformats.org/officeDocument/2006/relationships/slide" Target="slides/slide19.xml"/><Relationship Id="rId41" Type="http://schemas.openxmlformats.org/officeDocument/2006/relationships/handoutMaster" Target="handoutMasters/handoutMaster1.xml"/><Relationship Id="rId54"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8.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889938" cy="49534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777607" y="0"/>
            <a:ext cx="2889938" cy="495348"/>
          </a:xfrm>
          <a:prstGeom prst="rect">
            <a:avLst/>
          </a:prstGeom>
        </p:spPr>
        <p:txBody>
          <a:bodyPr vert="horz" lIns="91440" tIns="45720" rIns="91440" bIns="45720" rtlCol="0"/>
          <a:lstStyle>
            <a:lvl1pPr algn="r">
              <a:defRPr sz="1200"/>
            </a:lvl1pPr>
          </a:lstStyle>
          <a:p>
            <a:fld id="{7CE2586C-3FDF-43DD-91B4-A156B9045123}" type="datetimeFigureOut">
              <a:rPr lang="nl-NL" smtClean="0"/>
              <a:t>10-2-2022</a:t>
            </a:fld>
            <a:endParaRPr lang="nl-NL"/>
          </a:p>
        </p:txBody>
      </p:sp>
      <p:sp>
        <p:nvSpPr>
          <p:cNvPr id="4" name="Tijdelijke aanduiding voor voettekst 3"/>
          <p:cNvSpPr>
            <a:spLocks noGrp="1"/>
          </p:cNvSpPr>
          <p:nvPr>
            <p:ph type="ftr" sz="quarter" idx="2"/>
          </p:nvPr>
        </p:nvSpPr>
        <p:spPr>
          <a:xfrm>
            <a:off x="0" y="9377317"/>
            <a:ext cx="2889938" cy="49534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777607" y="9377317"/>
            <a:ext cx="2889938" cy="495347"/>
          </a:xfrm>
          <a:prstGeom prst="rect">
            <a:avLst/>
          </a:prstGeom>
        </p:spPr>
        <p:txBody>
          <a:bodyPr vert="horz" lIns="91440" tIns="45720" rIns="91440" bIns="45720" rtlCol="0" anchor="b"/>
          <a:lstStyle>
            <a:lvl1pPr algn="r">
              <a:defRPr sz="1200"/>
            </a:lvl1pPr>
          </a:lstStyle>
          <a:p>
            <a:fld id="{6F2BC53E-F2FF-40A2-BB3F-D62218122A99}" type="slidenum">
              <a:rPr lang="nl-NL" smtClean="0"/>
              <a:t>‹nr.›</a:t>
            </a:fld>
            <a:endParaRPr lang="nl-NL"/>
          </a:p>
        </p:txBody>
      </p:sp>
    </p:spTree>
    <p:extLst>
      <p:ext uri="{BB962C8B-B14F-4D97-AF65-F5344CB8AC3E}">
        <p14:creationId xmlns:p14="http://schemas.microsoft.com/office/powerpoint/2010/main" val="14840950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889938" cy="49534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777607" y="0"/>
            <a:ext cx="2889938" cy="495348"/>
          </a:xfrm>
          <a:prstGeom prst="rect">
            <a:avLst/>
          </a:prstGeom>
        </p:spPr>
        <p:txBody>
          <a:bodyPr vert="horz" lIns="91440" tIns="45720" rIns="91440" bIns="45720" rtlCol="0"/>
          <a:lstStyle>
            <a:lvl1pPr algn="r">
              <a:defRPr sz="1200"/>
            </a:lvl1pPr>
          </a:lstStyle>
          <a:p>
            <a:fld id="{6057C1A2-9D78-423D-BEB8-0C1F953DF920}" type="datetimeFigureOut">
              <a:rPr lang="nl-NL" smtClean="0"/>
              <a:t>10-2-2022</a:t>
            </a:fld>
            <a:endParaRPr lang="nl-NL"/>
          </a:p>
        </p:txBody>
      </p:sp>
      <p:sp>
        <p:nvSpPr>
          <p:cNvPr id="4" name="Tijdelijke aanduiding voor dia-afbeelding 3"/>
          <p:cNvSpPr>
            <a:spLocks noGrp="1" noRot="1" noChangeAspect="1"/>
          </p:cNvSpPr>
          <p:nvPr>
            <p:ph type="sldImg" idx="2"/>
          </p:nvPr>
        </p:nvSpPr>
        <p:spPr>
          <a:xfrm>
            <a:off x="1114425" y="1233488"/>
            <a:ext cx="4440238" cy="3332162"/>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66909" y="4751219"/>
            <a:ext cx="5335270" cy="3887361"/>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377317"/>
            <a:ext cx="2889938" cy="49534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777607" y="9377317"/>
            <a:ext cx="2889938" cy="495347"/>
          </a:xfrm>
          <a:prstGeom prst="rect">
            <a:avLst/>
          </a:prstGeom>
        </p:spPr>
        <p:txBody>
          <a:bodyPr vert="horz" lIns="91440" tIns="45720" rIns="91440" bIns="45720" rtlCol="0" anchor="b"/>
          <a:lstStyle>
            <a:lvl1pPr algn="r">
              <a:defRPr sz="1200"/>
            </a:lvl1pPr>
          </a:lstStyle>
          <a:p>
            <a:fld id="{C95960B6-ACB9-4BD2-90C2-0632FE852B78}" type="slidenum">
              <a:rPr lang="nl-NL" smtClean="0"/>
              <a:t>‹nr.›</a:t>
            </a:fld>
            <a:endParaRPr lang="nl-NL"/>
          </a:p>
        </p:txBody>
      </p:sp>
    </p:spTree>
    <p:extLst>
      <p:ext uri="{BB962C8B-B14F-4D97-AF65-F5344CB8AC3E}">
        <p14:creationId xmlns:p14="http://schemas.microsoft.com/office/powerpoint/2010/main" val="8948119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Hallo worden mijn notities zichtbaar</a:t>
            </a:r>
          </a:p>
        </p:txBody>
      </p:sp>
      <p:sp>
        <p:nvSpPr>
          <p:cNvPr id="4" name="Tijdelijke aanduiding voor dianummer 3"/>
          <p:cNvSpPr>
            <a:spLocks noGrp="1"/>
          </p:cNvSpPr>
          <p:nvPr>
            <p:ph type="sldNum" sz="quarter" idx="5"/>
          </p:nvPr>
        </p:nvSpPr>
        <p:spPr/>
        <p:txBody>
          <a:bodyPr/>
          <a:lstStyle/>
          <a:p>
            <a:fld id="{C95960B6-ACB9-4BD2-90C2-0632FE852B78}" type="slidenum">
              <a:rPr lang="nl-NL" smtClean="0"/>
              <a:t>1</a:t>
            </a:fld>
            <a:endParaRPr lang="nl-NL"/>
          </a:p>
        </p:txBody>
      </p:sp>
    </p:spTree>
    <p:extLst>
      <p:ext uri="{BB962C8B-B14F-4D97-AF65-F5344CB8AC3E}">
        <p14:creationId xmlns:p14="http://schemas.microsoft.com/office/powerpoint/2010/main" val="22463441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de stijl te bewerken</a:t>
            </a:r>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p>
        </p:txBody>
      </p:sp>
      <p:sp>
        <p:nvSpPr>
          <p:cNvPr id="4" name="Tijdelijke aanduiding voor datum 3"/>
          <p:cNvSpPr>
            <a:spLocks noGrp="1"/>
          </p:cNvSpPr>
          <p:nvPr>
            <p:ph type="dt" sz="half" idx="10"/>
          </p:nvPr>
        </p:nvSpPr>
        <p:spPr>
          <a:xfrm>
            <a:off x="457200" y="6356350"/>
            <a:ext cx="2133600" cy="365125"/>
          </a:xfrm>
          <a:prstGeom prst="rect">
            <a:avLst/>
          </a:prstGeom>
        </p:spPr>
        <p:txBody>
          <a:bodyPr/>
          <a:lstStyle/>
          <a:p>
            <a:fld id="{4BCA6376-3DE9-4785-9CB0-E371CE21A2F1}" type="datetimeFigureOut">
              <a:rPr lang="nl-NL" smtClean="0"/>
              <a:t>10-2-2022</a:t>
            </a:fld>
            <a:endParaRPr lang="nl-NL"/>
          </a:p>
        </p:txBody>
      </p:sp>
      <p:sp>
        <p:nvSpPr>
          <p:cNvPr id="5" name="Tijdelijke aanduiding voor voettekst 4"/>
          <p:cNvSpPr>
            <a:spLocks noGrp="1"/>
          </p:cNvSpPr>
          <p:nvPr>
            <p:ph type="ftr" sz="quarter" idx="11"/>
          </p:nvPr>
        </p:nvSpPr>
        <p:spPr>
          <a:xfrm>
            <a:off x="3124200" y="6356350"/>
            <a:ext cx="2895600" cy="365125"/>
          </a:xfrm>
          <a:prstGeom prst="rect">
            <a:avLst/>
          </a:prstGeom>
        </p:spPr>
        <p:txBody>
          <a:bodyPr/>
          <a:lstStyle/>
          <a:p>
            <a:endParaRPr lang="nl-NL"/>
          </a:p>
        </p:txBody>
      </p:sp>
      <p:sp>
        <p:nvSpPr>
          <p:cNvPr id="6" name="Tijdelijke aanduiding voor dianummer 5"/>
          <p:cNvSpPr>
            <a:spLocks noGrp="1"/>
          </p:cNvSpPr>
          <p:nvPr>
            <p:ph type="sldNum" sz="quarter" idx="12"/>
          </p:nvPr>
        </p:nvSpPr>
        <p:spPr>
          <a:xfrm>
            <a:off x="6553200" y="6356350"/>
            <a:ext cx="2133600" cy="365125"/>
          </a:xfrm>
          <a:prstGeom prst="rect">
            <a:avLst/>
          </a:prstGeom>
        </p:spPr>
        <p:txBody>
          <a:bodyPr/>
          <a:lstStyle/>
          <a:p>
            <a:fld id="{F3FA7FEC-83EF-426B-92CE-83047BF8D784}" type="slidenum">
              <a:rPr lang="nl-NL" smtClean="0"/>
              <a:t>‹nr.›</a:t>
            </a:fld>
            <a:endParaRPr lang="nl-NL"/>
          </a:p>
        </p:txBody>
      </p:sp>
    </p:spTree>
    <p:extLst>
      <p:ext uri="{BB962C8B-B14F-4D97-AF65-F5344CB8AC3E}">
        <p14:creationId xmlns:p14="http://schemas.microsoft.com/office/powerpoint/2010/main" val="112386696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7" name="Picture 3"/>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175" y="0"/>
            <a:ext cx="9140825"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jdelijke aanduiding voor titel 1"/>
          <p:cNvSpPr>
            <a:spLocks noGrp="1"/>
          </p:cNvSpPr>
          <p:nvPr>
            <p:ph type="title"/>
          </p:nvPr>
        </p:nvSpPr>
        <p:spPr>
          <a:xfrm>
            <a:off x="458787" y="1916832"/>
            <a:ext cx="8229600" cy="1143000"/>
          </a:xfrm>
          <a:prstGeom prst="rect">
            <a:avLst/>
          </a:prstGeom>
        </p:spPr>
        <p:txBody>
          <a:bodyPr vert="horz" lIns="91440" tIns="45720" rIns="91440" bIns="45720" rtlCol="0" anchor="ctr">
            <a:normAutofit/>
          </a:bodyPr>
          <a:lstStyle/>
          <a:p>
            <a:r>
              <a:rPr lang="nl-NL" dirty="0"/>
              <a:t>Titel</a:t>
            </a:r>
          </a:p>
        </p:txBody>
      </p:sp>
      <p:sp>
        <p:nvSpPr>
          <p:cNvPr id="3" name="Tijdelijke aanduiding voor tekst 2"/>
          <p:cNvSpPr>
            <a:spLocks noGrp="1"/>
          </p:cNvSpPr>
          <p:nvPr>
            <p:ph type="body" idx="1"/>
          </p:nvPr>
        </p:nvSpPr>
        <p:spPr>
          <a:xfrm>
            <a:off x="458787" y="3284984"/>
            <a:ext cx="8229600" cy="748680"/>
          </a:xfrm>
          <a:prstGeom prst="rect">
            <a:avLst/>
          </a:prstGeom>
        </p:spPr>
        <p:txBody>
          <a:bodyPr vert="horz" lIns="91440" tIns="45720" rIns="91440" bIns="45720" rtlCol="0">
            <a:normAutofit/>
          </a:bodyPr>
          <a:lstStyle/>
          <a:p>
            <a:pPr lvl="0"/>
            <a:r>
              <a:rPr lang="nl-NL" i="1" dirty="0"/>
              <a:t>Ondertitel</a:t>
            </a:r>
            <a:endParaRPr lang="nl-NL" dirty="0"/>
          </a:p>
        </p:txBody>
      </p:sp>
    </p:spTree>
    <p:extLst>
      <p:ext uri="{BB962C8B-B14F-4D97-AF65-F5344CB8AC3E}">
        <p14:creationId xmlns:p14="http://schemas.microsoft.com/office/powerpoint/2010/main" val="1777764510"/>
      </p:ext>
    </p:extLst>
  </p:cSld>
  <p:clrMap bg1="lt1" tx1="dk1" bg2="lt2" tx2="dk2" accent1="accent1" accent2="accent2" accent3="accent3" accent4="accent4" accent5="accent5" accent6="accent6" hlink="hlink" folHlink="folHlink"/>
  <p:sldLayoutIdLst>
    <p:sldLayoutId id="2147483649" r:id="rId1"/>
  </p:sldLayoutIdLst>
  <p:txStyles>
    <p:titleStyle>
      <a:lvl1pPr algn="ctr" defTabSz="914400" rtl="0" eaLnBrk="1" latinLnBrk="0" hangingPunct="1">
        <a:spcBef>
          <a:spcPct val="0"/>
        </a:spcBef>
        <a:buNone/>
        <a:defRPr sz="4400" kern="1200">
          <a:solidFill>
            <a:srgbClr val="AE2A2E"/>
          </a:solidFill>
          <a:latin typeface="Corbel" panose="020B0503020204020204" pitchFamily="34" charset="0"/>
          <a:ea typeface="+mj-ea"/>
          <a:cs typeface="+mj-cs"/>
        </a:defRPr>
      </a:lvl1pPr>
    </p:titleStyle>
    <p:bodyStyle>
      <a:lvl1pPr marL="0" indent="0" algn="ctr" defTabSz="914400" rtl="0" eaLnBrk="1" latinLnBrk="0" hangingPunct="1">
        <a:spcBef>
          <a:spcPct val="20000"/>
        </a:spcBef>
        <a:buFont typeface="Arial" panose="020B0604020202020204" pitchFamily="34" charset="0"/>
        <a:buNone/>
        <a:defRPr sz="3200" kern="1200">
          <a:solidFill>
            <a:srgbClr val="B4C000"/>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hyperlink" Target="http://www.negometrix.nl/" TargetMode="External"/><Relationship Id="rId2" Type="http://schemas.openxmlformats.org/officeDocument/2006/relationships/hyperlink" Target="http://www.tenderned.nl/" TargetMode="Externa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hyperlink" Target="https://www.hardenberg.nl/ondernemers/inkoop-en-aanbesteding/tips-voor-uw-inschrijving" TargetMode="Externa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hyperlink" Target="mailto:bureau.inkoop@hardenberg.nl" TargetMode="Externa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5800" y="548681"/>
            <a:ext cx="7772400" cy="3051770"/>
          </a:xfrm>
        </p:spPr>
        <p:txBody>
          <a:bodyPr>
            <a:normAutofit/>
          </a:bodyPr>
          <a:lstStyle/>
          <a:p>
            <a:r>
              <a:rPr lang="nl-NL" sz="4400" dirty="0"/>
              <a:t>Marktconsultatie en -informatiebijeenkomst </a:t>
            </a:r>
            <a:br>
              <a:rPr lang="nl-NL" sz="4400" dirty="0"/>
            </a:br>
            <a:r>
              <a:rPr lang="nl-NL" sz="2000" i="1" dirty="0"/>
              <a:t>Ambulante jeugdhulp, begeleiding en beschermd thuis</a:t>
            </a:r>
            <a:endParaRPr lang="nl-NL" dirty="0"/>
          </a:p>
        </p:txBody>
      </p:sp>
      <p:sp>
        <p:nvSpPr>
          <p:cNvPr id="3" name="Ondertitel 2"/>
          <p:cNvSpPr>
            <a:spLocks noGrp="1"/>
          </p:cNvSpPr>
          <p:nvPr>
            <p:ph type="subTitle" idx="1"/>
          </p:nvPr>
        </p:nvSpPr>
        <p:spPr/>
        <p:txBody>
          <a:bodyPr/>
          <a:lstStyle/>
          <a:p>
            <a:r>
              <a:rPr lang="nl-NL" dirty="0"/>
              <a:t>Gemeente Hardenberg </a:t>
            </a:r>
          </a:p>
          <a:p>
            <a:r>
              <a:rPr lang="nl-NL" dirty="0"/>
              <a:t>10 februari 2022</a:t>
            </a:r>
          </a:p>
        </p:txBody>
      </p:sp>
    </p:spTree>
    <p:extLst>
      <p:ext uri="{BB962C8B-B14F-4D97-AF65-F5344CB8AC3E}">
        <p14:creationId xmlns:p14="http://schemas.microsoft.com/office/powerpoint/2010/main" val="35584140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0E556C-75AD-4E5B-95D2-B95DAC7FB818}"/>
              </a:ext>
            </a:extLst>
          </p:cNvPr>
          <p:cNvSpPr>
            <a:spLocks noGrp="1"/>
          </p:cNvSpPr>
          <p:nvPr>
            <p:ph type="ctrTitle"/>
          </p:nvPr>
        </p:nvSpPr>
        <p:spPr>
          <a:xfrm>
            <a:off x="685800" y="404665"/>
            <a:ext cx="7772400" cy="1224136"/>
          </a:xfrm>
        </p:spPr>
        <p:txBody>
          <a:bodyPr>
            <a:normAutofit/>
          </a:bodyPr>
          <a:lstStyle/>
          <a:p>
            <a:pPr algn="l"/>
            <a:r>
              <a:rPr lang="nl-NL" sz="3200" dirty="0" err="1"/>
              <a:t>Hardenbergse</a:t>
            </a:r>
            <a:r>
              <a:rPr lang="nl-NL" sz="3200" dirty="0"/>
              <a:t> Model voor Ondersteuning</a:t>
            </a:r>
          </a:p>
        </p:txBody>
      </p:sp>
      <p:sp>
        <p:nvSpPr>
          <p:cNvPr id="3" name="Ondertitel 2">
            <a:extLst>
              <a:ext uri="{FF2B5EF4-FFF2-40B4-BE49-F238E27FC236}">
                <a16:creationId xmlns:a16="http://schemas.microsoft.com/office/drawing/2014/main" id="{96852C6D-6684-4ED8-81ED-884B1A30C824}"/>
              </a:ext>
            </a:extLst>
          </p:cNvPr>
          <p:cNvSpPr>
            <a:spLocks noGrp="1"/>
          </p:cNvSpPr>
          <p:nvPr>
            <p:ph type="subTitle" idx="1"/>
          </p:nvPr>
        </p:nvSpPr>
        <p:spPr>
          <a:xfrm>
            <a:off x="696752" y="1874688"/>
            <a:ext cx="7979703" cy="3498527"/>
          </a:xfrm>
        </p:spPr>
        <p:txBody>
          <a:bodyPr>
            <a:normAutofit/>
          </a:bodyPr>
          <a:lstStyle/>
          <a:p>
            <a:pPr algn="l">
              <a:lnSpc>
                <a:spcPct val="120000"/>
              </a:lnSpc>
            </a:pPr>
            <a:r>
              <a:rPr lang="nl-NL" sz="2600" u="sng" dirty="0">
                <a:solidFill>
                  <a:schemeClr val="tx1"/>
                </a:solidFill>
                <a:effectLst/>
                <a:latin typeface="Corbel" panose="020B0503020204020204" pitchFamily="34" charset="0"/>
                <a:ea typeface="Corbel" panose="020B0503020204020204" pitchFamily="34" charset="0"/>
                <a:cs typeface="Times New Roman" panose="02020603050405020304" pitchFamily="18" charset="0"/>
              </a:rPr>
              <a:t>Arrangementen</a:t>
            </a:r>
            <a:endParaRPr lang="nl-NL" sz="2600" dirty="0">
              <a:solidFill>
                <a:schemeClr val="tx1"/>
              </a:solidFill>
              <a:effectLst/>
              <a:latin typeface="Corbel" panose="020B0503020204020204" pitchFamily="34" charset="0"/>
              <a:ea typeface="Corbel" panose="020B0503020204020204" pitchFamily="34" charset="0"/>
              <a:cs typeface="Times New Roman" panose="02020603050405020304" pitchFamily="18" charset="0"/>
            </a:endParaRPr>
          </a:p>
          <a:p>
            <a:pPr marL="742950" lvl="1" indent="-285750" algn="l">
              <a:lnSpc>
                <a:spcPct val="120000"/>
              </a:lnSpc>
              <a:buFont typeface="+mj-lt"/>
              <a:buAutoNum type="arabicPeriod"/>
            </a:pPr>
            <a:r>
              <a:rPr lang="nl-NL" sz="2600" dirty="0">
                <a:solidFill>
                  <a:srgbClr val="000000"/>
                </a:solidFill>
                <a:effectLst/>
                <a:latin typeface="Corbel" panose="020B0503020204020204" pitchFamily="34" charset="0"/>
                <a:ea typeface="Times New Roman" panose="02020603050405020304" pitchFamily="18" charset="0"/>
              </a:rPr>
              <a:t>Arrangementen in het onderwijs (en de kinderopvang)</a:t>
            </a:r>
          </a:p>
          <a:p>
            <a:pPr marL="742950" lvl="1" indent="-285750" algn="l">
              <a:lnSpc>
                <a:spcPct val="120000"/>
              </a:lnSpc>
              <a:buFont typeface="+mj-lt"/>
              <a:buAutoNum type="arabicPeriod"/>
            </a:pPr>
            <a:r>
              <a:rPr lang="nl-NL" sz="2600" dirty="0">
                <a:solidFill>
                  <a:srgbClr val="000000"/>
                </a:solidFill>
                <a:effectLst/>
                <a:latin typeface="Corbel" panose="020B0503020204020204" pitchFamily="34" charset="0"/>
                <a:ea typeface="Times New Roman" panose="02020603050405020304" pitchFamily="18" charset="0"/>
              </a:rPr>
              <a:t>Arrangementen begeleiding</a:t>
            </a:r>
          </a:p>
          <a:p>
            <a:pPr marL="742950" lvl="1" indent="-285750" algn="l">
              <a:lnSpc>
                <a:spcPct val="120000"/>
              </a:lnSpc>
              <a:buFont typeface="+mj-lt"/>
              <a:buAutoNum type="arabicPeriod"/>
            </a:pPr>
            <a:r>
              <a:rPr lang="nl-NL" sz="2600" dirty="0">
                <a:solidFill>
                  <a:srgbClr val="000000"/>
                </a:solidFill>
                <a:effectLst/>
                <a:latin typeface="Corbel" panose="020B0503020204020204" pitchFamily="34" charset="0"/>
                <a:ea typeface="Times New Roman" panose="02020603050405020304" pitchFamily="18" charset="0"/>
              </a:rPr>
              <a:t>Arrangementen in het verenigingsleven</a:t>
            </a:r>
          </a:p>
          <a:p>
            <a:pPr marL="742950" lvl="1" indent="-285750" algn="l">
              <a:lnSpc>
                <a:spcPct val="120000"/>
              </a:lnSpc>
              <a:buFont typeface="+mj-lt"/>
              <a:buAutoNum type="arabicPeriod"/>
            </a:pPr>
            <a:r>
              <a:rPr lang="nl-NL" sz="2600" dirty="0">
                <a:solidFill>
                  <a:srgbClr val="000000"/>
                </a:solidFill>
                <a:effectLst/>
                <a:latin typeface="Corbel" panose="020B0503020204020204" pitchFamily="34" charset="0"/>
                <a:ea typeface="Times New Roman" panose="02020603050405020304" pitchFamily="18" charset="0"/>
              </a:rPr>
              <a:t>Arrangementen in de GGZ </a:t>
            </a:r>
          </a:p>
          <a:p>
            <a:pPr algn="l">
              <a:lnSpc>
                <a:spcPct val="120000"/>
              </a:lnSpc>
            </a:pPr>
            <a:endParaRPr lang="nl-NL" sz="2600" dirty="0">
              <a:solidFill>
                <a:schemeClr val="tx1"/>
              </a:solidFill>
              <a:effectLst/>
              <a:latin typeface="Corbel" panose="020B0503020204020204" pitchFamily="34" charset="0"/>
              <a:ea typeface="Corbel" panose="020B0503020204020204" pitchFamily="34" charset="0"/>
              <a:cs typeface="Times New Roman" panose="02020603050405020304" pitchFamily="18" charset="0"/>
            </a:endParaRPr>
          </a:p>
          <a:p>
            <a:endParaRPr lang="nl-NL" sz="2600" dirty="0"/>
          </a:p>
        </p:txBody>
      </p:sp>
    </p:spTree>
    <p:extLst>
      <p:ext uri="{BB962C8B-B14F-4D97-AF65-F5344CB8AC3E}">
        <p14:creationId xmlns:p14="http://schemas.microsoft.com/office/powerpoint/2010/main" val="7195265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0E556C-75AD-4E5B-95D2-B95DAC7FB818}"/>
              </a:ext>
            </a:extLst>
          </p:cNvPr>
          <p:cNvSpPr>
            <a:spLocks noGrp="1"/>
          </p:cNvSpPr>
          <p:nvPr>
            <p:ph type="ctrTitle"/>
          </p:nvPr>
        </p:nvSpPr>
        <p:spPr>
          <a:xfrm>
            <a:off x="685800" y="404665"/>
            <a:ext cx="7772400" cy="1224136"/>
          </a:xfrm>
        </p:spPr>
        <p:txBody>
          <a:bodyPr>
            <a:normAutofit/>
          </a:bodyPr>
          <a:lstStyle/>
          <a:p>
            <a:pPr algn="l"/>
            <a:r>
              <a:rPr lang="nl-NL" sz="3200" dirty="0" err="1"/>
              <a:t>Hardenbergse</a:t>
            </a:r>
            <a:r>
              <a:rPr lang="nl-NL" sz="3200" dirty="0"/>
              <a:t> Model voor Ondersteuning</a:t>
            </a:r>
          </a:p>
        </p:txBody>
      </p:sp>
      <p:sp>
        <p:nvSpPr>
          <p:cNvPr id="3" name="Ondertitel 2">
            <a:extLst>
              <a:ext uri="{FF2B5EF4-FFF2-40B4-BE49-F238E27FC236}">
                <a16:creationId xmlns:a16="http://schemas.microsoft.com/office/drawing/2014/main" id="{96852C6D-6684-4ED8-81ED-884B1A30C824}"/>
              </a:ext>
            </a:extLst>
          </p:cNvPr>
          <p:cNvSpPr>
            <a:spLocks noGrp="1"/>
          </p:cNvSpPr>
          <p:nvPr>
            <p:ph type="subTitle" idx="1"/>
          </p:nvPr>
        </p:nvSpPr>
        <p:spPr>
          <a:xfrm>
            <a:off x="696752" y="1874688"/>
            <a:ext cx="7979703" cy="3498527"/>
          </a:xfrm>
        </p:spPr>
        <p:txBody>
          <a:bodyPr>
            <a:normAutofit/>
          </a:bodyPr>
          <a:lstStyle/>
          <a:p>
            <a:pPr algn="l">
              <a:lnSpc>
                <a:spcPct val="120000"/>
              </a:lnSpc>
            </a:pPr>
            <a:r>
              <a:rPr lang="nl-NL" sz="2800" u="sng" dirty="0">
                <a:solidFill>
                  <a:schemeClr val="tx1"/>
                </a:solidFill>
                <a:effectLst/>
                <a:latin typeface="Corbel" panose="020B0503020204020204" pitchFamily="34" charset="0"/>
                <a:ea typeface="Corbel" panose="020B0503020204020204" pitchFamily="34" charset="0"/>
                <a:cs typeface="Times New Roman" panose="02020603050405020304" pitchFamily="18" charset="0"/>
              </a:rPr>
              <a:t>Maatwerkvoorzieningen</a:t>
            </a:r>
            <a:endParaRPr lang="nl-NL" sz="2800" dirty="0">
              <a:solidFill>
                <a:schemeClr val="tx1"/>
              </a:solidFill>
              <a:effectLst/>
              <a:latin typeface="Corbel" panose="020B0503020204020204" pitchFamily="34" charset="0"/>
              <a:ea typeface="Corbel" panose="020B0503020204020204" pitchFamily="34" charset="0"/>
              <a:cs typeface="Times New Roman" panose="02020603050405020304" pitchFamily="18" charset="0"/>
            </a:endParaRPr>
          </a:p>
          <a:p>
            <a:pPr algn="l">
              <a:lnSpc>
                <a:spcPct val="120000"/>
              </a:lnSpc>
            </a:pPr>
            <a:r>
              <a:rPr lang="nl-NL" sz="2800" dirty="0">
                <a:solidFill>
                  <a:schemeClr val="tx1"/>
                </a:solidFill>
                <a:effectLst/>
                <a:latin typeface="Corbel" panose="020B0503020204020204" pitchFamily="34" charset="0"/>
                <a:ea typeface="Corbel" panose="020B0503020204020204" pitchFamily="34" charset="0"/>
                <a:cs typeface="Times New Roman" panose="02020603050405020304" pitchFamily="18" charset="0"/>
              </a:rPr>
              <a:t>De (specialistische) ondersteuning vanuit de Jeugdhulp en de Wet maatschappelijke ondersteuning. De maatwerkvoorzieningen worden via de aanbestedingsprocedure ingekocht.</a:t>
            </a:r>
          </a:p>
          <a:p>
            <a:endParaRPr lang="nl-NL" dirty="0"/>
          </a:p>
        </p:txBody>
      </p:sp>
    </p:spTree>
    <p:extLst>
      <p:ext uri="{BB962C8B-B14F-4D97-AF65-F5344CB8AC3E}">
        <p14:creationId xmlns:p14="http://schemas.microsoft.com/office/powerpoint/2010/main" val="27320963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0E556C-75AD-4E5B-95D2-B95DAC7FB818}"/>
              </a:ext>
            </a:extLst>
          </p:cNvPr>
          <p:cNvSpPr>
            <a:spLocks noGrp="1"/>
          </p:cNvSpPr>
          <p:nvPr>
            <p:ph type="ctrTitle"/>
          </p:nvPr>
        </p:nvSpPr>
        <p:spPr>
          <a:xfrm>
            <a:off x="685800" y="404665"/>
            <a:ext cx="7772400" cy="1224136"/>
          </a:xfrm>
        </p:spPr>
        <p:txBody>
          <a:bodyPr>
            <a:normAutofit/>
          </a:bodyPr>
          <a:lstStyle/>
          <a:p>
            <a:pPr algn="l"/>
            <a:r>
              <a:rPr lang="nl-NL" sz="3200" dirty="0" err="1"/>
              <a:t>Hardenbergse</a:t>
            </a:r>
            <a:r>
              <a:rPr lang="nl-NL" sz="3200" dirty="0"/>
              <a:t> Model voor Ondersteuning</a:t>
            </a:r>
          </a:p>
        </p:txBody>
      </p:sp>
      <p:sp>
        <p:nvSpPr>
          <p:cNvPr id="3" name="Ondertitel 2">
            <a:extLst>
              <a:ext uri="{FF2B5EF4-FFF2-40B4-BE49-F238E27FC236}">
                <a16:creationId xmlns:a16="http://schemas.microsoft.com/office/drawing/2014/main" id="{96852C6D-6684-4ED8-81ED-884B1A30C824}"/>
              </a:ext>
            </a:extLst>
          </p:cNvPr>
          <p:cNvSpPr>
            <a:spLocks noGrp="1"/>
          </p:cNvSpPr>
          <p:nvPr>
            <p:ph type="subTitle" idx="1"/>
          </p:nvPr>
        </p:nvSpPr>
        <p:spPr>
          <a:xfrm>
            <a:off x="696752" y="1874688"/>
            <a:ext cx="7979703" cy="3570536"/>
          </a:xfrm>
        </p:spPr>
        <p:txBody>
          <a:bodyPr>
            <a:normAutofit/>
          </a:bodyPr>
          <a:lstStyle/>
          <a:p>
            <a:pPr algn="l">
              <a:lnSpc>
                <a:spcPct val="120000"/>
              </a:lnSpc>
            </a:pPr>
            <a:r>
              <a:rPr lang="nl-NL" sz="2800" u="sng" dirty="0">
                <a:solidFill>
                  <a:schemeClr val="tx1"/>
                </a:solidFill>
                <a:effectLst/>
                <a:latin typeface="Corbel" panose="020B0503020204020204" pitchFamily="34" charset="0"/>
                <a:ea typeface="Corbel" panose="020B0503020204020204" pitchFamily="34" charset="0"/>
                <a:cs typeface="Times New Roman" panose="02020603050405020304" pitchFamily="18" charset="0"/>
              </a:rPr>
              <a:t>Maatwerkvoorzieningen</a:t>
            </a:r>
            <a:endParaRPr lang="nl-NL" sz="2800" dirty="0">
              <a:solidFill>
                <a:schemeClr val="tx1"/>
              </a:solidFill>
              <a:effectLst/>
              <a:latin typeface="Corbel" panose="020B0503020204020204" pitchFamily="34" charset="0"/>
              <a:ea typeface="Corbel" panose="020B0503020204020204" pitchFamily="34" charset="0"/>
              <a:cs typeface="Times New Roman" panose="02020603050405020304" pitchFamily="18" charset="0"/>
            </a:endParaRPr>
          </a:p>
          <a:p>
            <a:pPr algn="l"/>
            <a:r>
              <a:rPr lang="nl-NL" sz="2000" b="0" i="0" u="none" strike="noStrike" baseline="0" dirty="0">
                <a:solidFill>
                  <a:srgbClr val="000000"/>
                </a:solidFill>
                <a:latin typeface="Corbel" panose="020B0503020204020204" pitchFamily="34" charset="0"/>
              </a:rPr>
              <a:t>Perceel 1: Begeleiding </a:t>
            </a:r>
          </a:p>
          <a:p>
            <a:pPr algn="l"/>
            <a:r>
              <a:rPr lang="nl-NL" sz="2000" b="0" i="0" u="none" strike="noStrike" baseline="0" dirty="0">
                <a:solidFill>
                  <a:srgbClr val="000000"/>
                </a:solidFill>
                <a:latin typeface="Corbel" panose="020B0503020204020204" pitchFamily="34" charset="0"/>
              </a:rPr>
              <a:t>Perceel 2: Beschermd thuis + begeleiding </a:t>
            </a:r>
          </a:p>
          <a:p>
            <a:pPr algn="l"/>
            <a:r>
              <a:rPr lang="nl-NL" sz="2000" b="0" i="0" u="none" strike="noStrike" baseline="0" dirty="0">
                <a:solidFill>
                  <a:srgbClr val="000000"/>
                </a:solidFill>
                <a:latin typeface="Corbel" panose="020B0503020204020204" pitchFamily="34" charset="0"/>
              </a:rPr>
              <a:t>Perceel 3: Jeugd GGZ</a:t>
            </a:r>
          </a:p>
          <a:p>
            <a:pPr algn="l"/>
            <a:r>
              <a:rPr lang="nl-NL" sz="2000" b="0" i="0" u="none" strike="noStrike" baseline="0" dirty="0">
                <a:solidFill>
                  <a:srgbClr val="000000"/>
                </a:solidFill>
                <a:latin typeface="Corbel" panose="020B0503020204020204" pitchFamily="34" charset="0"/>
              </a:rPr>
              <a:t>Perceel 4: Dagbehandeling</a:t>
            </a:r>
          </a:p>
          <a:p>
            <a:pPr algn="l"/>
            <a:r>
              <a:rPr lang="nl-NL" sz="2000" b="0" i="0" u="none" strike="noStrike" baseline="0" dirty="0">
                <a:solidFill>
                  <a:srgbClr val="000000"/>
                </a:solidFill>
                <a:latin typeface="Corbel" panose="020B0503020204020204" pitchFamily="34" charset="0"/>
              </a:rPr>
              <a:t>Perceel 5: Jeugd- en opvoedhulp</a:t>
            </a:r>
            <a:endParaRPr lang="nl-NL" sz="2000" dirty="0"/>
          </a:p>
        </p:txBody>
      </p:sp>
    </p:spTree>
    <p:extLst>
      <p:ext uri="{BB962C8B-B14F-4D97-AF65-F5344CB8AC3E}">
        <p14:creationId xmlns:p14="http://schemas.microsoft.com/office/powerpoint/2010/main" val="35434935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0E556C-75AD-4E5B-95D2-B95DAC7FB818}"/>
              </a:ext>
            </a:extLst>
          </p:cNvPr>
          <p:cNvSpPr>
            <a:spLocks noGrp="1"/>
          </p:cNvSpPr>
          <p:nvPr>
            <p:ph type="ctrTitle"/>
          </p:nvPr>
        </p:nvSpPr>
        <p:spPr>
          <a:xfrm>
            <a:off x="685800" y="404665"/>
            <a:ext cx="7772400" cy="1008111"/>
          </a:xfrm>
        </p:spPr>
        <p:txBody>
          <a:bodyPr>
            <a:normAutofit/>
          </a:bodyPr>
          <a:lstStyle/>
          <a:p>
            <a:pPr algn="l"/>
            <a:r>
              <a:rPr lang="nl-NL" sz="3200" dirty="0"/>
              <a:t>Begeleiding</a:t>
            </a:r>
          </a:p>
        </p:txBody>
      </p:sp>
      <p:sp>
        <p:nvSpPr>
          <p:cNvPr id="3" name="Ondertitel 2">
            <a:extLst>
              <a:ext uri="{FF2B5EF4-FFF2-40B4-BE49-F238E27FC236}">
                <a16:creationId xmlns:a16="http://schemas.microsoft.com/office/drawing/2014/main" id="{96852C6D-6684-4ED8-81ED-884B1A30C824}"/>
              </a:ext>
            </a:extLst>
          </p:cNvPr>
          <p:cNvSpPr>
            <a:spLocks noGrp="1"/>
          </p:cNvSpPr>
          <p:nvPr>
            <p:ph type="subTitle" idx="1"/>
          </p:nvPr>
        </p:nvSpPr>
        <p:spPr>
          <a:xfrm>
            <a:off x="696752" y="1412776"/>
            <a:ext cx="7979703" cy="4032448"/>
          </a:xfrm>
        </p:spPr>
        <p:txBody>
          <a:bodyPr>
            <a:normAutofit/>
          </a:bodyPr>
          <a:lstStyle/>
          <a:p>
            <a:pPr algn="l"/>
            <a:r>
              <a:rPr lang="nl-NL" sz="1800" b="0" i="0" u="none" strike="noStrike" baseline="0" dirty="0">
                <a:solidFill>
                  <a:srgbClr val="000000"/>
                </a:solidFill>
                <a:latin typeface="Corbel" panose="020B0503020204020204" pitchFamily="34" charset="0"/>
              </a:rPr>
              <a:t> </a:t>
            </a:r>
            <a:r>
              <a:rPr lang="nl-NL" sz="2400" b="0" i="0" u="none" strike="noStrike" baseline="0" dirty="0">
                <a:solidFill>
                  <a:srgbClr val="000000"/>
                </a:solidFill>
                <a:latin typeface="Corbel" panose="020B0503020204020204" pitchFamily="34" charset="0"/>
              </a:rPr>
              <a:t>Ambulante begeleiding omvat alle vormen van ondersteuning en begeleiding aan inwoners en gezinnen in de thuissituaties, op school, op het werk, of elders die gericht zijn op het bevorderen, behouden of compenseren van de zelfredzaamheid. </a:t>
            </a:r>
          </a:p>
          <a:p>
            <a:pPr algn="l"/>
            <a:endParaRPr lang="nl-NL" sz="2400" dirty="0">
              <a:solidFill>
                <a:schemeClr val="tx1"/>
              </a:solidFill>
            </a:endParaRPr>
          </a:p>
        </p:txBody>
      </p:sp>
      <p:pic>
        <p:nvPicPr>
          <p:cNvPr id="6" name="Afbeelding 5">
            <a:extLst>
              <a:ext uri="{FF2B5EF4-FFF2-40B4-BE49-F238E27FC236}">
                <a16:creationId xmlns:a16="http://schemas.microsoft.com/office/drawing/2014/main" id="{A93939E2-5A27-4113-ACD9-15096B92B7E4}"/>
              </a:ext>
            </a:extLst>
          </p:cNvPr>
          <p:cNvPicPr>
            <a:picLocks noChangeAspect="1"/>
          </p:cNvPicPr>
          <p:nvPr/>
        </p:nvPicPr>
        <p:blipFill>
          <a:blip r:embed="rId2"/>
          <a:stretch>
            <a:fillRect/>
          </a:stretch>
        </p:blipFill>
        <p:spPr>
          <a:xfrm>
            <a:off x="685800" y="3284984"/>
            <a:ext cx="7649080" cy="2448272"/>
          </a:xfrm>
          <a:prstGeom prst="rect">
            <a:avLst/>
          </a:prstGeom>
        </p:spPr>
      </p:pic>
    </p:spTree>
    <p:extLst>
      <p:ext uri="{BB962C8B-B14F-4D97-AF65-F5344CB8AC3E}">
        <p14:creationId xmlns:p14="http://schemas.microsoft.com/office/powerpoint/2010/main" val="27414666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0E556C-75AD-4E5B-95D2-B95DAC7FB818}"/>
              </a:ext>
            </a:extLst>
          </p:cNvPr>
          <p:cNvSpPr>
            <a:spLocks noGrp="1"/>
          </p:cNvSpPr>
          <p:nvPr>
            <p:ph type="ctrTitle"/>
          </p:nvPr>
        </p:nvSpPr>
        <p:spPr>
          <a:xfrm>
            <a:off x="685800" y="404665"/>
            <a:ext cx="7772400" cy="1008111"/>
          </a:xfrm>
        </p:spPr>
        <p:txBody>
          <a:bodyPr>
            <a:normAutofit/>
          </a:bodyPr>
          <a:lstStyle/>
          <a:p>
            <a:pPr algn="l"/>
            <a:r>
              <a:rPr lang="nl-NL" sz="3200" dirty="0"/>
              <a:t>Beschermd Thuis</a:t>
            </a:r>
          </a:p>
        </p:txBody>
      </p:sp>
      <p:sp>
        <p:nvSpPr>
          <p:cNvPr id="3" name="Ondertitel 2">
            <a:extLst>
              <a:ext uri="{FF2B5EF4-FFF2-40B4-BE49-F238E27FC236}">
                <a16:creationId xmlns:a16="http://schemas.microsoft.com/office/drawing/2014/main" id="{96852C6D-6684-4ED8-81ED-884B1A30C824}"/>
              </a:ext>
            </a:extLst>
          </p:cNvPr>
          <p:cNvSpPr>
            <a:spLocks noGrp="1"/>
          </p:cNvSpPr>
          <p:nvPr>
            <p:ph type="subTitle" idx="1"/>
          </p:nvPr>
        </p:nvSpPr>
        <p:spPr>
          <a:xfrm>
            <a:off x="696752" y="1412776"/>
            <a:ext cx="7979703" cy="4032448"/>
          </a:xfrm>
        </p:spPr>
        <p:txBody>
          <a:bodyPr>
            <a:normAutofit/>
          </a:bodyPr>
          <a:lstStyle/>
          <a:p>
            <a:pPr algn="l"/>
            <a:r>
              <a:rPr lang="nl-NL" sz="2400" b="0" i="0" u="none" strike="noStrike" baseline="0" dirty="0">
                <a:solidFill>
                  <a:srgbClr val="000000"/>
                </a:solidFill>
                <a:latin typeface="Corbel" panose="020B0503020204020204" pitchFamily="34" charset="0"/>
              </a:rPr>
              <a:t>Beschermd Thuis is wonen in een thuissituatie waarbij </a:t>
            </a:r>
            <a:r>
              <a:rPr lang="nl-NL" sz="2400" dirty="0">
                <a:solidFill>
                  <a:srgbClr val="000000"/>
                </a:solidFill>
                <a:latin typeface="Corbel" panose="020B0503020204020204" pitchFamily="34" charset="0"/>
              </a:rPr>
              <a:t>inwoners een </a:t>
            </a:r>
            <a:r>
              <a:rPr lang="nl-NL" sz="2400" b="0" i="0" u="none" strike="noStrike" baseline="0" dirty="0">
                <a:solidFill>
                  <a:srgbClr val="000000"/>
                </a:solidFill>
                <a:latin typeface="Corbel" panose="020B0503020204020204" pitchFamily="34" charset="0"/>
              </a:rPr>
              <a:t>permanente noodzaak tot oproepbaarheid, beschikbaarheid en toezicht van professionele ondersteuning nodig hebben. Dit kenmerkt zich in 24-uurs bereikbaarheid en continue dan wel snelle beschikbaarheid. Het toezicht is gericht op de veiligheid van inwoners die het risico lopen op (zelf) verwaarlozing en/of een gevaar voor zichzelf of anderen vormen. </a:t>
            </a:r>
          </a:p>
          <a:p>
            <a:pPr algn="l"/>
            <a:endParaRPr lang="nl-NL" sz="1800" dirty="0">
              <a:solidFill>
                <a:srgbClr val="000000"/>
              </a:solidFill>
              <a:latin typeface="Corbel" panose="020B0503020204020204" pitchFamily="34" charset="0"/>
            </a:endParaRPr>
          </a:p>
          <a:p>
            <a:pPr algn="l"/>
            <a:endParaRPr lang="nl-NL" sz="2400" dirty="0">
              <a:solidFill>
                <a:schemeClr val="tx1"/>
              </a:solidFill>
            </a:endParaRPr>
          </a:p>
        </p:txBody>
      </p:sp>
      <p:pic>
        <p:nvPicPr>
          <p:cNvPr id="5" name="Afbeelding 4">
            <a:extLst>
              <a:ext uri="{FF2B5EF4-FFF2-40B4-BE49-F238E27FC236}">
                <a16:creationId xmlns:a16="http://schemas.microsoft.com/office/drawing/2014/main" id="{6018F10F-0BB1-42F1-9FA8-B3FE9943B508}"/>
              </a:ext>
            </a:extLst>
          </p:cNvPr>
          <p:cNvPicPr>
            <a:picLocks noChangeAspect="1"/>
          </p:cNvPicPr>
          <p:nvPr/>
        </p:nvPicPr>
        <p:blipFill>
          <a:blip r:embed="rId2"/>
          <a:stretch>
            <a:fillRect/>
          </a:stretch>
        </p:blipFill>
        <p:spPr>
          <a:xfrm>
            <a:off x="685800" y="4509120"/>
            <a:ext cx="8458200" cy="1054197"/>
          </a:xfrm>
          <a:prstGeom prst="rect">
            <a:avLst/>
          </a:prstGeom>
        </p:spPr>
      </p:pic>
    </p:spTree>
    <p:extLst>
      <p:ext uri="{BB962C8B-B14F-4D97-AF65-F5344CB8AC3E}">
        <p14:creationId xmlns:p14="http://schemas.microsoft.com/office/powerpoint/2010/main" val="23257317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0E556C-75AD-4E5B-95D2-B95DAC7FB818}"/>
              </a:ext>
            </a:extLst>
          </p:cNvPr>
          <p:cNvSpPr>
            <a:spLocks noGrp="1"/>
          </p:cNvSpPr>
          <p:nvPr>
            <p:ph type="ctrTitle"/>
          </p:nvPr>
        </p:nvSpPr>
        <p:spPr>
          <a:xfrm>
            <a:off x="685800" y="394726"/>
            <a:ext cx="7772400" cy="1008111"/>
          </a:xfrm>
        </p:spPr>
        <p:txBody>
          <a:bodyPr>
            <a:normAutofit/>
          </a:bodyPr>
          <a:lstStyle/>
          <a:p>
            <a:pPr algn="l"/>
            <a:r>
              <a:rPr lang="nl-NL" sz="3600" dirty="0"/>
              <a:t>Maatwerk versus arrangementen</a:t>
            </a:r>
          </a:p>
        </p:txBody>
      </p:sp>
      <p:sp>
        <p:nvSpPr>
          <p:cNvPr id="3" name="Ondertitel 2">
            <a:extLst>
              <a:ext uri="{FF2B5EF4-FFF2-40B4-BE49-F238E27FC236}">
                <a16:creationId xmlns:a16="http://schemas.microsoft.com/office/drawing/2014/main" id="{96852C6D-6684-4ED8-81ED-884B1A30C824}"/>
              </a:ext>
            </a:extLst>
          </p:cNvPr>
          <p:cNvSpPr>
            <a:spLocks noGrp="1"/>
          </p:cNvSpPr>
          <p:nvPr>
            <p:ph type="subTitle" idx="1"/>
          </p:nvPr>
        </p:nvSpPr>
        <p:spPr>
          <a:xfrm>
            <a:off x="696752" y="1412776"/>
            <a:ext cx="7979703" cy="4032448"/>
          </a:xfrm>
        </p:spPr>
        <p:txBody>
          <a:bodyPr>
            <a:normAutofit/>
          </a:bodyPr>
          <a:lstStyle/>
          <a:p>
            <a:pPr marL="285750" indent="-285750" algn="l">
              <a:buFont typeface="Arial" panose="020B0604020202020204" pitchFamily="34" charset="0"/>
              <a:buChar char="•"/>
            </a:pPr>
            <a:r>
              <a:rPr lang="nl-NL" sz="2400" b="0" i="0" u="none" strike="noStrike" baseline="0" dirty="0">
                <a:solidFill>
                  <a:srgbClr val="000000"/>
                </a:solidFill>
                <a:latin typeface="Corbel" panose="020B0503020204020204" pitchFamily="34" charset="0"/>
              </a:rPr>
              <a:t>De arrangementen worden in 2022 nader uitgewerkt en ontwikkeld met betrokken partijen</a:t>
            </a:r>
          </a:p>
          <a:p>
            <a:pPr marL="285750" indent="-285750" algn="l">
              <a:buFont typeface="Arial" panose="020B0604020202020204" pitchFamily="34" charset="0"/>
              <a:buChar char="•"/>
            </a:pPr>
            <a:r>
              <a:rPr lang="nl-NL" sz="2400" dirty="0">
                <a:solidFill>
                  <a:srgbClr val="000000"/>
                </a:solidFill>
                <a:latin typeface="Corbel" panose="020B0503020204020204" pitchFamily="34" charset="0"/>
              </a:rPr>
              <a:t>Momenteel hebben wij juridisch advies opgevraagd over de bekostigingsmogelijkheden voor de arrangementen.</a:t>
            </a:r>
            <a:endParaRPr lang="nl-NL" sz="2400" dirty="0">
              <a:solidFill>
                <a:schemeClr val="tx1"/>
              </a:solidFill>
              <a:latin typeface="Corbel" panose="020B0503020204020204" pitchFamily="34" charset="0"/>
            </a:endParaRPr>
          </a:p>
          <a:p>
            <a:pPr marL="285750" indent="-285750" algn="l">
              <a:buFont typeface="Arial" panose="020B0604020202020204" pitchFamily="34" charset="0"/>
              <a:buChar char="•"/>
            </a:pPr>
            <a:r>
              <a:rPr lang="nl-NL" sz="2400" dirty="0">
                <a:solidFill>
                  <a:srgbClr val="000000"/>
                </a:solidFill>
                <a:effectLst/>
                <a:latin typeface="Corbel" panose="020B0503020204020204" pitchFamily="34" charset="0"/>
                <a:ea typeface="Times New Roman" panose="02020603050405020304" pitchFamily="18" charset="0"/>
              </a:rPr>
              <a:t>Een voorwaarde om in aanmerking te komen voor gunning op de maatwerkonderdelen is participatie binnen één of meer arrangementen. Bij inschrijvin</a:t>
            </a:r>
            <a:r>
              <a:rPr lang="nl-NL" sz="2400" dirty="0">
                <a:solidFill>
                  <a:srgbClr val="000000"/>
                </a:solidFill>
                <a:latin typeface="Corbel" panose="020B0503020204020204" pitchFamily="34" charset="0"/>
                <a:ea typeface="Times New Roman" panose="02020603050405020304" pitchFamily="18" charset="0"/>
              </a:rPr>
              <a:t>g geeft Inschrijver aan binnen welke arrangementen Inschrijver wil participeren. </a:t>
            </a:r>
            <a:endParaRPr lang="nl-NL" sz="2400" dirty="0">
              <a:solidFill>
                <a:srgbClr val="000000"/>
              </a:solidFill>
              <a:effectLst/>
              <a:latin typeface="Arial" panose="020B0604020202020204" pitchFamily="34" charset="0"/>
              <a:ea typeface="Times New Roman" panose="02020603050405020304" pitchFamily="18" charset="0"/>
            </a:endParaRPr>
          </a:p>
          <a:p>
            <a:pPr marL="285750" indent="-285750" algn="l">
              <a:buFont typeface="Arial" panose="020B0604020202020204" pitchFamily="34" charset="0"/>
              <a:buChar char="•"/>
            </a:pPr>
            <a:endParaRPr lang="nl-NL" sz="1800" dirty="0">
              <a:solidFill>
                <a:srgbClr val="000000"/>
              </a:solidFill>
              <a:latin typeface="Corbel" panose="020B0503020204020204" pitchFamily="34" charset="0"/>
            </a:endParaRPr>
          </a:p>
        </p:txBody>
      </p:sp>
    </p:spTree>
    <p:extLst>
      <p:ext uri="{BB962C8B-B14F-4D97-AF65-F5344CB8AC3E}">
        <p14:creationId xmlns:p14="http://schemas.microsoft.com/office/powerpoint/2010/main" val="18186364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0E556C-75AD-4E5B-95D2-B95DAC7FB818}"/>
              </a:ext>
            </a:extLst>
          </p:cNvPr>
          <p:cNvSpPr>
            <a:spLocks noGrp="1"/>
          </p:cNvSpPr>
          <p:nvPr>
            <p:ph type="ctrTitle"/>
          </p:nvPr>
        </p:nvSpPr>
        <p:spPr>
          <a:xfrm>
            <a:off x="685800" y="394726"/>
            <a:ext cx="7772400" cy="1008111"/>
          </a:xfrm>
        </p:spPr>
        <p:txBody>
          <a:bodyPr>
            <a:normAutofit/>
          </a:bodyPr>
          <a:lstStyle/>
          <a:p>
            <a:pPr algn="l"/>
            <a:r>
              <a:rPr lang="nl-NL" sz="4000" dirty="0"/>
              <a:t>Groeimodel</a:t>
            </a:r>
          </a:p>
        </p:txBody>
      </p:sp>
      <p:sp>
        <p:nvSpPr>
          <p:cNvPr id="3" name="Ondertitel 2">
            <a:extLst>
              <a:ext uri="{FF2B5EF4-FFF2-40B4-BE49-F238E27FC236}">
                <a16:creationId xmlns:a16="http://schemas.microsoft.com/office/drawing/2014/main" id="{96852C6D-6684-4ED8-81ED-884B1A30C824}"/>
              </a:ext>
            </a:extLst>
          </p:cNvPr>
          <p:cNvSpPr>
            <a:spLocks noGrp="1"/>
          </p:cNvSpPr>
          <p:nvPr>
            <p:ph type="subTitle" idx="1"/>
          </p:nvPr>
        </p:nvSpPr>
        <p:spPr>
          <a:xfrm>
            <a:off x="696752" y="1412776"/>
            <a:ext cx="7979703" cy="3744416"/>
          </a:xfrm>
        </p:spPr>
        <p:txBody>
          <a:bodyPr>
            <a:normAutofit/>
          </a:bodyPr>
          <a:lstStyle/>
          <a:p>
            <a:pPr algn="l"/>
            <a:r>
              <a:rPr lang="nl-NL" sz="2400" dirty="0">
                <a:solidFill>
                  <a:schemeClr val="tx1"/>
                </a:solidFill>
                <a:effectLst/>
                <a:latin typeface="Corbel" panose="020B0503020204020204" pitchFamily="34" charset="0"/>
                <a:ea typeface="Corbel" panose="020B0503020204020204" pitchFamily="34" charset="0"/>
                <a:cs typeface="Times New Roman" panose="02020603050405020304" pitchFamily="18" charset="0"/>
              </a:rPr>
              <a:t>Het </a:t>
            </a:r>
            <a:r>
              <a:rPr lang="nl-NL" sz="2400" dirty="0" err="1">
                <a:solidFill>
                  <a:schemeClr val="tx1"/>
                </a:solidFill>
                <a:effectLst/>
                <a:latin typeface="Corbel" panose="020B0503020204020204" pitchFamily="34" charset="0"/>
                <a:ea typeface="Corbel" panose="020B0503020204020204" pitchFamily="34" charset="0"/>
                <a:cs typeface="Times New Roman" panose="02020603050405020304" pitchFamily="18" charset="0"/>
              </a:rPr>
              <a:t>Hardenbergse</a:t>
            </a:r>
            <a:r>
              <a:rPr lang="nl-NL" sz="2400" dirty="0">
                <a:solidFill>
                  <a:schemeClr val="tx1"/>
                </a:solidFill>
                <a:effectLst/>
                <a:latin typeface="Corbel" panose="020B0503020204020204" pitchFamily="34" charset="0"/>
                <a:ea typeface="Corbel" panose="020B0503020204020204" pitchFamily="34" charset="0"/>
                <a:cs typeface="Times New Roman" panose="02020603050405020304" pitchFamily="18" charset="0"/>
              </a:rPr>
              <a:t> Model voor Ondersteuning is een groeimodel, waarbij we gefaseerd transformeren. De maatwerkvoorzieningen worden gedurende de looptijd van de raamovereenkomst (zoveel als mogelijk) omgevormd naar ondersteuning binnen de sociale basis of de voorgestelde arrangementen. Na gunning van de opdracht van onderhavige aanbestedingsprocedure blijven we de arrangementen doorontwikkelingen en willen we in blijven spelen op de actuele behoeften van onze inwoners.</a:t>
            </a:r>
            <a:endParaRPr lang="nl-NL" sz="2400" dirty="0">
              <a:solidFill>
                <a:schemeClr val="tx1"/>
              </a:solidFill>
              <a:latin typeface="Corbel" panose="020B0503020204020204" pitchFamily="34" charset="0"/>
            </a:endParaRPr>
          </a:p>
        </p:txBody>
      </p:sp>
    </p:spTree>
    <p:extLst>
      <p:ext uri="{BB962C8B-B14F-4D97-AF65-F5344CB8AC3E}">
        <p14:creationId xmlns:p14="http://schemas.microsoft.com/office/powerpoint/2010/main" val="36112489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0E556C-75AD-4E5B-95D2-B95DAC7FB818}"/>
              </a:ext>
            </a:extLst>
          </p:cNvPr>
          <p:cNvSpPr>
            <a:spLocks noGrp="1"/>
          </p:cNvSpPr>
          <p:nvPr>
            <p:ph type="ctrTitle"/>
          </p:nvPr>
        </p:nvSpPr>
        <p:spPr>
          <a:xfrm>
            <a:off x="685800" y="394726"/>
            <a:ext cx="7772400" cy="1008111"/>
          </a:xfrm>
        </p:spPr>
        <p:txBody>
          <a:bodyPr>
            <a:normAutofit/>
          </a:bodyPr>
          <a:lstStyle/>
          <a:p>
            <a:pPr algn="l"/>
            <a:r>
              <a:rPr lang="nl-NL" sz="4000" dirty="0"/>
              <a:t>Groeimodel</a:t>
            </a:r>
          </a:p>
        </p:txBody>
      </p:sp>
      <p:sp>
        <p:nvSpPr>
          <p:cNvPr id="3" name="Ondertitel 2">
            <a:extLst>
              <a:ext uri="{FF2B5EF4-FFF2-40B4-BE49-F238E27FC236}">
                <a16:creationId xmlns:a16="http://schemas.microsoft.com/office/drawing/2014/main" id="{96852C6D-6684-4ED8-81ED-884B1A30C824}"/>
              </a:ext>
            </a:extLst>
          </p:cNvPr>
          <p:cNvSpPr>
            <a:spLocks noGrp="1"/>
          </p:cNvSpPr>
          <p:nvPr>
            <p:ph type="subTitle" idx="1"/>
          </p:nvPr>
        </p:nvSpPr>
        <p:spPr>
          <a:xfrm>
            <a:off x="696752" y="1412776"/>
            <a:ext cx="7979703" cy="3744416"/>
          </a:xfrm>
        </p:spPr>
        <p:txBody>
          <a:bodyPr>
            <a:normAutofit/>
          </a:bodyPr>
          <a:lstStyle/>
          <a:p>
            <a:pPr algn="l"/>
            <a:r>
              <a:rPr lang="nl-NL" sz="24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Het streven is om (op termijn) voor minimaal 50 procent van de hulpvragen van onze inwoners een oplossing te vinden binnen de sociale basis of de arrangementen.</a:t>
            </a:r>
            <a:endParaRPr lang="nl-NL" sz="2400" dirty="0">
              <a:effectLst/>
              <a:latin typeface="Corbel" panose="020B0503020204020204" pitchFamily="34" charset="0"/>
              <a:ea typeface="Corbel" panose="020B0503020204020204" pitchFamily="34" charset="0"/>
              <a:cs typeface="Times New Roman" panose="02020603050405020304" pitchFamily="18" charset="0"/>
            </a:endParaRPr>
          </a:p>
          <a:p>
            <a:pPr algn="l"/>
            <a:endParaRPr lang="nl-NL" sz="2400" dirty="0">
              <a:solidFill>
                <a:schemeClr val="tx1"/>
              </a:solidFill>
              <a:latin typeface="Corbel" panose="020B0503020204020204" pitchFamily="34" charset="0"/>
            </a:endParaRPr>
          </a:p>
        </p:txBody>
      </p:sp>
      <p:pic>
        <p:nvPicPr>
          <p:cNvPr id="6" name="Afbeelding 5">
            <a:extLst>
              <a:ext uri="{FF2B5EF4-FFF2-40B4-BE49-F238E27FC236}">
                <a16:creationId xmlns:a16="http://schemas.microsoft.com/office/drawing/2014/main" id="{FEC77C0B-1D74-4201-9366-8AE4612A42B9}"/>
              </a:ext>
            </a:extLst>
          </p:cNvPr>
          <p:cNvPicPr>
            <a:picLocks noChangeAspect="1"/>
          </p:cNvPicPr>
          <p:nvPr/>
        </p:nvPicPr>
        <p:blipFill>
          <a:blip r:embed="rId2"/>
          <a:stretch>
            <a:fillRect/>
          </a:stretch>
        </p:blipFill>
        <p:spPr>
          <a:xfrm>
            <a:off x="971600" y="2766831"/>
            <a:ext cx="6172200" cy="2400300"/>
          </a:xfrm>
          <a:prstGeom prst="rect">
            <a:avLst/>
          </a:prstGeom>
        </p:spPr>
      </p:pic>
    </p:spTree>
    <p:extLst>
      <p:ext uri="{BB962C8B-B14F-4D97-AF65-F5344CB8AC3E}">
        <p14:creationId xmlns:p14="http://schemas.microsoft.com/office/powerpoint/2010/main" val="42507766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0E556C-75AD-4E5B-95D2-B95DAC7FB818}"/>
              </a:ext>
            </a:extLst>
          </p:cNvPr>
          <p:cNvSpPr>
            <a:spLocks noGrp="1"/>
          </p:cNvSpPr>
          <p:nvPr>
            <p:ph type="ctrTitle"/>
          </p:nvPr>
        </p:nvSpPr>
        <p:spPr>
          <a:xfrm>
            <a:off x="685800" y="394726"/>
            <a:ext cx="7772400" cy="1008111"/>
          </a:xfrm>
        </p:spPr>
        <p:txBody>
          <a:bodyPr>
            <a:normAutofit/>
          </a:bodyPr>
          <a:lstStyle/>
          <a:p>
            <a:pPr algn="l"/>
            <a:r>
              <a:rPr lang="nl-NL" sz="4000" dirty="0"/>
              <a:t>Tarieven</a:t>
            </a:r>
          </a:p>
        </p:txBody>
      </p:sp>
      <p:sp>
        <p:nvSpPr>
          <p:cNvPr id="3" name="Ondertitel 2">
            <a:extLst>
              <a:ext uri="{FF2B5EF4-FFF2-40B4-BE49-F238E27FC236}">
                <a16:creationId xmlns:a16="http://schemas.microsoft.com/office/drawing/2014/main" id="{96852C6D-6684-4ED8-81ED-884B1A30C824}"/>
              </a:ext>
            </a:extLst>
          </p:cNvPr>
          <p:cNvSpPr>
            <a:spLocks noGrp="1"/>
          </p:cNvSpPr>
          <p:nvPr>
            <p:ph type="subTitle" idx="1"/>
          </p:nvPr>
        </p:nvSpPr>
        <p:spPr>
          <a:xfrm>
            <a:off x="696752" y="1412776"/>
            <a:ext cx="7979703" cy="3744416"/>
          </a:xfrm>
        </p:spPr>
        <p:txBody>
          <a:bodyPr>
            <a:normAutofit/>
          </a:bodyPr>
          <a:lstStyle/>
          <a:p>
            <a:pPr algn="l"/>
            <a:r>
              <a:rPr lang="nl-NL" sz="1800" dirty="0">
                <a:solidFill>
                  <a:schemeClr val="tx1"/>
                </a:solidFill>
                <a:effectLst/>
                <a:highlight>
                  <a:srgbClr val="FFFF00"/>
                </a:highlight>
                <a:latin typeface="Corbel" panose="020B0503020204020204" pitchFamily="34" charset="0"/>
                <a:ea typeface="Times New Roman" panose="02020603050405020304" pitchFamily="18" charset="0"/>
                <a:cs typeface="Times New Roman" panose="02020603050405020304" pitchFamily="18" charset="0"/>
              </a:rPr>
              <a:t> </a:t>
            </a:r>
          </a:p>
          <a:p>
            <a:pPr algn="l"/>
            <a:endParaRPr lang="nl-NL" sz="2400" dirty="0">
              <a:solidFill>
                <a:schemeClr val="tx1"/>
              </a:solidFill>
              <a:latin typeface="Corbel" panose="020B0503020204020204" pitchFamily="34" charset="0"/>
            </a:endParaRPr>
          </a:p>
        </p:txBody>
      </p:sp>
      <p:pic>
        <p:nvPicPr>
          <p:cNvPr id="5" name="Afbeelding 4">
            <a:extLst>
              <a:ext uri="{FF2B5EF4-FFF2-40B4-BE49-F238E27FC236}">
                <a16:creationId xmlns:a16="http://schemas.microsoft.com/office/drawing/2014/main" id="{85617BF1-302E-4301-B053-DBDC4650F5A5}"/>
              </a:ext>
            </a:extLst>
          </p:cNvPr>
          <p:cNvPicPr>
            <a:picLocks noChangeAspect="1"/>
          </p:cNvPicPr>
          <p:nvPr/>
        </p:nvPicPr>
        <p:blipFill>
          <a:blip r:embed="rId2"/>
          <a:stretch>
            <a:fillRect/>
          </a:stretch>
        </p:blipFill>
        <p:spPr>
          <a:xfrm>
            <a:off x="550504" y="1196752"/>
            <a:ext cx="7907696" cy="4994334"/>
          </a:xfrm>
          <a:prstGeom prst="rect">
            <a:avLst/>
          </a:prstGeom>
        </p:spPr>
      </p:pic>
    </p:spTree>
    <p:extLst>
      <p:ext uri="{BB962C8B-B14F-4D97-AF65-F5344CB8AC3E}">
        <p14:creationId xmlns:p14="http://schemas.microsoft.com/office/powerpoint/2010/main" val="2879795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273454-4602-40F2-B3C7-29C7553E47FA}"/>
              </a:ext>
            </a:extLst>
          </p:cNvPr>
          <p:cNvSpPr>
            <a:spLocks noGrp="1"/>
          </p:cNvSpPr>
          <p:nvPr>
            <p:ph type="ctrTitle"/>
          </p:nvPr>
        </p:nvSpPr>
        <p:spPr/>
        <p:txBody>
          <a:bodyPr/>
          <a:lstStyle/>
          <a:p>
            <a:r>
              <a:rPr lang="nl-NL" dirty="0"/>
              <a:t>Vragen?</a:t>
            </a:r>
          </a:p>
        </p:txBody>
      </p:sp>
    </p:spTree>
    <p:extLst>
      <p:ext uri="{BB962C8B-B14F-4D97-AF65-F5344CB8AC3E}">
        <p14:creationId xmlns:p14="http://schemas.microsoft.com/office/powerpoint/2010/main" val="33118315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vak 4">
            <a:extLst>
              <a:ext uri="{FF2B5EF4-FFF2-40B4-BE49-F238E27FC236}">
                <a16:creationId xmlns:a16="http://schemas.microsoft.com/office/drawing/2014/main" id="{11DFFC2D-E673-448D-8FA4-B20B57185193}"/>
              </a:ext>
            </a:extLst>
          </p:cNvPr>
          <p:cNvSpPr txBox="1"/>
          <p:nvPr/>
        </p:nvSpPr>
        <p:spPr>
          <a:xfrm>
            <a:off x="658414" y="1073737"/>
            <a:ext cx="7039694" cy="5786199"/>
          </a:xfrm>
          <a:prstGeom prst="rect">
            <a:avLst/>
          </a:prstGeom>
          <a:noFill/>
        </p:spPr>
        <p:txBody>
          <a:bodyPr wrap="square">
            <a:spAutoFit/>
          </a:bodyPr>
          <a:lstStyle/>
          <a:p>
            <a:pPr marL="457200" indent="-457200">
              <a:buFont typeface="+mj-lt"/>
              <a:buAutoNum type="arabicPeriod"/>
            </a:pPr>
            <a:r>
              <a:rPr lang="nl-NL" sz="2000" dirty="0">
                <a:latin typeface="Corbel" charset="0"/>
              </a:rPr>
              <a:t>Voorstelrondje </a:t>
            </a:r>
          </a:p>
          <a:p>
            <a:pPr marL="457200" indent="-457200">
              <a:buFont typeface="+mj-lt"/>
              <a:buAutoNum type="arabicPeriod"/>
            </a:pPr>
            <a:r>
              <a:rPr lang="nl-NL" sz="2000" dirty="0">
                <a:latin typeface="Corbel" charset="0"/>
              </a:rPr>
              <a:t>Mededelingen</a:t>
            </a:r>
          </a:p>
          <a:p>
            <a:pPr marL="914400" lvl="1" indent="-457200">
              <a:buFont typeface="Wingdings" panose="05000000000000000000" pitchFamily="2" charset="2"/>
              <a:buChar char="§"/>
            </a:pPr>
            <a:r>
              <a:rPr lang="nl-NL" sz="2000" dirty="0">
                <a:latin typeface="Corbel" charset="0"/>
              </a:rPr>
              <a:t>Presentatie wordt opgenomen en toegevoegd aan de aanbestedingsdocumenten</a:t>
            </a:r>
          </a:p>
          <a:p>
            <a:pPr marL="914400" lvl="1" indent="-457200">
              <a:buFont typeface="Wingdings" panose="05000000000000000000" pitchFamily="2" charset="2"/>
              <a:buChar char="§"/>
            </a:pPr>
            <a:r>
              <a:rPr lang="nl-NL" sz="2000" dirty="0">
                <a:latin typeface="Corbel" charset="0"/>
              </a:rPr>
              <a:t>Bijeenkomst is alleen voor gemeente Hardenberg</a:t>
            </a:r>
          </a:p>
          <a:p>
            <a:pPr marL="914400" lvl="1" indent="-457200">
              <a:buFont typeface="Wingdings" panose="05000000000000000000" pitchFamily="2" charset="2"/>
              <a:buChar char="§"/>
            </a:pPr>
            <a:r>
              <a:rPr lang="nl-NL" sz="2000" dirty="0">
                <a:latin typeface="Corbel" charset="0"/>
              </a:rPr>
              <a:t>Vragen stellen indien de mogelijkheid er in de chat of achteraf mailen</a:t>
            </a:r>
          </a:p>
          <a:p>
            <a:pPr marL="457200" indent="-457200">
              <a:buFont typeface="+mj-lt"/>
              <a:buAutoNum type="arabicPeriod"/>
            </a:pPr>
            <a:r>
              <a:rPr lang="nl-NL" sz="2000" dirty="0">
                <a:latin typeface="Corbel" charset="0"/>
              </a:rPr>
              <a:t>Het </a:t>
            </a:r>
            <a:r>
              <a:rPr lang="nl-NL" sz="2000" dirty="0" err="1">
                <a:latin typeface="Corbel" charset="0"/>
              </a:rPr>
              <a:t>Hardenbergse</a:t>
            </a:r>
            <a:r>
              <a:rPr lang="nl-NL" sz="2000" dirty="0">
                <a:latin typeface="Corbel" charset="0"/>
              </a:rPr>
              <a:t> model voor ondersteuning</a:t>
            </a:r>
          </a:p>
          <a:p>
            <a:endParaRPr lang="nl-NL" sz="2000" dirty="0">
              <a:latin typeface="Corbel" charset="0"/>
            </a:endParaRPr>
          </a:p>
          <a:p>
            <a:r>
              <a:rPr lang="nl-NL" sz="2000" b="1" dirty="0">
                <a:latin typeface="Corbel" charset="0"/>
              </a:rPr>
              <a:t>PAUZE</a:t>
            </a:r>
            <a:br>
              <a:rPr lang="nl-NL" sz="2000" b="1" dirty="0">
                <a:latin typeface="Corbel" charset="0"/>
              </a:rPr>
            </a:br>
            <a:endParaRPr lang="nl-NL" sz="2000" dirty="0">
              <a:latin typeface="Corbel" charset="0"/>
            </a:endParaRPr>
          </a:p>
          <a:p>
            <a:r>
              <a:rPr lang="nl-NL" sz="2000" dirty="0">
                <a:latin typeface="Corbel" charset="0"/>
              </a:rPr>
              <a:t>4. 	Het aanbestedingsproces</a:t>
            </a:r>
          </a:p>
          <a:p>
            <a:pPr marL="457200" indent="-457200">
              <a:buAutoNum type="arabicPeriod" startAt="5"/>
            </a:pPr>
            <a:r>
              <a:rPr lang="nl-NL" sz="2000" dirty="0">
                <a:latin typeface="Corbel" charset="0"/>
              </a:rPr>
              <a:t>Toetsing van de eerste (concept) documenten</a:t>
            </a:r>
          </a:p>
          <a:p>
            <a:pPr marL="457200" indent="-457200">
              <a:buAutoNum type="arabicPeriod" startAt="5"/>
            </a:pPr>
            <a:r>
              <a:rPr lang="nl-NL" sz="2000" dirty="0">
                <a:latin typeface="Corbel" charset="0"/>
              </a:rPr>
              <a:t>Vragen vanuit de gemeente</a:t>
            </a:r>
          </a:p>
          <a:p>
            <a:pPr marL="457200" indent="-457200">
              <a:buAutoNum type="arabicPeriod" startAt="5"/>
            </a:pPr>
            <a:r>
              <a:rPr lang="nl-NL" sz="2000" dirty="0">
                <a:latin typeface="Corbel" charset="0"/>
              </a:rPr>
              <a:t>Ruimte voor uw vragen en reacties</a:t>
            </a:r>
          </a:p>
          <a:p>
            <a:pPr marL="514350" indent="-514350">
              <a:buFont typeface="+mj-lt"/>
              <a:buAutoNum type="arabicPeriod"/>
            </a:pPr>
            <a:endParaRPr lang="nl-NL" sz="2000" dirty="0">
              <a:latin typeface="Corbel" charset="0"/>
            </a:endParaRPr>
          </a:p>
          <a:p>
            <a:pPr marL="0" indent="0">
              <a:buNone/>
            </a:pPr>
            <a:endParaRPr lang="nl-NL" sz="2600" dirty="0">
              <a:latin typeface="Corbel" charset="0"/>
            </a:endParaRPr>
          </a:p>
          <a:p>
            <a:pPr marL="514350" indent="-514350">
              <a:buFont typeface="+mj-lt"/>
              <a:buAutoNum type="arabicPeriod" startAt="4"/>
            </a:pPr>
            <a:endParaRPr lang="nl-NL" sz="2400" dirty="0">
              <a:latin typeface="Corbel" charset="0"/>
            </a:endParaRPr>
          </a:p>
        </p:txBody>
      </p:sp>
      <p:sp>
        <p:nvSpPr>
          <p:cNvPr id="6" name="Titel 1">
            <a:extLst>
              <a:ext uri="{FF2B5EF4-FFF2-40B4-BE49-F238E27FC236}">
                <a16:creationId xmlns:a16="http://schemas.microsoft.com/office/drawing/2014/main" id="{49C7344A-1989-401F-892B-520F9B3CE6AE}"/>
              </a:ext>
            </a:extLst>
          </p:cNvPr>
          <p:cNvSpPr txBox="1">
            <a:spLocks/>
          </p:cNvSpPr>
          <p:nvPr/>
        </p:nvSpPr>
        <p:spPr>
          <a:xfrm>
            <a:off x="581758" y="63587"/>
            <a:ext cx="7886700" cy="1325563"/>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AE2A2E"/>
                </a:solidFill>
                <a:latin typeface="Corbel" panose="020B0503020204020204" pitchFamily="34" charset="0"/>
                <a:ea typeface="+mj-ea"/>
                <a:cs typeface="+mj-cs"/>
              </a:defRPr>
            </a:lvl1pPr>
          </a:lstStyle>
          <a:p>
            <a:pPr algn="l"/>
            <a:r>
              <a:rPr lang="nl-NL" dirty="0"/>
              <a:t>Agenda</a:t>
            </a:r>
          </a:p>
        </p:txBody>
      </p:sp>
    </p:spTree>
    <p:extLst>
      <p:ext uri="{BB962C8B-B14F-4D97-AF65-F5344CB8AC3E}">
        <p14:creationId xmlns:p14="http://schemas.microsoft.com/office/powerpoint/2010/main" val="27016401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C2402F-1FDB-4037-96CD-3833AECC2750}"/>
              </a:ext>
            </a:extLst>
          </p:cNvPr>
          <p:cNvSpPr>
            <a:spLocks noGrp="1"/>
          </p:cNvSpPr>
          <p:nvPr>
            <p:ph type="ctrTitle"/>
          </p:nvPr>
        </p:nvSpPr>
        <p:spPr/>
        <p:txBody>
          <a:bodyPr/>
          <a:lstStyle/>
          <a:p>
            <a:r>
              <a:rPr lang="nl-NL" dirty="0"/>
              <a:t>Het aanbestedingsproces</a:t>
            </a:r>
          </a:p>
        </p:txBody>
      </p:sp>
    </p:spTree>
    <p:extLst>
      <p:ext uri="{BB962C8B-B14F-4D97-AF65-F5344CB8AC3E}">
        <p14:creationId xmlns:p14="http://schemas.microsoft.com/office/powerpoint/2010/main" val="41386912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D57ACF-1CCD-47D7-9D75-DA82EAFD33EE}"/>
              </a:ext>
            </a:extLst>
          </p:cNvPr>
          <p:cNvSpPr>
            <a:spLocks noGrp="1"/>
          </p:cNvSpPr>
          <p:nvPr>
            <p:ph type="ctrTitle"/>
          </p:nvPr>
        </p:nvSpPr>
        <p:spPr>
          <a:xfrm>
            <a:off x="685800" y="548680"/>
            <a:ext cx="7772400" cy="1470025"/>
          </a:xfrm>
        </p:spPr>
        <p:txBody>
          <a:bodyPr/>
          <a:lstStyle/>
          <a:p>
            <a:pPr algn="l"/>
            <a:r>
              <a:rPr lang="nl-NL" dirty="0"/>
              <a:t>Uitgangspunten inkooptraject</a:t>
            </a:r>
          </a:p>
        </p:txBody>
      </p:sp>
      <p:sp>
        <p:nvSpPr>
          <p:cNvPr id="3" name="Ondertitel 2">
            <a:extLst>
              <a:ext uri="{FF2B5EF4-FFF2-40B4-BE49-F238E27FC236}">
                <a16:creationId xmlns:a16="http://schemas.microsoft.com/office/drawing/2014/main" id="{A47A048D-0C0E-4D68-B541-91BE6B22E30A}"/>
              </a:ext>
            </a:extLst>
          </p:cNvPr>
          <p:cNvSpPr>
            <a:spLocks noGrp="1"/>
          </p:cNvSpPr>
          <p:nvPr>
            <p:ph type="subTitle" idx="1"/>
          </p:nvPr>
        </p:nvSpPr>
        <p:spPr>
          <a:xfrm>
            <a:off x="899592" y="1700808"/>
            <a:ext cx="7992888" cy="3721968"/>
          </a:xfrm>
        </p:spPr>
        <p:txBody>
          <a:bodyPr>
            <a:normAutofit fontScale="70000" lnSpcReduction="20000"/>
          </a:bodyPr>
          <a:lstStyle/>
          <a:p>
            <a:pPr marL="457200" indent="-457200" algn="l">
              <a:buFont typeface="Wingdings" panose="05000000000000000000" pitchFamily="2" charset="2"/>
              <a:buChar char="§"/>
            </a:pPr>
            <a:r>
              <a:rPr lang="nl-NL" dirty="0">
                <a:solidFill>
                  <a:schemeClr val="tx1"/>
                </a:solidFill>
                <a:latin typeface="Corbel" panose="020B0503020204020204" pitchFamily="34" charset="0"/>
              </a:rPr>
              <a:t>Aanbestedingsprocedure voor Sociale en andere specifieke diensten (SAS-procedure)</a:t>
            </a:r>
          </a:p>
          <a:p>
            <a:pPr marL="457200" indent="-457200" algn="l">
              <a:buFont typeface="Wingdings" panose="05000000000000000000" pitchFamily="2" charset="2"/>
              <a:buChar char="§"/>
            </a:pPr>
            <a:r>
              <a:rPr lang="nl-NL" dirty="0">
                <a:solidFill>
                  <a:schemeClr val="tx1"/>
                </a:solidFill>
                <a:latin typeface="Corbel" panose="020B0503020204020204" pitchFamily="34" charset="0"/>
              </a:rPr>
              <a:t>Contractduur 2 jaar (optie </a:t>
            </a:r>
            <a:r>
              <a:rPr lang="nl-NL">
                <a:solidFill>
                  <a:schemeClr val="tx1"/>
                </a:solidFill>
                <a:latin typeface="Corbel" panose="020B0503020204020204" pitchFamily="34" charset="0"/>
              </a:rPr>
              <a:t>om driemaal </a:t>
            </a:r>
            <a:r>
              <a:rPr lang="nl-NL" dirty="0">
                <a:solidFill>
                  <a:schemeClr val="tx1"/>
                </a:solidFill>
                <a:latin typeface="Corbel" panose="020B0503020204020204" pitchFamily="34" charset="0"/>
              </a:rPr>
              <a:t>met twee jaar te verlengen)</a:t>
            </a:r>
          </a:p>
          <a:p>
            <a:pPr marL="457200" indent="-457200" algn="l">
              <a:buFont typeface="Wingdings" panose="05000000000000000000" pitchFamily="2" charset="2"/>
              <a:buChar char="§"/>
            </a:pPr>
            <a:r>
              <a:rPr lang="nl-NL" dirty="0">
                <a:solidFill>
                  <a:schemeClr val="tx1"/>
                </a:solidFill>
                <a:latin typeface="Corbel" panose="020B0503020204020204" pitchFamily="34" charset="0"/>
              </a:rPr>
              <a:t>Samenwerkingsverbanden en </a:t>
            </a:r>
            <a:r>
              <a:rPr lang="nl-NL" dirty="0" err="1">
                <a:solidFill>
                  <a:schemeClr val="tx1"/>
                </a:solidFill>
                <a:latin typeface="Corbel" panose="020B0503020204020204" pitchFamily="34" charset="0"/>
              </a:rPr>
              <a:t>onderaanneming</a:t>
            </a:r>
            <a:r>
              <a:rPr lang="nl-NL" dirty="0">
                <a:solidFill>
                  <a:schemeClr val="tx1"/>
                </a:solidFill>
                <a:latin typeface="Corbel" panose="020B0503020204020204" pitchFamily="34" charset="0"/>
              </a:rPr>
              <a:t> toegestaan</a:t>
            </a:r>
          </a:p>
          <a:p>
            <a:pPr marL="457200" indent="-457200" algn="l">
              <a:buFont typeface="Wingdings" panose="05000000000000000000" pitchFamily="2" charset="2"/>
              <a:buChar char="§"/>
            </a:pPr>
            <a:r>
              <a:rPr lang="nl-NL" dirty="0">
                <a:solidFill>
                  <a:schemeClr val="tx1"/>
                </a:solidFill>
                <a:latin typeface="Corbel" panose="020B0503020204020204" pitchFamily="34" charset="0"/>
              </a:rPr>
              <a:t>5 percelen:</a:t>
            </a:r>
          </a:p>
          <a:p>
            <a:pPr marL="914400" lvl="1" indent="-457200" algn="l">
              <a:buFont typeface="Wingdings" panose="05000000000000000000" pitchFamily="2" charset="2"/>
              <a:buChar char="§"/>
            </a:pPr>
            <a:r>
              <a:rPr lang="nl-NL" sz="2300" dirty="0">
                <a:solidFill>
                  <a:schemeClr val="tx1"/>
                </a:solidFill>
                <a:latin typeface="Corbel" panose="020B0503020204020204" pitchFamily="34" charset="0"/>
              </a:rPr>
              <a:t>Perceel 1: Begeleiding</a:t>
            </a:r>
          </a:p>
          <a:p>
            <a:pPr marL="914400" lvl="1" indent="-457200" algn="l">
              <a:buFont typeface="Wingdings" panose="05000000000000000000" pitchFamily="2" charset="2"/>
              <a:buChar char="§"/>
            </a:pPr>
            <a:r>
              <a:rPr lang="nl-NL" sz="2300" dirty="0">
                <a:solidFill>
                  <a:schemeClr val="tx1"/>
                </a:solidFill>
                <a:latin typeface="Corbel" panose="020B0503020204020204" pitchFamily="34" charset="0"/>
              </a:rPr>
              <a:t>Perceel 2: Beschermd thuis + begeleiding</a:t>
            </a:r>
          </a:p>
          <a:p>
            <a:pPr marL="914400" lvl="1" indent="-457200" algn="l">
              <a:buFont typeface="Wingdings" panose="05000000000000000000" pitchFamily="2" charset="2"/>
              <a:buChar char="§"/>
            </a:pPr>
            <a:r>
              <a:rPr lang="nl-NL" sz="2300" dirty="0">
                <a:solidFill>
                  <a:schemeClr val="tx1"/>
                </a:solidFill>
                <a:latin typeface="Corbel" panose="020B0503020204020204" pitchFamily="34" charset="0"/>
              </a:rPr>
              <a:t>Perceel 3: Ambulante geestelijke gezondheid voor jeugdigen (Jeugd GGZ)</a:t>
            </a:r>
          </a:p>
          <a:p>
            <a:pPr marL="914400" lvl="1" indent="-457200" algn="l">
              <a:buFont typeface="Wingdings" panose="05000000000000000000" pitchFamily="2" charset="2"/>
              <a:buChar char="§"/>
            </a:pPr>
            <a:r>
              <a:rPr lang="nl-NL" sz="2300" dirty="0">
                <a:solidFill>
                  <a:schemeClr val="tx1"/>
                </a:solidFill>
                <a:latin typeface="Corbel" panose="020B0503020204020204" pitchFamily="34" charset="0"/>
              </a:rPr>
              <a:t>Perceel 4: Ambulante dagbehandeling jeugdigen </a:t>
            </a:r>
          </a:p>
          <a:p>
            <a:pPr marL="914400" lvl="1" indent="-457200" algn="l">
              <a:buFont typeface="Wingdings" panose="05000000000000000000" pitchFamily="2" charset="2"/>
              <a:buChar char="§"/>
            </a:pPr>
            <a:r>
              <a:rPr lang="nl-NL" sz="2300" dirty="0">
                <a:solidFill>
                  <a:schemeClr val="tx1"/>
                </a:solidFill>
                <a:latin typeface="Corbel" panose="020B0503020204020204" pitchFamily="34" charset="0"/>
              </a:rPr>
              <a:t>Perceel 5: Ambulante jeugd- en opvoedhulp</a:t>
            </a:r>
          </a:p>
          <a:p>
            <a:pPr lvl="1" indent="-457200" algn="l">
              <a:buFont typeface="Wingdings" panose="05000000000000000000" pitchFamily="2" charset="2"/>
              <a:buChar char="§"/>
            </a:pPr>
            <a:r>
              <a:rPr lang="nl-NL" sz="3200" dirty="0" err="1">
                <a:solidFill>
                  <a:schemeClr val="tx1"/>
                </a:solidFill>
                <a:latin typeface="Corbel" panose="020B0503020204020204" pitchFamily="34" charset="0"/>
              </a:rPr>
              <a:t>Social</a:t>
            </a:r>
            <a:r>
              <a:rPr lang="nl-NL" sz="3200" dirty="0">
                <a:solidFill>
                  <a:schemeClr val="tx1"/>
                </a:solidFill>
                <a:latin typeface="Corbel" panose="020B0503020204020204" pitchFamily="34" charset="0"/>
              </a:rPr>
              <a:t> Return</a:t>
            </a:r>
          </a:p>
          <a:p>
            <a:pPr marL="914400" lvl="1" indent="-457200" algn="l">
              <a:buFont typeface="Wingdings" panose="05000000000000000000" pitchFamily="2" charset="2"/>
              <a:buChar char="§"/>
            </a:pPr>
            <a:endParaRPr lang="nl-NL" dirty="0">
              <a:solidFill>
                <a:schemeClr val="tx1"/>
              </a:solidFill>
              <a:latin typeface="Corbel" panose="020B0503020204020204" pitchFamily="34" charset="0"/>
            </a:endParaRPr>
          </a:p>
          <a:p>
            <a:pPr marL="914400" lvl="1" indent="-457200" algn="l">
              <a:buFont typeface="Wingdings" panose="05000000000000000000" pitchFamily="2" charset="2"/>
              <a:buChar char="§"/>
            </a:pPr>
            <a:endParaRPr lang="nl-NL" dirty="0">
              <a:solidFill>
                <a:schemeClr val="tx1"/>
              </a:solidFill>
              <a:latin typeface="Corbel" panose="020B0503020204020204" pitchFamily="34" charset="0"/>
            </a:endParaRPr>
          </a:p>
          <a:p>
            <a:pPr algn="l"/>
            <a:endParaRPr lang="nl-NL" dirty="0">
              <a:solidFill>
                <a:schemeClr val="tx1"/>
              </a:solidFill>
            </a:endParaRPr>
          </a:p>
        </p:txBody>
      </p:sp>
    </p:spTree>
    <p:extLst>
      <p:ext uri="{BB962C8B-B14F-4D97-AF65-F5344CB8AC3E}">
        <p14:creationId xmlns:p14="http://schemas.microsoft.com/office/powerpoint/2010/main" val="25821546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C868C8-D697-4564-8E73-D4128A5C3E95}"/>
              </a:ext>
            </a:extLst>
          </p:cNvPr>
          <p:cNvSpPr>
            <a:spLocks noGrp="1"/>
          </p:cNvSpPr>
          <p:nvPr>
            <p:ph type="ctrTitle"/>
          </p:nvPr>
        </p:nvSpPr>
        <p:spPr>
          <a:xfrm>
            <a:off x="684684" y="404664"/>
            <a:ext cx="8134672" cy="1470025"/>
          </a:xfrm>
        </p:spPr>
        <p:txBody>
          <a:bodyPr>
            <a:noAutofit/>
          </a:bodyPr>
          <a:lstStyle/>
          <a:p>
            <a:pPr algn="l"/>
            <a:r>
              <a:rPr lang="nl-NL" sz="3200" dirty="0"/>
              <a:t>Wanneer komt mijn organisatie in aanmerking voor een raamovereenkomst?</a:t>
            </a:r>
          </a:p>
        </p:txBody>
      </p:sp>
      <p:sp>
        <p:nvSpPr>
          <p:cNvPr id="3" name="Ondertitel 2">
            <a:extLst>
              <a:ext uri="{FF2B5EF4-FFF2-40B4-BE49-F238E27FC236}">
                <a16:creationId xmlns:a16="http://schemas.microsoft.com/office/drawing/2014/main" id="{8E47468A-745A-49AA-80AF-C74757DA31BE}"/>
              </a:ext>
            </a:extLst>
          </p:cNvPr>
          <p:cNvSpPr>
            <a:spLocks noGrp="1"/>
          </p:cNvSpPr>
          <p:nvPr>
            <p:ph type="subTitle" idx="1"/>
          </p:nvPr>
        </p:nvSpPr>
        <p:spPr>
          <a:xfrm>
            <a:off x="827584" y="1988840"/>
            <a:ext cx="7848872" cy="3461610"/>
          </a:xfrm>
        </p:spPr>
        <p:txBody>
          <a:bodyPr>
            <a:normAutofit fontScale="47500" lnSpcReduction="20000"/>
          </a:bodyPr>
          <a:lstStyle/>
          <a:p>
            <a:pPr marL="685800" indent="-685800" algn="l">
              <a:buFont typeface="Wingdings" panose="05000000000000000000" pitchFamily="2" charset="2"/>
              <a:buChar char="§"/>
            </a:pPr>
            <a:r>
              <a:rPr lang="nl-NL" sz="5100" dirty="0">
                <a:solidFill>
                  <a:schemeClr val="tx1"/>
                </a:solidFill>
                <a:latin typeface="Corbel" panose="020B0503020204020204" pitchFamily="34" charset="0"/>
              </a:rPr>
              <a:t>Knock-out criteria</a:t>
            </a:r>
          </a:p>
          <a:p>
            <a:pPr marL="1143000" lvl="1" indent="-685800" algn="l">
              <a:buFont typeface="Wingdings" panose="05000000000000000000" pitchFamily="2" charset="2"/>
              <a:buChar char="§"/>
            </a:pPr>
            <a:r>
              <a:rPr lang="nl-NL" sz="4700" dirty="0">
                <a:solidFill>
                  <a:schemeClr val="tx1"/>
                </a:solidFill>
                <a:latin typeface="Corbel" panose="020B0503020204020204" pitchFamily="34" charset="0"/>
              </a:rPr>
              <a:t>Niet verkeren in één van de uitsluitingsgronden (UEA)</a:t>
            </a:r>
          </a:p>
          <a:p>
            <a:pPr marL="1143000" lvl="1" indent="-685800" algn="l">
              <a:buFont typeface="Wingdings" panose="05000000000000000000" pitchFamily="2" charset="2"/>
              <a:buChar char="§"/>
            </a:pPr>
            <a:r>
              <a:rPr lang="nl-NL" sz="4700" dirty="0">
                <a:solidFill>
                  <a:schemeClr val="tx1"/>
                </a:solidFill>
                <a:latin typeface="Corbel" panose="020B0503020204020204" pitchFamily="34" charset="0"/>
              </a:rPr>
              <a:t>Voldoen aan de gestelde geschiktheidseisen</a:t>
            </a:r>
          </a:p>
          <a:p>
            <a:pPr marL="1485900" lvl="2" indent="-571500" algn="l">
              <a:buFont typeface="Wingdings" panose="05000000000000000000" pitchFamily="2" charset="2"/>
              <a:buChar char="§"/>
            </a:pPr>
            <a:r>
              <a:rPr lang="nl-NL" sz="3800" dirty="0">
                <a:solidFill>
                  <a:schemeClr val="tx1"/>
                </a:solidFill>
              </a:rPr>
              <a:t>Kopie </a:t>
            </a:r>
            <a:r>
              <a:rPr lang="nl-NL" sz="3800" dirty="0" err="1">
                <a:solidFill>
                  <a:schemeClr val="tx1"/>
                </a:solidFill>
              </a:rPr>
              <a:t>polisblad</a:t>
            </a:r>
            <a:r>
              <a:rPr lang="nl-NL" sz="3800" dirty="0">
                <a:solidFill>
                  <a:schemeClr val="tx1"/>
                </a:solidFill>
              </a:rPr>
              <a:t> verzekering bedrijfsaansprakelijkheid</a:t>
            </a:r>
          </a:p>
          <a:p>
            <a:pPr marL="1485900" lvl="2" indent="-571500" algn="l">
              <a:buFont typeface="Wingdings" panose="05000000000000000000" pitchFamily="2" charset="2"/>
              <a:buChar char="§"/>
            </a:pPr>
            <a:r>
              <a:rPr lang="nl-NL" sz="3800" dirty="0">
                <a:solidFill>
                  <a:schemeClr val="tx1"/>
                </a:solidFill>
              </a:rPr>
              <a:t>Verklaring betalingsgedrag (Belastingdienst)</a:t>
            </a:r>
          </a:p>
          <a:p>
            <a:pPr marL="1485900" lvl="2" indent="-571500" algn="l">
              <a:buFont typeface="Wingdings" panose="05000000000000000000" pitchFamily="2" charset="2"/>
              <a:buChar char="§"/>
            </a:pPr>
            <a:r>
              <a:rPr lang="nl-NL" sz="3800" dirty="0">
                <a:solidFill>
                  <a:schemeClr val="tx1"/>
                </a:solidFill>
              </a:rPr>
              <a:t>Gedragsverklaring aanbesteden (GVA)</a:t>
            </a:r>
          </a:p>
          <a:p>
            <a:pPr marL="1143000" lvl="1" indent="-685800" algn="l">
              <a:buFont typeface="Wingdings" panose="05000000000000000000" pitchFamily="2" charset="2"/>
              <a:buChar char="§"/>
            </a:pPr>
            <a:r>
              <a:rPr lang="nl-NL" sz="4700" dirty="0">
                <a:solidFill>
                  <a:schemeClr val="tx1"/>
                </a:solidFill>
                <a:latin typeface="Corbel" panose="020B0503020204020204" pitchFamily="34" charset="0"/>
              </a:rPr>
              <a:t>Het accepteren van het Programma van Eisen en de Raamovereenkomst</a:t>
            </a:r>
          </a:p>
          <a:p>
            <a:pPr marL="1143000" lvl="1" indent="-685800" algn="l">
              <a:buFont typeface="Wingdings" panose="05000000000000000000" pitchFamily="2" charset="2"/>
              <a:buChar char="§"/>
            </a:pPr>
            <a:endParaRPr lang="nl-NL" sz="4700" dirty="0">
              <a:solidFill>
                <a:schemeClr val="tx1"/>
              </a:solidFill>
              <a:latin typeface="Corbel" panose="020B0503020204020204" pitchFamily="34" charset="0"/>
            </a:endParaRPr>
          </a:p>
          <a:p>
            <a:pPr marL="685800" indent="-685800" algn="l">
              <a:buFont typeface="Wingdings" panose="05000000000000000000" pitchFamily="2" charset="2"/>
              <a:buChar char="§"/>
            </a:pPr>
            <a:r>
              <a:rPr lang="nl-NL" sz="5100" dirty="0">
                <a:solidFill>
                  <a:schemeClr val="tx1"/>
                </a:solidFill>
                <a:latin typeface="Corbel" panose="020B0503020204020204" pitchFamily="34" charset="0"/>
              </a:rPr>
              <a:t>Kwalitatieve beoordeling – gunningscriteria </a:t>
            </a:r>
          </a:p>
          <a:p>
            <a:pPr algn="l"/>
            <a:endParaRPr lang="nl-NL" dirty="0">
              <a:solidFill>
                <a:schemeClr val="tx1"/>
              </a:solidFill>
            </a:endParaRPr>
          </a:p>
        </p:txBody>
      </p:sp>
    </p:spTree>
    <p:extLst>
      <p:ext uri="{BB962C8B-B14F-4D97-AF65-F5344CB8AC3E}">
        <p14:creationId xmlns:p14="http://schemas.microsoft.com/office/powerpoint/2010/main" val="36084766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D869EA-FD3C-4E9C-BF73-E453B3CF2F3D}"/>
              </a:ext>
            </a:extLst>
          </p:cNvPr>
          <p:cNvSpPr>
            <a:spLocks noGrp="1"/>
          </p:cNvSpPr>
          <p:nvPr>
            <p:ph type="ctrTitle"/>
          </p:nvPr>
        </p:nvSpPr>
        <p:spPr>
          <a:xfrm>
            <a:off x="685800" y="404664"/>
            <a:ext cx="7772400" cy="1470025"/>
          </a:xfrm>
        </p:spPr>
        <p:txBody>
          <a:bodyPr/>
          <a:lstStyle/>
          <a:p>
            <a:pPr algn="l"/>
            <a:r>
              <a:rPr lang="nl-NL" dirty="0" err="1"/>
              <a:t>Highlights</a:t>
            </a:r>
            <a:r>
              <a:rPr lang="nl-NL" dirty="0"/>
              <a:t> Programma van Eisen</a:t>
            </a:r>
          </a:p>
        </p:txBody>
      </p:sp>
      <p:sp>
        <p:nvSpPr>
          <p:cNvPr id="3" name="Ondertitel 2">
            <a:extLst>
              <a:ext uri="{FF2B5EF4-FFF2-40B4-BE49-F238E27FC236}">
                <a16:creationId xmlns:a16="http://schemas.microsoft.com/office/drawing/2014/main" id="{978E3740-8FC1-4DBE-962B-6D60DC061A98}"/>
              </a:ext>
            </a:extLst>
          </p:cNvPr>
          <p:cNvSpPr>
            <a:spLocks noGrp="1"/>
          </p:cNvSpPr>
          <p:nvPr>
            <p:ph type="subTitle" idx="1"/>
          </p:nvPr>
        </p:nvSpPr>
        <p:spPr>
          <a:xfrm>
            <a:off x="827584" y="1772816"/>
            <a:ext cx="7630616" cy="3865984"/>
          </a:xfrm>
        </p:spPr>
        <p:txBody>
          <a:bodyPr>
            <a:normAutofit fontScale="70000" lnSpcReduction="20000"/>
          </a:bodyPr>
          <a:lstStyle/>
          <a:p>
            <a:pPr marL="0" indent="0" algn="l">
              <a:buNone/>
            </a:pPr>
            <a:r>
              <a:rPr lang="nl-NL" sz="3200" dirty="0">
                <a:solidFill>
                  <a:schemeClr val="tx1"/>
                </a:solidFill>
              </a:rPr>
              <a:t>Het </a:t>
            </a:r>
            <a:r>
              <a:rPr lang="nl-NL" sz="3200" dirty="0" err="1">
                <a:solidFill>
                  <a:schemeClr val="tx1"/>
                </a:solidFill>
              </a:rPr>
              <a:t>PvE</a:t>
            </a:r>
            <a:r>
              <a:rPr lang="nl-NL" sz="3200" dirty="0">
                <a:solidFill>
                  <a:schemeClr val="tx1"/>
                </a:solidFill>
              </a:rPr>
              <a:t> omhelst de minimale eisen voor de ondersteuning, o.a. </a:t>
            </a:r>
          </a:p>
          <a:p>
            <a:pPr marL="0" indent="0" algn="l">
              <a:buNone/>
            </a:pPr>
            <a:endParaRPr lang="nl-NL" sz="3200" dirty="0">
              <a:solidFill>
                <a:schemeClr val="tx1"/>
              </a:solidFill>
            </a:endParaRPr>
          </a:p>
          <a:p>
            <a:pPr marL="457200" indent="-457200" algn="l">
              <a:buFont typeface="Wingdings" panose="05000000000000000000" pitchFamily="2" charset="2"/>
              <a:buChar char="§"/>
            </a:pPr>
            <a:r>
              <a:rPr lang="nl-NL" sz="3200" dirty="0">
                <a:solidFill>
                  <a:schemeClr val="tx1"/>
                </a:solidFill>
                <a:latin typeface="+mj-lt"/>
              </a:rPr>
              <a:t>Algemene eisen </a:t>
            </a:r>
          </a:p>
          <a:p>
            <a:pPr marL="457200" indent="-457200" algn="l">
              <a:buFont typeface="Wingdings" panose="05000000000000000000" pitchFamily="2" charset="2"/>
              <a:buChar char="§"/>
            </a:pPr>
            <a:r>
              <a:rPr lang="nl-NL" dirty="0">
                <a:solidFill>
                  <a:schemeClr val="tx1"/>
                </a:solidFill>
                <a:latin typeface="+mj-lt"/>
              </a:rPr>
              <a:t>Berichtenverkeer </a:t>
            </a:r>
            <a:r>
              <a:rPr lang="nl-NL" dirty="0" err="1">
                <a:solidFill>
                  <a:schemeClr val="tx1"/>
                </a:solidFill>
                <a:latin typeface="+mj-lt"/>
              </a:rPr>
              <a:t>iWMO</a:t>
            </a:r>
            <a:r>
              <a:rPr lang="nl-NL" dirty="0">
                <a:solidFill>
                  <a:schemeClr val="tx1"/>
                </a:solidFill>
                <a:latin typeface="+mj-lt"/>
              </a:rPr>
              <a:t> / </a:t>
            </a:r>
            <a:r>
              <a:rPr lang="nl-NL" dirty="0" err="1">
                <a:solidFill>
                  <a:schemeClr val="tx1"/>
                </a:solidFill>
                <a:latin typeface="+mj-lt"/>
              </a:rPr>
              <a:t>iJW</a:t>
            </a:r>
            <a:endParaRPr lang="nl-NL" sz="3200" dirty="0">
              <a:solidFill>
                <a:schemeClr val="tx1"/>
              </a:solidFill>
              <a:latin typeface="+mj-lt"/>
            </a:endParaRPr>
          </a:p>
          <a:p>
            <a:pPr marL="457200" indent="-457200" algn="l">
              <a:buFont typeface="Wingdings" panose="05000000000000000000" pitchFamily="2" charset="2"/>
              <a:buChar char="§"/>
            </a:pPr>
            <a:r>
              <a:rPr lang="nl-NL" sz="3200" dirty="0">
                <a:solidFill>
                  <a:schemeClr val="tx1"/>
                </a:solidFill>
                <a:latin typeface="+mj-lt"/>
              </a:rPr>
              <a:t>Gespreksverslag, hulpverleningsplan en intake</a:t>
            </a:r>
          </a:p>
          <a:p>
            <a:pPr marL="457200" indent="-457200" algn="l">
              <a:buFont typeface="Wingdings" panose="05000000000000000000" pitchFamily="2" charset="2"/>
              <a:buChar char="§"/>
            </a:pPr>
            <a:r>
              <a:rPr lang="nl-NL" sz="3200" dirty="0">
                <a:solidFill>
                  <a:schemeClr val="tx1"/>
                </a:solidFill>
                <a:latin typeface="+mj-lt"/>
              </a:rPr>
              <a:t>Uitvoering dienstverlening en communicatie inwoner </a:t>
            </a:r>
          </a:p>
          <a:p>
            <a:pPr marL="457200" indent="-457200" algn="l">
              <a:buFont typeface="Wingdings" panose="05000000000000000000" pitchFamily="2" charset="2"/>
              <a:buChar char="§"/>
            </a:pPr>
            <a:r>
              <a:rPr lang="nl-NL" sz="3200" dirty="0">
                <a:solidFill>
                  <a:schemeClr val="tx1"/>
                </a:solidFill>
                <a:latin typeface="+mj-lt"/>
              </a:rPr>
              <a:t>Personeel</a:t>
            </a:r>
          </a:p>
          <a:p>
            <a:pPr marL="457200" indent="-457200" algn="l">
              <a:buFont typeface="Wingdings" panose="05000000000000000000" pitchFamily="2" charset="2"/>
              <a:buChar char="§"/>
            </a:pPr>
            <a:r>
              <a:rPr lang="nl-NL" dirty="0">
                <a:solidFill>
                  <a:schemeClr val="tx1"/>
                </a:solidFill>
                <a:latin typeface="+mj-lt"/>
              </a:rPr>
              <a:t>Kostprijs en f</a:t>
            </a:r>
            <a:r>
              <a:rPr lang="nl-NL" sz="3200" dirty="0">
                <a:solidFill>
                  <a:schemeClr val="tx1"/>
                </a:solidFill>
                <a:latin typeface="+mj-lt"/>
              </a:rPr>
              <a:t>acturering</a:t>
            </a:r>
          </a:p>
          <a:p>
            <a:pPr marL="457200" indent="-457200" algn="l">
              <a:buFont typeface="Wingdings" panose="05000000000000000000" pitchFamily="2" charset="2"/>
              <a:buChar char="§"/>
            </a:pPr>
            <a:r>
              <a:rPr lang="nl-NL" sz="3200" dirty="0">
                <a:solidFill>
                  <a:schemeClr val="tx1"/>
                </a:solidFill>
                <a:latin typeface="+mj-lt"/>
              </a:rPr>
              <a:t>Accountmanagement, contractmanagement, rapportage en controle</a:t>
            </a:r>
          </a:p>
          <a:p>
            <a:pPr algn="l"/>
            <a:endParaRPr lang="nl-NL" dirty="0">
              <a:solidFill>
                <a:schemeClr val="tx1"/>
              </a:solidFill>
            </a:endParaRPr>
          </a:p>
        </p:txBody>
      </p:sp>
    </p:spTree>
    <p:extLst>
      <p:ext uri="{BB962C8B-B14F-4D97-AF65-F5344CB8AC3E}">
        <p14:creationId xmlns:p14="http://schemas.microsoft.com/office/powerpoint/2010/main" val="14442306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D1B612-9210-4D09-A0A0-9C0E76DAB871}"/>
              </a:ext>
            </a:extLst>
          </p:cNvPr>
          <p:cNvSpPr>
            <a:spLocks noGrp="1"/>
          </p:cNvSpPr>
          <p:nvPr>
            <p:ph type="ctrTitle"/>
          </p:nvPr>
        </p:nvSpPr>
        <p:spPr>
          <a:xfrm>
            <a:off x="685800" y="484187"/>
            <a:ext cx="7772400" cy="1470025"/>
          </a:xfrm>
        </p:spPr>
        <p:txBody>
          <a:bodyPr/>
          <a:lstStyle/>
          <a:p>
            <a:pPr algn="l"/>
            <a:r>
              <a:rPr lang="nl-NL" dirty="0"/>
              <a:t>Gunningscriteria</a:t>
            </a:r>
          </a:p>
        </p:txBody>
      </p:sp>
      <p:sp>
        <p:nvSpPr>
          <p:cNvPr id="3" name="Ondertitel 2">
            <a:extLst>
              <a:ext uri="{FF2B5EF4-FFF2-40B4-BE49-F238E27FC236}">
                <a16:creationId xmlns:a16="http://schemas.microsoft.com/office/drawing/2014/main" id="{9B49F428-253A-4370-B4F0-FAB342C57B09}"/>
              </a:ext>
            </a:extLst>
          </p:cNvPr>
          <p:cNvSpPr>
            <a:spLocks noGrp="1"/>
          </p:cNvSpPr>
          <p:nvPr>
            <p:ph type="subTitle" idx="1"/>
          </p:nvPr>
        </p:nvSpPr>
        <p:spPr>
          <a:xfrm>
            <a:off x="827584" y="1916832"/>
            <a:ext cx="7920880" cy="3960440"/>
          </a:xfrm>
        </p:spPr>
        <p:txBody>
          <a:bodyPr>
            <a:normAutofit/>
          </a:bodyPr>
          <a:lstStyle/>
          <a:p>
            <a:pPr marL="457200" indent="-457200" algn="l">
              <a:buFont typeface="Wingdings" panose="05000000000000000000" pitchFamily="2" charset="2"/>
              <a:buChar char="§"/>
            </a:pPr>
            <a:r>
              <a:rPr lang="nl-NL" dirty="0">
                <a:solidFill>
                  <a:schemeClr val="tx1"/>
                </a:solidFill>
              </a:rPr>
              <a:t>100% op kwaliteit </a:t>
            </a:r>
          </a:p>
          <a:p>
            <a:pPr marL="457200" indent="-457200" algn="l">
              <a:buFont typeface="Wingdings" panose="05000000000000000000" pitchFamily="2" charset="2"/>
              <a:buChar char="§"/>
            </a:pPr>
            <a:r>
              <a:rPr lang="nl-NL" dirty="0">
                <a:solidFill>
                  <a:schemeClr val="tx1"/>
                </a:solidFill>
              </a:rPr>
              <a:t>Prijs conform de AMvB reële kostprijs </a:t>
            </a:r>
          </a:p>
          <a:p>
            <a:pPr marL="457200" indent="-457200" algn="l">
              <a:buFont typeface="Wingdings" panose="05000000000000000000" pitchFamily="2" charset="2"/>
              <a:buChar char="§"/>
            </a:pPr>
            <a:r>
              <a:rPr lang="nl-NL" dirty="0">
                <a:solidFill>
                  <a:schemeClr val="tx1"/>
                </a:solidFill>
              </a:rPr>
              <a:t>Beoordeling op kwaliteitsonderdelen</a:t>
            </a:r>
          </a:p>
          <a:p>
            <a:pPr marL="1028700" lvl="1" indent="-571500" algn="just">
              <a:buFont typeface="Wingdings" panose="05000000000000000000" pitchFamily="2" charset="2"/>
              <a:buChar char="§"/>
            </a:pPr>
            <a:r>
              <a:rPr lang="nl-NL" sz="2200" dirty="0" err="1">
                <a:solidFill>
                  <a:schemeClr val="tx1"/>
                </a:solidFill>
              </a:rPr>
              <a:t>Oa</a:t>
            </a:r>
            <a:r>
              <a:rPr lang="nl-NL" sz="2200" dirty="0">
                <a:solidFill>
                  <a:schemeClr val="tx1"/>
                </a:solidFill>
              </a:rPr>
              <a:t>. Samenwerking, innovatie, eigenaarschap inwoner, meedenken over arrangementen, zorg dichtbij aanbieden en betrekken netwerk inwoner.</a:t>
            </a:r>
          </a:p>
        </p:txBody>
      </p:sp>
    </p:spTree>
    <p:extLst>
      <p:ext uri="{BB962C8B-B14F-4D97-AF65-F5344CB8AC3E}">
        <p14:creationId xmlns:p14="http://schemas.microsoft.com/office/powerpoint/2010/main" val="41785605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a:xfrm>
            <a:off x="467544" y="332656"/>
            <a:ext cx="7772400" cy="1470025"/>
          </a:xfrm>
        </p:spPr>
        <p:txBody>
          <a:bodyPr/>
          <a:lstStyle/>
          <a:p>
            <a:pPr algn="l"/>
            <a:r>
              <a:rPr lang="nl-NL" dirty="0"/>
              <a:t>Concept planning</a:t>
            </a:r>
          </a:p>
        </p:txBody>
      </p:sp>
      <p:pic>
        <p:nvPicPr>
          <p:cNvPr id="3" name="Afbeelding 2">
            <a:extLst>
              <a:ext uri="{FF2B5EF4-FFF2-40B4-BE49-F238E27FC236}">
                <a16:creationId xmlns:a16="http://schemas.microsoft.com/office/drawing/2014/main" id="{60E59983-9214-42A5-9D75-5BE73BDD55E8}"/>
              </a:ext>
            </a:extLst>
          </p:cNvPr>
          <p:cNvPicPr>
            <a:picLocks noChangeAspect="1"/>
          </p:cNvPicPr>
          <p:nvPr/>
        </p:nvPicPr>
        <p:blipFill>
          <a:blip r:embed="rId2"/>
          <a:stretch>
            <a:fillRect/>
          </a:stretch>
        </p:blipFill>
        <p:spPr>
          <a:xfrm>
            <a:off x="1691640" y="1748790"/>
            <a:ext cx="5760720" cy="3360420"/>
          </a:xfrm>
          <a:prstGeom prst="rect">
            <a:avLst/>
          </a:prstGeom>
        </p:spPr>
      </p:pic>
    </p:spTree>
    <p:extLst>
      <p:ext uri="{BB962C8B-B14F-4D97-AF65-F5344CB8AC3E}">
        <p14:creationId xmlns:p14="http://schemas.microsoft.com/office/powerpoint/2010/main" val="39404576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900065-045E-4D9C-AE82-90CCAFEA3133}"/>
              </a:ext>
            </a:extLst>
          </p:cNvPr>
          <p:cNvSpPr>
            <a:spLocks noGrp="1"/>
          </p:cNvSpPr>
          <p:nvPr>
            <p:ph type="ctrTitle"/>
          </p:nvPr>
        </p:nvSpPr>
        <p:spPr>
          <a:xfrm>
            <a:off x="685800" y="484187"/>
            <a:ext cx="7772400" cy="1470025"/>
          </a:xfrm>
        </p:spPr>
        <p:txBody>
          <a:bodyPr/>
          <a:lstStyle/>
          <a:p>
            <a:pPr algn="l"/>
            <a:r>
              <a:rPr lang="nl-NL" dirty="0"/>
              <a:t>Publicatie aanbesteding</a:t>
            </a:r>
          </a:p>
        </p:txBody>
      </p:sp>
      <p:sp>
        <p:nvSpPr>
          <p:cNvPr id="3" name="Ondertitel 2">
            <a:extLst>
              <a:ext uri="{FF2B5EF4-FFF2-40B4-BE49-F238E27FC236}">
                <a16:creationId xmlns:a16="http://schemas.microsoft.com/office/drawing/2014/main" id="{CC9D030A-5583-477A-B2DE-0CA35CDAF0F6}"/>
              </a:ext>
            </a:extLst>
          </p:cNvPr>
          <p:cNvSpPr>
            <a:spLocks noGrp="1"/>
          </p:cNvSpPr>
          <p:nvPr>
            <p:ph type="subTitle" idx="1"/>
          </p:nvPr>
        </p:nvSpPr>
        <p:spPr>
          <a:xfrm>
            <a:off x="702568" y="1532012"/>
            <a:ext cx="7772400" cy="3793976"/>
          </a:xfrm>
        </p:spPr>
        <p:txBody>
          <a:bodyPr>
            <a:noAutofit/>
          </a:bodyPr>
          <a:lstStyle/>
          <a:p>
            <a:pPr marL="457200" indent="-457200" algn="l">
              <a:buFont typeface="Wingdings" panose="05000000000000000000" pitchFamily="2" charset="2"/>
              <a:buChar char="§"/>
            </a:pPr>
            <a:r>
              <a:rPr lang="nl-NL" sz="2400" dirty="0">
                <a:solidFill>
                  <a:schemeClr val="tx1"/>
                </a:solidFill>
                <a:latin typeface="Corbel" panose="020B0503020204020204" pitchFamily="34" charset="0"/>
              </a:rPr>
              <a:t>Publicatie op </a:t>
            </a:r>
            <a:r>
              <a:rPr lang="nl-NL" sz="2400" dirty="0">
                <a:solidFill>
                  <a:schemeClr val="tx1"/>
                </a:solidFill>
                <a:latin typeface="Corbel" panose="020B0503020204020204" pitchFamily="34" charset="0"/>
                <a:hlinkClick r:id="rId2">
                  <a:extLst>
                    <a:ext uri="{A12FA001-AC4F-418D-AE19-62706E023703}">
                      <ahyp:hlinkClr xmlns:ahyp="http://schemas.microsoft.com/office/drawing/2018/hyperlinkcolor" val="tx"/>
                    </a:ext>
                  </a:extLst>
                </a:hlinkClick>
              </a:rPr>
              <a:t>www.tenderned.nl</a:t>
            </a:r>
            <a:r>
              <a:rPr lang="nl-NL" sz="2400" dirty="0">
                <a:solidFill>
                  <a:schemeClr val="tx1"/>
                </a:solidFill>
                <a:latin typeface="Corbel" panose="020B0503020204020204" pitchFamily="34" charset="0"/>
              </a:rPr>
              <a:t> en </a:t>
            </a:r>
            <a:r>
              <a:rPr lang="nl-NL" sz="2400" dirty="0">
                <a:solidFill>
                  <a:schemeClr val="tx1"/>
                </a:solidFill>
                <a:latin typeface="Corbel" panose="020B0503020204020204" pitchFamily="34" charset="0"/>
                <a:hlinkClick r:id="rId3">
                  <a:extLst>
                    <a:ext uri="{A12FA001-AC4F-418D-AE19-62706E023703}">
                      <ahyp:hlinkClr xmlns:ahyp="http://schemas.microsoft.com/office/drawing/2018/hyperlinkcolor" val="tx"/>
                    </a:ext>
                  </a:extLst>
                </a:hlinkClick>
              </a:rPr>
              <a:t>www.negometrix.nl</a:t>
            </a:r>
            <a:endParaRPr lang="nl-NL" sz="2400" dirty="0">
              <a:solidFill>
                <a:schemeClr val="tx1"/>
              </a:solidFill>
              <a:latin typeface="Corbel" panose="020B0503020204020204" pitchFamily="34" charset="0"/>
            </a:endParaRPr>
          </a:p>
          <a:p>
            <a:pPr marL="457200" indent="-457200" algn="l">
              <a:buFont typeface="Wingdings" panose="05000000000000000000" pitchFamily="2" charset="2"/>
              <a:buChar char="§"/>
            </a:pPr>
            <a:endParaRPr lang="nl-NL" sz="2400" dirty="0">
              <a:solidFill>
                <a:schemeClr val="tx1"/>
              </a:solidFill>
              <a:latin typeface="Corbel" panose="020B0503020204020204" pitchFamily="34" charset="0"/>
            </a:endParaRPr>
          </a:p>
          <a:p>
            <a:pPr marL="457200" indent="-457200" algn="l">
              <a:buFont typeface="Wingdings" panose="05000000000000000000" pitchFamily="2" charset="2"/>
              <a:buChar char="§"/>
            </a:pPr>
            <a:r>
              <a:rPr lang="nl-NL" sz="2400" dirty="0">
                <a:solidFill>
                  <a:schemeClr val="tx1"/>
                </a:solidFill>
                <a:latin typeface="Corbel" panose="020B0503020204020204" pitchFamily="34" charset="0"/>
              </a:rPr>
              <a:t>Voor het inschrijven op de aanbesteding maken wij gebruik van </a:t>
            </a:r>
            <a:r>
              <a:rPr lang="nl-NL" sz="2400" dirty="0" err="1">
                <a:solidFill>
                  <a:schemeClr val="tx1"/>
                </a:solidFill>
                <a:latin typeface="Corbel" panose="020B0503020204020204" pitchFamily="34" charset="0"/>
              </a:rPr>
              <a:t>Mercell</a:t>
            </a:r>
            <a:endParaRPr lang="nl-NL" sz="2400" dirty="0">
              <a:solidFill>
                <a:schemeClr val="tx1"/>
              </a:solidFill>
              <a:latin typeface="Corbel" panose="020B0503020204020204" pitchFamily="34" charset="0"/>
            </a:endParaRPr>
          </a:p>
          <a:p>
            <a:pPr marL="457200" indent="-457200" algn="l">
              <a:buFont typeface="Wingdings" panose="05000000000000000000" pitchFamily="2" charset="2"/>
              <a:buChar char="§"/>
            </a:pPr>
            <a:endParaRPr lang="nl-NL" sz="2400" dirty="0">
              <a:solidFill>
                <a:schemeClr val="tx1"/>
              </a:solidFill>
              <a:latin typeface="Corbel" panose="020B0503020204020204" pitchFamily="34" charset="0"/>
            </a:endParaRPr>
          </a:p>
          <a:p>
            <a:pPr marL="457200" indent="-457200" algn="l">
              <a:buFont typeface="Wingdings" panose="05000000000000000000" pitchFamily="2" charset="2"/>
              <a:buChar char="§"/>
            </a:pPr>
            <a:r>
              <a:rPr lang="nl-NL" sz="2400" dirty="0">
                <a:solidFill>
                  <a:schemeClr val="tx1"/>
                </a:solidFill>
                <a:latin typeface="Corbel" panose="020B0503020204020204" pitchFamily="34" charset="0"/>
              </a:rPr>
              <a:t>Digitaal inkoopplatform (volledig gratis)</a:t>
            </a:r>
          </a:p>
          <a:p>
            <a:pPr marL="1265238" indent="-457200" algn="l">
              <a:buFont typeface="Wingdings" panose="05000000000000000000" pitchFamily="2" charset="2"/>
              <a:buChar char="§"/>
            </a:pPr>
            <a:r>
              <a:rPr lang="nl-NL" sz="2000" dirty="0">
                <a:solidFill>
                  <a:schemeClr val="tx1"/>
                </a:solidFill>
                <a:latin typeface="Corbel" panose="020B0503020204020204" pitchFamily="34" charset="0"/>
              </a:rPr>
              <a:t> Eenmalig registreren organisatie / account aanmaken</a:t>
            </a:r>
          </a:p>
          <a:p>
            <a:pPr marL="1265238" indent="-457200" algn="l">
              <a:buFont typeface="Wingdings" panose="05000000000000000000" pitchFamily="2" charset="2"/>
              <a:buChar char="§"/>
            </a:pPr>
            <a:r>
              <a:rPr lang="nl-NL" sz="2000" dirty="0">
                <a:solidFill>
                  <a:schemeClr val="tx1"/>
                </a:solidFill>
                <a:latin typeface="Corbel" panose="020B0503020204020204" pitchFamily="34" charset="0"/>
              </a:rPr>
              <a:t> Servicedesk </a:t>
            </a:r>
            <a:r>
              <a:rPr lang="nl-NL" sz="2000" dirty="0" err="1">
                <a:solidFill>
                  <a:schemeClr val="tx1"/>
                </a:solidFill>
                <a:latin typeface="Corbel" panose="020B0503020204020204" pitchFamily="34" charset="0"/>
              </a:rPr>
              <a:t>Mercell</a:t>
            </a:r>
            <a:r>
              <a:rPr lang="nl-NL" sz="2000" dirty="0">
                <a:solidFill>
                  <a:schemeClr val="tx1"/>
                </a:solidFill>
                <a:latin typeface="Corbel" panose="020B0503020204020204" pitchFamily="34" charset="0"/>
              </a:rPr>
              <a:t> altijd bereikbaar voor hulp / technische ondersteuning</a:t>
            </a:r>
          </a:p>
          <a:p>
            <a:pPr algn="l"/>
            <a:endParaRPr lang="nl-NL" sz="2000" dirty="0">
              <a:solidFill>
                <a:schemeClr val="tx1"/>
              </a:solidFill>
            </a:endParaRPr>
          </a:p>
        </p:txBody>
      </p:sp>
    </p:spTree>
    <p:extLst>
      <p:ext uri="{BB962C8B-B14F-4D97-AF65-F5344CB8AC3E}">
        <p14:creationId xmlns:p14="http://schemas.microsoft.com/office/powerpoint/2010/main" val="21342471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D23358-3252-4337-8BE5-C5F25E344C77}"/>
              </a:ext>
            </a:extLst>
          </p:cNvPr>
          <p:cNvSpPr>
            <a:spLocks noGrp="1"/>
          </p:cNvSpPr>
          <p:nvPr>
            <p:ph type="ctrTitle"/>
          </p:nvPr>
        </p:nvSpPr>
        <p:spPr>
          <a:xfrm>
            <a:off x="685800" y="692696"/>
            <a:ext cx="7772400" cy="1470025"/>
          </a:xfrm>
        </p:spPr>
        <p:txBody>
          <a:bodyPr/>
          <a:lstStyle/>
          <a:p>
            <a:pPr algn="l"/>
            <a:r>
              <a:rPr lang="nl-NL" sz="4400" dirty="0">
                <a:latin typeface="Corbel" panose="020B0503020204020204" pitchFamily="34" charset="0"/>
              </a:rPr>
              <a:t>Tips &amp; tricks inschrijven op aanbesteding</a:t>
            </a:r>
            <a:endParaRPr lang="nl-NL" dirty="0"/>
          </a:p>
        </p:txBody>
      </p:sp>
      <p:sp>
        <p:nvSpPr>
          <p:cNvPr id="3" name="Ondertitel 2">
            <a:extLst>
              <a:ext uri="{FF2B5EF4-FFF2-40B4-BE49-F238E27FC236}">
                <a16:creationId xmlns:a16="http://schemas.microsoft.com/office/drawing/2014/main" id="{625EFF3D-B2F7-40BA-BC3D-9D2BDB080789}"/>
              </a:ext>
            </a:extLst>
          </p:cNvPr>
          <p:cNvSpPr>
            <a:spLocks noGrp="1"/>
          </p:cNvSpPr>
          <p:nvPr>
            <p:ph type="subTitle" idx="1"/>
          </p:nvPr>
        </p:nvSpPr>
        <p:spPr>
          <a:xfrm>
            <a:off x="755576" y="2158712"/>
            <a:ext cx="6400800" cy="3476079"/>
          </a:xfrm>
        </p:spPr>
        <p:txBody>
          <a:bodyPr>
            <a:normAutofit fontScale="92500" lnSpcReduction="20000"/>
          </a:bodyPr>
          <a:lstStyle/>
          <a:p>
            <a:pPr marL="342900" indent="-342900" algn="l">
              <a:buFont typeface="Wingdings" panose="05000000000000000000" pitchFamily="2" charset="2"/>
              <a:buChar char="§"/>
            </a:pPr>
            <a:r>
              <a:rPr lang="nl-NL" sz="2200" dirty="0">
                <a:solidFill>
                  <a:schemeClr val="tx1"/>
                </a:solidFill>
                <a:latin typeface="Corbel" panose="020B0503020204020204" pitchFamily="34" charset="0"/>
              </a:rPr>
              <a:t>Ervaringen uit het verleden zijn geen garantie voor de toekomst</a:t>
            </a:r>
          </a:p>
          <a:p>
            <a:pPr marL="342900" indent="-342900" algn="l">
              <a:buFont typeface="Wingdings" panose="05000000000000000000" pitchFamily="2" charset="2"/>
              <a:buChar char="§"/>
            </a:pPr>
            <a:r>
              <a:rPr lang="nl-NL" sz="2200" dirty="0">
                <a:solidFill>
                  <a:schemeClr val="tx1"/>
                </a:solidFill>
                <a:latin typeface="Corbel" panose="020B0503020204020204" pitchFamily="34" charset="0"/>
              </a:rPr>
              <a:t>Lees de aanbestedingsstukken zorgvuldig door</a:t>
            </a:r>
          </a:p>
          <a:p>
            <a:pPr marL="342900" indent="-342900" algn="l">
              <a:buFont typeface="Wingdings" panose="05000000000000000000" pitchFamily="2" charset="2"/>
              <a:buChar char="§"/>
            </a:pPr>
            <a:r>
              <a:rPr lang="nl-NL" sz="2200" dirty="0">
                <a:solidFill>
                  <a:schemeClr val="tx1"/>
                </a:solidFill>
                <a:latin typeface="Corbel" panose="020B0503020204020204" pitchFamily="34" charset="0"/>
              </a:rPr>
              <a:t>Stel vragen, toets je interpretatie</a:t>
            </a:r>
          </a:p>
          <a:p>
            <a:pPr marL="342900" indent="-342900" algn="l">
              <a:buFont typeface="Wingdings" panose="05000000000000000000" pitchFamily="2" charset="2"/>
              <a:buChar char="§"/>
            </a:pPr>
            <a:r>
              <a:rPr lang="nl-NL" sz="2200" dirty="0">
                <a:solidFill>
                  <a:schemeClr val="tx1"/>
                </a:solidFill>
                <a:latin typeface="Corbel" panose="020B0503020204020204" pitchFamily="34" charset="0"/>
              </a:rPr>
              <a:t>Tijdig aanvragen bewijsmiddelen </a:t>
            </a:r>
          </a:p>
          <a:p>
            <a:pPr marL="342900" indent="-342900" algn="l">
              <a:buFont typeface="Wingdings" panose="05000000000000000000" pitchFamily="2" charset="2"/>
              <a:buChar char="§"/>
            </a:pPr>
            <a:r>
              <a:rPr lang="nl-NL" sz="2200" dirty="0">
                <a:solidFill>
                  <a:schemeClr val="tx1"/>
                </a:solidFill>
                <a:latin typeface="Corbel" panose="020B0503020204020204" pitchFamily="34" charset="0"/>
              </a:rPr>
              <a:t>Let op fatale termijnen</a:t>
            </a:r>
          </a:p>
          <a:p>
            <a:pPr marL="342900" indent="-342900" algn="l">
              <a:buFont typeface="Wingdings" panose="05000000000000000000" pitchFamily="2" charset="2"/>
              <a:buChar char="§"/>
            </a:pPr>
            <a:r>
              <a:rPr lang="nl-NL" sz="2200" dirty="0">
                <a:solidFill>
                  <a:schemeClr val="tx1"/>
                </a:solidFill>
                <a:latin typeface="Corbel" panose="020B0503020204020204" pitchFamily="34" charset="0"/>
              </a:rPr>
              <a:t>Geef antwoord op de vragen die gesteld zijn</a:t>
            </a:r>
          </a:p>
          <a:p>
            <a:pPr marL="742950" lvl="1" indent="-285750" algn="l">
              <a:buFont typeface="Wingdings" panose="05000000000000000000" pitchFamily="2" charset="2"/>
              <a:buChar char="§"/>
            </a:pPr>
            <a:r>
              <a:rPr lang="nl-NL" sz="1800" dirty="0">
                <a:solidFill>
                  <a:schemeClr val="tx1"/>
                </a:solidFill>
                <a:latin typeface="Corbel" panose="020B0503020204020204" pitchFamily="34" charset="0"/>
              </a:rPr>
              <a:t>Gemeente (beoordelingscommissie) beoordeelt alleen wat er op papier staat (geen ruimte voor aannames)</a:t>
            </a:r>
          </a:p>
          <a:p>
            <a:pPr marL="358775" lvl="1" indent="-358775" algn="l">
              <a:buFont typeface="Wingdings" panose="05000000000000000000" pitchFamily="2" charset="2"/>
              <a:buChar char="§"/>
            </a:pPr>
            <a:r>
              <a:rPr lang="nl-NL" sz="2200" dirty="0">
                <a:solidFill>
                  <a:schemeClr val="tx1"/>
                </a:solidFill>
                <a:latin typeface="Corbel" panose="020B0503020204020204" pitchFamily="34" charset="0"/>
              </a:rPr>
              <a:t>Kijk ook eens op:</a:t>
            </a:r>
            <a:r>
              <a:rPr lang="nl-NL" sz="1800" dirty="0">
                <a:solidFill>
                  <a:schemeClr val="tx1"/>
                </a:solidFill>
                <a:latin typeface="Corbel" panose="020B0503020204020204" pitchFamily="34" charset="0"/>
              </a:rPr>
              <a:t> </a:t>
            </a:r>
            <a:r>
              <a:rPr lang="nl-NL" sz="1800" dirty="0">
                <a:solidFill>
                  <a:schemeClr val="tx1"/>
                </a:solidFill>
                <a:latin typeface="Corbel" panose="020B0503020204020204" pitchFamily="34" charset="0"/>
                <a:hlinkClick r:id="rId2"/>
              </a:rPr>
              <a:t>https://www.hardenberg.nl/ondernemers/inkoop-en-aanbesteding/tips-voor-uw-inschrijving</a:t>
            </a:r>
            <a:r>
              <a:rPr lang="nl-NL" sz="1800" dirty="0">
                <a:solidFill>
                  <a:schemeClr val="tx1"/>
                </a:solidFill>
                <a:latin typeface="Corbel" panose="020B0503020204020204" pitchFamily="34" charset="0"/>
              </a:rPr>
              <a:t> </a:t>
            </a:r>
          </a:p>
        </p:txBody>
      </p:sp>
    </p:spTree>
    <p:extLst>
      <p:ext uri="{BB962C8B-B14F-4D97-AF65-F5344CB8AC3E}">
        <p14:creationId xmlns:p14="http://schemas.microsoft.com/office/powerpoint/2010/main" val="8256580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D39897-8345-4C19-8C16-447E31348C19}"/>
              </a:ext>
            </a:extLst>
          </p:cNvPr>
          <p:cNvSpPr>
            <a:spLocks noGrp="1"/>
          </p:cNvSpPr>
          <p:nvPr>
            <p:ph type="ctrTitle"/>
          </p:nvPr>
        </p:nvSpPr>
        <p:spPr/>
        <p:txBody>
          <a:bodyPr/>
          <a:lstStyle/>
          <a:p>
            <a:r>
              <a:rPr lang="nl-NL" dirty="0"/>
              <a:t>Vragen?</a:t>
            </a:r>
          </a:p>
        </p:txBody>
      </p:sp>
    </p:spTree>
    <p:extLst>
      <p:ext uri="{BB962C8B-B14F-4D97-AF65-F5344CB8AC3E}">
        <p14:creationId xmlns:p14="http://schemas.microsoft.com/office/powerpoint/2010/main" val="42255884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210D55-0A10-4FE9-9A4B-0F8E77379CEC}"/>
              </a:ext>
            </a:extLst>
          </p:cNvPr>
          <p:cNvSpPr>
            <a:spLocks noGrp="1"/>
          </p:cNvSpPr>
          <p:nvPr>
            <p:ph type="ctrTitle"/>
          </p:nvPr>
        </p:nvSpPr>
        <p:spPr/>
        <p:txBody>
          <a:bodyPr/>
          <a:lstStyle/>
          <a:p>
            <a:r>
              <a:rPr lang="nl-NL" dirty="0"/>
              <a:t>Pauze</a:t>
            </a:r>
          </a:p>
        </p:txBody>
      </p:sp>
      <p:pic>
        <p:nvPicPr>
          <p:cNvPr id="4" name="Afbeelding 3">
            <a:extLst>
              <a:ext uri="{FF2B5EF4-FFF2-40B4-BE49-F238E27FC236}">
                <a16:creationId xmlns:a16="http://schemas.microsoft.com/office/drawing/2014/main" id="{CD34CE26-1BE3-49F2-B7ED-CC13D75C062B}"/>
              </a:ext>
            </a:extLst>
          </p:cNvPr>
          <p:cNvPicPr>
            <a:picLocks noChangeAspect="1"/>
          </p:cNvPicPr>
          <p:nvPr/>
        </p:nvPicPr>
        <p:blipFill>
          <a:blip r:embed="rId2"/>
          <a:stretch>
            <a:fillRect/>
          </a:stretch>
        </p:blipFill>
        <p:spPr>
          <a:xfrm>
            <a:off x="3419872" y="3284984"/>
            <a:ext cx="2181225" cy="2095500"/>
          </a:xfrm>
          <a:prstGeom prst="rect">
            <a:avLst/>
          </a:prstGeom>
        </p:spPr>
      </p:pic>
    </p:spTree>
    <p:extLst>
      <p:ext uri="{BB962C8B-B14F-4D97-AF65-F5344CB8AC3E}">
        <p14:creationId xmlns:p14="http://schemas.microsoft.com/office/powerpoint/2010/main" val="15446743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191FD6-49AA-4ABF-B951-0E7EFA9C39CB}"/>
              </a:ext>
            </a:extLst>
          </p:cNvPr>
          <p:cNvSpPr>
            <a:spLocks noGrp="1"/>
          </p:cNvSpPr>
          <p:nvPr>
            <p:ph type="ctrTitle"/>
          </p:nvPr>
        </p:nvSpPr>
        <p:spPr>
          <a:xfrm>
            <a:off x="685800" y="188640"/>
            <a:ext cx="7772400" cy="1470025"/>
          </a:xfrm>
        </p:spPr>
        <p:txBody>
          <a:bodyPr/>
          <a:lstStyle/>
          <a:p>
            <a:pPr algn="l"/>
            <a:r>
              <a:rPr lang="nl-NL" dirty="0"/>
              <a:t>Huidige situatie</a:t>
            </a:r>
          </a:p>
        </p:txBody>
      </p:sp>
      <p:sp>
        <p:nvSpPr>
          <p:cNvPr id="3" name="Ondertitel 2">
            <a:extLst>
              <a:ext uri="{FF2B5EF4-FFF2-40B4-BE49-F238E27FC236}">
                <a16:creationId xmlns:a16="http://schemas.microsoft.com/office/drawing/2014/main" id="{3E545666-4493-4E56-8E95-A2C7B90688F3}"/>
              </a:ext>
            </a:extLst>
          </p:cNvPr>
          <p:cNvSpPr>
            <a:spLocks noGrp="1"/>
          </p:cNvSpPr>
          <p:nvPr>
            <p:ph type="subTitle" idx="1"/>
          </p:nvPr>
        </p:nvSpPr>
        <p:spPr>
          <a:xfrm>
            <a:off x="685800" y="1484784"/>
            <a:ext cx="8134672" cy="4154016"/>
          </a:xfrm>
        </p:spPr>
        <p:txBody>
          <a:bodyPr>
            <a:normAutofit/>
          </a:bodyPr>
          <a:lstStyle/>
          <a:p>
            <a:pPr marL="285750" indent="-285750" algn="l">
              <a:buFont typeface="Wingdings" panose="05000000000000000000" pitchFamily="2" charset="2"/>
              <a:buChar char="§"/>
            </a:pPr>
            <a:r>
              <a:rPr lang="nl-NL" sz="2400" dirty="0">
                <a:solidFill>
                  <a:schemeClr val="tx1"/>
                </a:solidFill>
              </a:rPr>
              <a:t>Ambulante jeugdhulp: regionale inkoop via RSJ IJsselland. In Hardenberg leveren 96 aanbieders ondersteuning. </a:t>
            </a:r>
          </a:p>
          <a:p>
            <a:pPr marL="285750" indent="-285750" algn="l">
              <a:buFont typeface="Wingdings" panose="05000000000000000000" pitchFamily="2" charset="2"/>
              <a:buChar char="§"/>
            </a:pPr>
            <a:endParaRPr lang="nl-NL" sz="2400" dirty="0">
              <a:solidFill>
                <a:schemeClr val="tx1"/>
              </a:solidFill>
            </a:endParaRPr>
          </a:p>
          <a:p>
            <a:pPr marL="285750" indent="-285750" algn="l">
              <a:buFont typeface="Wingdings" panose="05000000000000000000" pitchFamily="2" charset="2"/>
              <a:buChar char="§"/>
            </a:pPr>
            <a:r>
              <a:rPr lang="nl-NL" sz="2400" dirty="0">
                <a:solidFill>
                  <a:schemeClr val="tx1"/>
                </a:solidFill>
              </a:rPr>
              <a:t>Begeleiding (</a:t>
            </a:r>
            <a:r>
              <a:rPr lang="nl-NL" sz="2400" dirty="0" err="1">
                <a:solidFill>
                  <a:schemeClr val="tx1"/>
                </a:solidFill>
              </a:rPr>
              <a:t>Wmo</a:t>
            </a:r>
            <a:r>
              <a:rPr lang="nl-NL" sz="2400" dirty="0">
                <a:solidFill>
                  <a:schemeClr val="tx1"/>
                </a:solidFill>
              </a:rPr>
              <a:t>) is lokaal ingekocht. In Hardenberg leveren 51 aanbieders ondersteuning</a:t>
            </a:r>
          </a:p>
          <a:p>
            <a:pPr marL="285750" indent="-285750" algn="l">
              <a:buFont typeface="Wingdings" panose="05000000000000000000" pitchFamily="2" charset="2"/>
              <a:buChar char="§"/>
            </a:pPr>
            <a:endParaRPr lang="nl-NL" sz="2400" dirty="0">
              <a:solidFill>
                <a:schemeClr val="tx1"/>
              </a:solidFill>
            </a:endParaRPr>
          </a:p>
          <a:p>
            <a:pPr marL="285750" indent="-285750" algn="l">
              <a:buFont typeface="Wingdings" panose="05000000000000000000" pitchFamily="2" charset="2"/>
              <a:buChar char="§"/>
            </a:pPr>
            <a:r>
              <a:rPr lang="nl-NL" sz="2400" dirty="0">
                <a:solidFill>
                  <a:schemeClr val="tx1"/>
                </a:solidFill>
              </a:rPr>
              <a:t>Begeleid Thuis: deze vorm van zorg wordt momenteel ontwikkeld. Beschermd Wonen wordt ingekocht via centrumgemeente Zwolle.</a:t>
            </a:r>
          </a:p>
          <a:p>
            <a:pPr marL="285750" indent="-285750" algn="l">
              <a:buFont typeface="Wingdings" panose="05000000000000000000" pitchFamily="2" charset="2"/>
              <a:buChar char="§"/>
            </a:pPr>
            <a:endParaRPr lang="nl-NL" sz="2400" dirty="0">
              <a:solidFill>
                <a:schemeClr val="tx1"/>
              </a:solidFill>
            </a:endParaRPr>
          </a:p>
          <a:p>
            <a:pPr marL="285750" indent="-285750">
              <a:buFont typeface="Wingdings" panose="05000000000000000000" pitchFamily="2" charset="2"/>
              <a:buChar char="§"/>
            </a:pPr>
            <a:endParaRPr lang="nl-NL" sz="1600" dirty="0"/>
          </a:p>
        </p:txBody>
      </p:sp>
    </p:spTree>
    <p:extLst>
      <p:ext uri="{BB962C8B-B14F-4D97-AF65-F5344CB8AC3E}">
        <p14:creationId xmlns:p14="http://schemas.microsoft.com/office/powerpoint/2010/main" val="34021881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C2402F-1FDB-4037-96CD-3833AECC2750}"/>
              </a:ext>
            </a:extLst>
          </p:cNvPr>
          <p:cNvSpPr>
            <a:spLocks noGrp="1"/>
          </p:cNvSpPr>
          <p:nvPr>
            <p:ph type="ctrTitle"/>
          </p:nvPr>
        </p:nvSpPr>
        <p:spPr/>
        <p:txBody>
          <a:bodyPr/>
          <a:lstStyle/>
          <a:p>
            <a:r>
              <a:rPr lang="nl-NL" dirty="0"/>
              <a:t>Toetsing concept documenten</a:t>
            </a:r>
          </a:p>
        </p:txBody>
      </p:sp>
    </p:spTree>
    <p:extLst>
      <p:ext uri="{BB962C8B-B14F-4D97-AF65-F5344CB8AC3E}">
        <p14:creationId xmlns:p14="http://schemas.microsoft.com/office/powerpoint/2010/main" val="17170864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D1B612-9210-4D09-A0A0-9C0E76DAB871}"/>
              </a:ext>
            </a:extLst>
          </p:cNvPr>
          <p:cNvSpPr>
            <a:spLocks noGrp="1"/>
          </p:cNvSpPr>
          <p:nvPr>
            <p:ph type="ctrTitle"/>
          </p:nvPr>
        </p:nvSpPr>
        <p:spPr>
          <a:xfrm>
            <a:off x="685800" y="484187"/>
            <a:ext cx="7772400" cy="1470025"/>
          </a:xfrm>
        </p:spPr>
        <p:txBody>
          <a:bodyPr/>
          <a:lstStyle/>
          <a:p>
            <a:pPr algn="l"/>
            <a:r>
              <a:rPr lang="nl-NL" dirty="0"/>
              <a:t>Concept documenten</a:t>
            </a:r>
          </a:p>
        </p:txBody>
      </p:sp>
      <p:sp>
        <p:nvSpPr>
          <p:cNvPr id="3" name="Ondertitel 2">
            <a:extLst>
              <a:ext uri="{FF2B5EF4-FFF2-40B4-BE49-F238E27FC236}">
                <a16:creationId xmlns:a16="http://schemas.microsoft.com/office/drawing/2014/main" id="{9B49F428-253A-4370-B4F0-FAB342C57B09}"/>
              </a:ext>
            </a:extLst>
          </p:cNvPr>
          <p:cNvSpPr>
            <a:spLocks noGrp="1"/>
          </p:cNvSpPr>
          <p:nvPr>
            <p:ph type="subTitle" idx="1"/>
          </p:nvPr>
        </p:nvSpPr>
        <p:spPr>
          <a:xfrm>
            <a:off x="827584" y="1916832"/>
            <a:ext cx="7920880" cy="3960440"/>
          </a:xfrm>
        </p:spPr>
        <p:txBody>
          <a:bodyPr>
            <a:normAutofit/>
          </a:bodyPr>
          <a:lstStyle/>
          <a:p>
            <a:pPr marL="457200" indent="-457200" algn="l">
              <a:buAutoNum type="arabicPeriod"/>
            </a:pPr>
            <a:r>
              <a:rPr lang="nl-NL" sz="2200" dirty="0">
                <a:solidFill>
                  <a:schemeClr val="tx1"/>
                </a:solidFill>
              </a:rPr>
              <a:t>Beschrijvend document</a:t>
            </a:r>
          </a:p>
          <a:p>
            <a:pPr marL="457200" indent="-457200" algn="l">
              <a:buAutoNum type="arabicPeriod"/>
            </a:pPr>
            <a:r>
              <a:rPr lang="nl-NL" sz="2200" dirty="0">
                <a:solidFill>
                  <a:schemeClr val="tx1"/>
                </a:solidFill>
              </a:rPr>
              <a:t>Beschrijving perceel 1 – Begeleiding</a:t>
            </a:r>
          </a:p>
          <a:p>
            <a:pPr marL="457200" indent="-457200" algn="l">
              <a:buAutoNum type="arabicPeriod"/>
            </a:pPr>
            <a:r>
              <a:rPr lang="nl-NL" sz="2200" dirty="0">
                <a:solidFill>
                  <a:schemeClr val="tx1"/>
                </a:solidFill>
              </a:rPr>
              <a:t>Beschrijving perceel 2 – Beschermd thuis</a:t>
            </a:r>
          </a:p>
          <a:p>
            <a:pPr marL="457200" indent="-457200" algn="l">
              <a:buAutoNum type="arabicPeriod"/>
            </a:pPr>
            <a:r>
              <a:rPr lang="nl-NL" sz="2200" dirty="0">
                <a:solidFill>
                  <a:schemeClr val="tx1"/>
                </a:solidFill>
              </a:rPr>
              <a:t>Beschrijving perceel 3 – Jeugd GGZ</a:t>
            </a:r>
          </a:p>
          <a:p>
            <a:pPr marL="457200" indent="-457200" algn="l">
              <a:buAutoNum type="arabicPeriod"/>
            </a:pPr>
            <a:r>
              <a:rPr lang="nl-NL" sz="2200" dirty="0">
                <a:solidFill>
                  <a:schemeClr val="tx1"/>
                </a:solidFill>
              </a:rPr>
              <a:t>Beschrijving perceel 4 – Ambulante dagbehandeling</a:t>
            </a:r>
          </a:p>
          <a:p>
            <a:pPr marL="457200" indent="-457200" algn="l">
              <a:buAutoNum type="arabicPeriod"/>
            </a:pPr>
            <a:r>
              <a:rPr lang="nl-NL" sz="2200" dirty="0">
                <a:solidFill>
                  <a:schemeClr val="tx1"/>
                </a:solidFill>
              </a:rPr>
              <a:t>Beschrijving perceel 5 – Ambulante jeugd- en opvoedhulp</a:t>
            </a:r>
          </a:p>
          <a:p>
            <a:pPr marL="457200" indent="-457200" algn="l">
              <a:buAutoNum type="arabicPeriod"/>
            </a:pPr>
            <a:r>
              <a:rPr lang="nl-NL" sz="2200" dirty="0">
                <a:solidFill>
                  <a:schemeClr val="tx1"/>
                </a:solidFill>
              </a:rPr>
              <a:t>Bijlage 1 – Het </a:t>
            </a:r>
            <a:r>
              <a:rPr lang="nl-NL" sz="2200" dirty="0" err="1">
                <a:solidFill>
                  <a:schemeClr val="tx1"/>
                </a:solidFill>
              </a:rPr>
              <a:t>Hardenbergse</a:t>
            </a:r>
            <a:r>
              <a:rPr lang="nl-NL" sz="2200" dirty="0">
                <a:solidFill>
                  <a:schemeClr val="tx1"/>
                </a:solidFill>
              </a:rPr>
              <a:t> Model voor ondersteuning</a:t>
            </a:r>
          </a:p>
          <a:p>
            <a:pPr marL="457200" indent="-457200" algn="l">
              <a:buAutoNum type="arabicPeriod"/>
            </a:pPr>
            <a:r>
              <a:rPr lang="nl-NL" sz="2200" dirty="0">
                <a:solidFill>
                  <a:schemeClr val="tx1"/>
                </a:solidFill>
              </a:rPr>
              <a:t>Bijlage 2 – Programma van Eisen - Algemeen</a:t>
            </a:r>
          </a:p>
          <a:p>
            <a:pPr marL="457200" indent="-457200" algn="l">
              <a:buAutoNum type="arabicPeriod"/>
            </a:pPr>
            <a:endParaRPr lang="nl-NL" sz="2200" dirty="0">
              <a:solidFill>
                <a:schemeClr val="tx1"/>
              </a:solidFill>
            </a:endParaRPr>
          </a:p>
        </p:txBody>
      </p:sp>
    </p:spTree>
    <p:extLst>
      <p:ext uri="{BB962C8B-B14F-4D97-AF65-F5344CB8AC3E}">
        <p14:creationId xmlns:p14="http://schemas.microsoft.com/office/powerpoint/2010/main" val="40420945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D1B612-9210-4D09-A0A0-9C0E76DAB871}"/>
              </a:ext>
            </a:extLst>
          </p:cNvPr>
          <p:cNvSpPr>
            <a:spLocks noGrp="1"/>
          </p:cNvSpPr>
          <p:nvPr>
            <p:ph type="ctrTitle"/>
          </p:nvPr>
        </p:nvSpPr>
        <p:spPr>
          <a:xfrm>
            <a:off x="685800" y="484187"/>
            <a:ext cx="7772400" cy="1470025"/>
          </a:xfrm>
        </p:spPr>
        <p:txBody>
          <a:bodyPr/>
          <a:lstStyle/>
          <a:p>
            <a:pPr algn="l"/>
            <a:r>
              <a:rPr lang="nl-NL" dirty="0"/>
              <a:t>Concept documenten</a:t>
            </a:r>
          </a:p>
        </p:txBody>
      </p:sp>
      <p:sp>
        <p:nvSpPr>
          <p:cNvPr id="3" name="Ondertitel 2">
            <a:extLst>
              <a:ext uri="{FF2B5EF4-FFF2-40B4-BE49-F238E27FC236}">
                <a16:creationId xmlns:a16="http://schemas.microsoft.com/office/drawing/2014/main" id="{9B49F428-253A-4370-B4F0-FAB342C57B09}"/>
              </a:ext>
            </a:extLst>
          </p:cNvPr>
          <p:cNvSpPr>
            <a:spLocks noGrp="1"/>
          </p:cNvSpPr>
          <p:nvPr>
            <p:ph type="subTitle" idx="1"/>
          </p:nvPr>
        </p:nvSpPr>
        <p:spPr>
          <a:xfrm>
            <a:off x="827584" y="1916832"/>
            <a:ext cx="7920880" cy="3960440"/>
          </a:xfrm>
        </p:spPr>
        <p:txBody>
          <a:bodyPr>
            <a:normAutofit/>
          </a:bodyPr>
          <a:lstStyle/>
          <a:p>
            <a:pPr marL="457200" indent="-457200" algn="l">
              <a:buAutoNum type="arabicPeriod"/>
            </a:pPr>
            <a:r>
              <a:rPr lang="nl-NL" sz="2200" dirty="0">
                <a:solidFill>
                  <a:schemeClr val="tx1"/>
                </a:solidFill>
              </a:rPr>
              <a:t>Beschrijvend document</a:t>
            </a:r>
          </a:p>
          <a:p>
            <a:pPr marL="457200" indent="-457200" algn="l">
              <a:buAutoNum type="arabicPeriod"/>
            </a:pPr>
            <a:r>
              <a:rPr lang="nl-NL" sz="2200" dirty="0">
                <a:solidFill>
                  <a:schemeClr val="tx1"/>
                </a:solidFill>
              </a:rPr>
              <a:t>Beschrijving perceel 1 – Begeleiding</a:t>
            </a:r>
          </a:p>
          <a:p>
            <a:pPr marL="457200" indent="-457200" algn="l">
              <a:buAutoNum type="arabicPeriod"/>
            </a:pPr>
            <a:r>
              <a:rPr lang="nl-NL" sz="2200" dirty="0">
                <a:solidFill>
                  <a:schemeClr val="tx1"/>
                </a:solidFill>
              </a:rPr>
              <a:t>Beschrijving perceel 2 – Beschermd thuis</a:t>
            </a:r>
          </a:p>
          <a:p>
            <a:pPr marL="457200" indent="-457200" algn="l">
              <a:buAutoNum type="arabicPeriod"/>
            </a:pPr>
            <a:r>
              <a:rPr lang="nl-NL" sz="2200" dirty="0">
                <a:solidFill>
                  <a:schemeClr val="tx1"/>
                </a:solidFill>
              </a:rPr>
              <a:t>Bijlage 1 – Het </a:t>
            </a:r>
            <a:r>
              <a:rPr lang="nl-NL" sz="2200" dirty="0" err="1">
                <a:solidFill>
                  <a:schemeClr val="tx1"/>
                </a:solidFill>
              </a:rPr>
              <a:t>Hardenbergse</a:t>
            </a:r>
            <a:r>
              <a:rPr lang="nl-NL" sz="2200" dirty="0">
                <a:solidFill>
                  <a:schemeClr val="tx1"/>
                </a:solidFill>
              </a:rPr>
              <a:t> Model voor ondersteuning</a:t>
            </a:r>
          </a:p>
          <a:p>
            <a:pPr marL="457200" indent="-457200" algn="l">
              <a:buAutoNum type="arabicPeriod"/>
            </a:pPr>
            <a:r>
              <a:rPr lang="nl-NL" sz="2200" dirty="0">
                <a:solidFill>
                  <a:schemeClr val="tx1"/>
                </a:solidFill>
              </a:rPr>
              <a:t>Bijlage 2 – Programma van Eisen - Algemeen</a:t>
            </a:r>
          </a:p>
          <a:p>
            <a:pPr algn="l"/>
            <a:endParaRPr lang="nl-NL" sz="2200" dirty="0">
              <a:solidFill>
                <a:schemeClr val="tx1"/>
              </a:solidFill>
            </a:endParaRPr>
          </a:p>
          <a:p>
            <a:pPr algn="l"/>
            <a:r>
              <a:rPr lang="nl-NL" sz="1600" i="1" dirty="0">
                <a:solidFill>
                  <a:schemeClr val="tx1"/>
                </a:solidFill>
              </a:rPr>
              <a:t>Beschrijving perceel 3,4 en 5 gaan over jeugdhulp en zullen nu niet besproken worden. </a:t>
            </a:r>
          </a:p>
        </p:txBody>
      </p:sp>
    </p:spTree>
    <p:extLst>
      <p:ext uri="{BB962C8B-B14F-4D97-AF65-F5344CB8AC3E}">
        <p14:creationId xmlns:p14="http://schemas.microsoft.com/office/powerpoint/2010/main" val="25167161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0E556C-75AD-4E5B-95D2-B95DAC7FB818}"/>
              </a:ext>
            </a:extLst>
          </p:cNvPr>
          <p:cNvSpPr>
            <a:spLocks noGrp="1"/>
          </p:cNvSpPr>
          <p:nvPr>
            <p:ph type="ctrTitle"/>
          </p:nvPr>
        </p:nvSpPr>
        <p:spPr>
          <a:xfrm>
            <a:off x="685800" y="394726"/>
            <a:ext cx="7772400" cy="1008111"/>
          </a:xfrm>
        </p:spPr>
        <p:txBody>
          <a:bodyPr>
            <a:normAutofit/>
          </a:bodyPr>
          <a:lstStyle/>
          <a:p>
            <a:pPr algn="l"/>
            <a:r>
              <a:rPr lang="nl-NL" dirty="0"/>
              <a:t>Vragen vanuit de gemeente</a:t>
            </a:r>
          </a:p>
        </p:txBody>
      </p:sp>
      <p:sp>
        <p:nvSpPr>
          <p:cNvPr id="3" name="Ondertitel 2">
            <a:extLst>
              <a:ext uri="{FF2B5EF4-FFF2-40B4-BE49-F238E27FC236}">
                <a16:creationId xmlns:a16="http://schemas.microsoft.com/office/drawing/2014/main" id="{96852C6D-6684-4ED8-81ED-884B1A30C824}"/>
              </a:ext>
            </a:extLst>
          </p:cNvPr>
          <p:cNvSpPr>
            <a:spLocks noGrp="1"/>
          </p:cNvSpPr>
          <p:nvPr>
            <p:ph type="subTitle" idx="1"/>
          </p:nvPr>
        </p:nvSpPr>
        <p:spPr>
          <a:xfrm>
            <a:off x="667106" y="1402837"/>
            <a:ext cx="7979703" cy="3744416"/>
          </a:xfrm>
        </p:spPr>
        <p:txBody>
          <a:bodyPr>
            <a:normAutofit/>
          </a:bodyPr>
          <a:lstStyle/>
          <a:p>
            <a:pPr algn="l"/>
            <a:r>
              <a:rPr lang="nl-NL" sz="1800" b="1" i="0" u="sng" strike="noStrike" baseline="0" dirty="0">
                <a:solidFill>
                  <a:srgbClr val="000000"/>
                </a:solidFill>
                <a:latin typeface="Corbel" panose="020B0503020204020204" pitchFamily="34" charset="0"/>
              </a:rPr>
              <a:t>Begeleiding  </a:t>
            </a:r>
          </a:p>
          <a:p>
            <a:pPr marL="342900" indent="-342900" algn="l">
              <a:buAutoNum type="arabicPeriod"/>
            </a:pPr>
            <a:r>
              <a:rPr lang="nl-NL" sz="1800" b="0" i="0" u="none" strike="noStrike" baseline="0" dirty="0">
                <a:solidFill>
                  <a:srgbClr val="000000"/>
                </a:solidFill>
                <a:latin typeface="Corbel" panose="020B0503020204020204" pitchFamily="34" charset="0"/>
              </a:rPr>
              <a:t>De gemeente Hardenberg is voornemens om begeleiding jeugd en begeleiding </a:t>
            </a:r>
            <a:r>
              <a:rPr lang="nl-NL" sz="1800" b="0" i="0" u="none" strike="noStrike" baseline="0" dirty="0" err="1">
                <a:solidFill>
                  <a:srgbClr val="000000"/>
                </a:solidFill>
                <a:latin typeface="Corbel" panose="020B0503020204020204" pitchFamily="34" charset="0"/>
              </a:rPr>
              <a:t>Wmo</a:t>
            </a:r>
            <a:r>
              <a:rPr lang="nl-NL" sz="1800" b="0" i="0" u="none" strike="noStrike" baseline="0" dirty="0">
                <a:solidFill>
                  <a:srgbClr val="000000"/>
                </a:solidFill>
                <a:latin typeface="Corbel" panose="020B0503020204020204" pitchFamily="34" charset="0"/>
              </a:rPr>
              <a:t> in één (1) perceel op te nemen. Voorziet u hierin problemen? Zo ja, welke? </a:t>
            </a:r>
          </a:p>
          <a:p>
            <a:pPr marL="342900" indent="-342900" algn="l">
              <a:buAutoNum type="arabicPeriod"/>
            </a:pPr>
            <a:r>
              <a:rPr lang="nl-NL" sz="1800" b="0" i="0" u="none" strike="noStrike" baseline="0" dirty="0">
                <a:solidFill>
                  <a:srgbClr val="000000"/>
                </a:solidFill>
                <a:latin typeface="Corbel" panose="020B0503020204020204" pitchFamily="34" charset="0"/>
              </a:rPr>
              <a:t>De gemeente Hardenberg is voornemens om </a:t>
            </a:r>
            <a:r>
              <a:rPr lang="nl-NL" sz="1800" b="1" i="0" u="none" strike="noStrike" baseline="0" dirty="0">
                <a:solidFill>
                  <a:srgbClr val="000000"/>
                </a:solidFill>
                <a:latin typeface="Corbel" panose="020B0503020204020204" pitchFamily="34" charset="0"/>
              </a:rPr>
              <a:t>geen </a:t>
            </a:r>
            <a:r>
              <a:rPr lang="nl-NL" sz="1800" b="0" i="0" u="none" strike="noStrike" baseline="0" dirty="0">
                <a:solidFill>
                  <a:srgbClr val="000000"/>
                </a:solidFill>
                <a:latin typeface="Corbel" panose="020B0503020204020204" pitchFamily="34" charset="0"/>
              </a:rPr>
              <a:t>onderscheid te maken tussen begeleiding basis en begeleiding specialistisch en dus één product/perceel begeleiding in te kopen. Voorziet u hierin problemen? Zo ja, welke? </a:t>
            </a:r>
          </a:p>
          <a:p>
            <a:pPr marL="342900" indent="-342900" algn="l">
              <a:buAutoNum type="arabicPeriod"/>
            </a:pPr>
            <a:r>
              <a:rPr lang="nl-NL" sz="1800" b="0" i="0" u="none" strike="noStrike" baseline="0" dirty="0">
                <a:solidFill>
                  <a:srgbClr val="000000"/>
                </a:solidFill>
                <a:latin typeface="Corbel" panose="020B0503020204020204" pitchFamily="34" charset="0"/>
              </a:rPr>
              <a:t>Welke groepsgroottes zijn wenselijk bij het product begeleiding groep belevingsgericht en begeleiding groep ontwikkelingsgericht?  </a:t>
            </a:r>
          </a:p>
          <a:p>
            <a:pPr marL="342900" indent="-342900" algn="l">
              <a:buAutoNum type="arabicPeriod"/>
            </a:pPr>
            <a:r>
              <a:rPr lang="nl-NL" sz="1800" b="0" i="0" u="none" strike="noStrike" baseline="0" dirty="0">
                <a:solidFill>
                  <a:srgbClr val="000000"/>
                </a:solidFill>
                <a:latin typeface="Corbel" panose="020B0503020204020204" pitchFamily="34" charset="0"/>
              </a:rPr>
              <a:t>Welk opleidingsniveau en bijpassende opleiding is minimaal noodzakelijk voor medewerkers binnen het perceel begeleiding? </a:t>
            </a:r>
          </a:p>
          <a:p>
            <a:pPr algn="l"/>
            <a:endParaRPr lang="nl-NL" sz="2400" dirty="0">
              <a:solidFill>
                <a:schemeClr val="tx1"/>
              </a:solidFill>
              <a:latin typeface="Corbel" panose="020B0503020204020204" pitchFamily="34" charset="0"/>
            </a:endParaRPr>
          </a:p>
        </p:txBody>
      </p:sp>
    </p:spTree>
    <p:extLst>
      <p:ext uri="{BB962C8B-B14F-4D97-AF65-F5344CB8AC3E}">
        <p14:creationId xmlns:p14="http://schemas.microsoft.com/office/powerpoint/2010/main" val="33448680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0E556C-75AD-4E5B-95D2-B95DAC7FB818}"/>
              </a:ext>
            </a:extLst>
          </p:cNvPr>
          <p:cNvSpPr>
            <a:spLocks noGrp="1"/>
          </p:cNvSpPr>
          <p:nvPr>
            <p:ph type="ctrTitle"/>
          </p:nvPr>
        </p:nvSpPr>
        <p:spPr>
          <a:xfrm>
            <a:off x="685800" y="394726"/>
            <a:ext cx="7772400" cy="1008111"/>
          </a:xfrm>
        </p:spPr>
        <p:txBody>
          <a:bodyPr>
            <a:normAutofit/>
          </a:bodyPr>
          <a:lstStyle/>
          <a:p>
            <a:pPr algn="l"/>
            <a:r>
              <a:rPr lang="nl-NL" dirty="0"/>
              <a:t>Vragen vanuit de gemeente</a:t>
            </a:r>
          </a:p>
        </p:txBody>
      </p:sp>
      <p:sp>
        <p:nvSpPr>
          <p:cNvPr id="3" name="Ondertitel 2">
            <a:extLst>
              <a:ext uri="{FF2B5EF4-FFF2-40B4-BE49-F238E27FC236}">
                <a16:creationId xmlns:a16="http://schemas.microsoft.com/office/drawing/2014/main" id="{96852C6D-6684-4ED8-81ED-884B1A30C824}"/>
              </a:ext>
            </a:extLst>
          </p:cNvPr>
          <p:cNvSpPr>
            <a:spLocks noGrp="1"/>
          </p:cNvSpPr>
          <p:nvPr>
            <p:ph type="subTitle" idx="1"/>
          </p:nvPr>
        </p:nvSpPr>
        <p:spPr>
          <a:xfrm>
            <a:off x="667106" y="1402837"/>
            <a:ext cx="7979703" cy="3744416"/>
          </a:xfrm>
        </p:spPr>
        <p:txBody>
          <a:bodyPr>
            <a:normAutofit/>
          </a:bodyPr>
          <a:lstStyle/>
          <a:p>
            <a:pPr algn="l"/>
            <a:r>
              <a:rPr lang="nl-NL" sz="1800" b="1" i="0" u="sng" strike="noStrike" baseline="0" dirty="0">
                <a:solidFill>
                  <a:srgbClr val="000000"/>
                </a:solidFill>
                <a:latin typeface="Corbel" panose="020B0503020204020204" pitchFamily="34" charset="0"/>
              </a:rPr>
              <a:t>Beschermd Thuis </a:t>
            </a:r>
          </a:p>
          <a:p>
            <a:pPr marL="342900" indent="-342900" algn="l">
              <a:buFont typeface="+mj-lt"/>
              <a:buAutoNum type="arabicPeriod" startAt="5"/>
            </a:pPr>
            <a:r>
              <a:rPr lang="nl-NL" sz="1800" b="0" i="0" u="none" strike="noStrike" baseline="0" dirty="0">
                <a:solidFill>
                  <a:srgbClr val="000000"/>
                </a:solidFill>
                <a:latin typeface="Corbel" panose="020B0503020204020204" pitchFamily="34" charset="0"/>
              </a:rPr>
              <a:t>De gemeente Hardenberg is voornemens om in het perceel beschermd thuis het product beschermd thuis – 24 uurs bereikbaarheid op te nemen. Is het mogelijk om dit aan te vullen met het product begeleiding (</a:t>
            </a:r>
            <a:r>
              <a:rPr lang="nl-NL" sz="1800" b="0" i="1" u="none" strike="noStrike" baseline="0" dirty="0">
                <a:solidFill>
                  <a:srgbClr val="000000"/>
                </a:solidFill>
                <a:latin typeface="Corbel" panose="020B0503020204020204" pitchFamily="34" charset="0"/>
              </a:rPr>
              <a:t>dus de geplande begeleiding) </a:t>
            </a:r>
            <a:r>
              <a:rPr lang="nl-NL" sz="1800" b="0" i="0" u="none" strike="noStrike" baseline="0" dirty="0">
                <a:solidFill>
                  <a:srgbClr val="000000"/>
                </a:solidFill>
                <a:latin typeface="Corbel" panose="020B0503020204020204" pitchFamily="34" charset="0"/>
              </a:rPr>
              <a:t>uit het perceel begeleiding? Levert dit problemen op? Zo ja, welke? </a:t>
            </a:r>
          </a:p>
          <a:p>
            <a:pPr marL="342900" indent="-342900" algn="l">
              <a:buFont typeface="+mj-lt"/>
              <a:buAutoNum type="arabicPeriod" startAt="5"/>
            </a:pPr>
            <a:r>
              <a:rPr lang="nl-NL" sz="1800" b="0" i="0" u="none" strike="noStrike" baseline="0" dirty="0">
                <a:solidFill>
                  <a:srgbClr val="000000"/>
                </a:solidFill>
                <a:latin typeface="Corbel" panose="020B0503020204020204" pitchFamily="34" charset="0"/>
              </a:rPr>
              <a:t>Hoe moet volgens u het product beschermd thuis met 24-uurs bereikbaarheid worden vormgegeven? </a:t>
            </a:r>
          </a:p>
          <a:p>
            <a:pPr marL="342900" indent="-342900" algn="l">
              <a:buFont typeface="+mj-lt"/>
              <a:buAutoNum type="arabicPeriod" startAt="5"/>
            </a:pPr>
            <a:r>
              <a:rPr lang="nl-NL" sz="1800" b="0" i="0" u="none" strike="noStrike" baseline="0" dirty="0">
                <a:solidFill>
                  <a:srgbClr val="000000"/>
                </a:solidFill>
                <a:latin typeface="Corbel" panose="020B0503020204020204" pitchFamily="34" charset="0"/>
              </a:rPr>
              <a:t>Welke tarief en financieringsvorm moet volgens u gekoppeld worden aan het product beschermd thuis (24-uurs bereikbaarheid en begeleiding beschermd thuis)? </a:t>
            </a:r>
          </a:p>
          <a:p>
            <a:pPr marL="342900" indent="-342900" algn="l">
              <a:buFont typeface="+mj-lt"/>
              <a:buAutoNum type="arabicPeriod" startAt="5"/>
            </a:pPr>
            <a:r>
              <a:rPr lang="nl-NL" sz="1800" b="0" i="0" u="none" strike="noStrike" baseline="0" dirty="0">
                <a:solidFill>
                  <a:srgbClr val="000000"/>
                </a:solidFill>
                <a:latin typeface="Corbel" panose="020B0503020204020204" pitchFamily="34" charset="0"/>
              </a:rPr>
              <a:t>Welk opleidingsniveau en bijbehorende opleiding is minimaal voor medewerkers is noodzakelijk bij het product beschermd thuis? </a:t>
            </a:r>
          </a:p>
          <a:p>
            <a:pPr algn="l"/>
            <a:endParaRPr lang="nl-NL" sz="2400" dirty="0">
              <a:solidFill>
                <a:schemeClr val="tx1"/>
              </a:solidFill>
              <a:latin typeface="Corbel" panose="020B0503020204020204" pitchFamily="34" charset="0"/>
            </a:endParaRPr>
          </a:p>
        </p:txBody>
      </p:sp>
    </p:spTree>
    <p:extLst>
      <p:ext uri="{BB962C8B-B14F-4D97-AF65-F5344CB8AC3E}">
        <p14:creationId xmlns:p14="http://schemas.microsoft.com/office/powerpoint/2010/main" val="6586564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0E556C-75AD-4E5B-95D2-B95DAC7FB818}"/>
              </a:ext>
            </a:extLst>
          </p:cNvPr>
          <p:cNvSpPr>
            <a:spLocks noGrp="1"/>
          </p:cNvSpPr>
          <p:nvPr>
            <p:ph type="ctrTitle"/>
          </p:nvPr>
        </p:nvSpPr>
        <p:spPr>
          <a:xfrm>
            <a:off x="685800" y="394726"/>
            <a:ext cx="7772400" cy="1008111"/>
          </a:xfrm>
        </p:spPr>
        <p:txBody>
          <a:bodyPr>
            <a:normAutofit/>
          </a:bodyPr>
          <a:lstStyle/>
          <a:p>
            <a:pPr algn="l"/>
            <a:r>
              <a:rPr lang="nl-NL" dirty="0"/>
              <a:t>Vragen vanuit de gemeente</a:t>
            </a:r>
          </a:p>
        </p:txBody>
      </p:sp>
      <p:sp>
        <p:nvSpPr>
          <p:cNvPr id="3" name="Ondertitel 2">
            <a:extLst>
              <a:ext uri="{FF2B5EF4-FFF2-40B4-BE49-F238E27FC236}">
                <a16:creationId xmlns:a16="http://schemas.microsoft.com/office/drawing/2014/main" id="{96852C6D-6684-4ED8-81ED-884B1A30C824}"/>
              </a:ext>
            </a:extLst>
          </p:cNvPr>
          <p:cNvSpPr>
            <a:spLocks noGrp="1"/>
          </p:cNvSpPr>
          <p:nvPr>
            <p:ph type="subTitle" idx="1"/>
          </p:nvPr>
        </p:nvSpPr>
        <p:spPr>
          <a:xfrm>
            <a:off x="667106" y="1402836"/>
            <a:ext cx="8153366" cy="4330419"/>
          </a:xfrm>
        </p:spPr>
        <p:txBody>
          <a:bodyPr>
            <a:normAutofit lnSpcReduction="10000"/>
          </a:bodyPr>
          <a:lstStyle/>
          <a:p>
            <a:pPr algn="l"/>
            <a:r>
              <a:rPr lang="nl-NL" sz="1800" b="1" i="1" strike="noStrike" baseline="0" dirty="0">
                <a:solidFill>
                  <a:srgbClr val="000000"/>
                </a:solidFill>
                <a:latin typeface="Corbel" panose="020B0503020204020204" pitchFamily="34" charset="0"/>
              </a:rPr>
              <a:t>Vragen 9, 10 en 11 zijn gericht op de jeugdzorg en worden niet besproke</a:t>
            </a:r>
            <a:r>
              <a:rPr lang="nl-NL" sz="1800" b="1" i="1" dirty="0">
                <a:solidFill>
                  <a:srgbClr val="000000"/>
                </a:solidFill>
                <a:latin typeface="Corbel" panose="020B0503020204020204" pitchFamily="34" charset="0"/>
              </a:rPr>
              <a:t>n tijdens deze bijeenkomst</a:t>
            </a:r>
            <a:endParaRPr lang="nl-NL" sz="1800" b="1" i="1" strike="noStrike" baseline="0" dirty="0">
              <a:solidFill>
                <a:srgbClr val="000000"/>
              </a:solidFill>
              <a:latin typeface="Corbel" panose="020B0503020204020204" pitchFamily="34" charset="0"/>
            </a:endParaRPr>
          </a:p>
          <a:p>
            <a:pPr algn="l"/>
            <a:endParaRPr lang="nl-NL" sz="1800" b="1" i="0" u="sng" strike="noStrike" baseline="0" dirty="0">
              <a:solidFill>
                <a:srgbClr val="000000"/>
              </a:solidFill>
              <a:latin typeface="Corbel" panose="020B0503020204020204" pitchFamily="34" charset="0"/>
            </a:endParaRPr>
          </a:p>
          <a:p>
            <a:pPr algn="l"/>
            <a:r>
              <a:rPr lang="nl-NL" sz="1800" b="1" i="0" u="sng" strike="noStrike" baseline="0" dirty="0">
                <a:solidFill>
                  <a:srgbClr val="000000"/>
                </a:solidFill>
                <a:latin typeface="Corbel" panose="020B0503020204020204" pitchFamily="34" charset="0"/>
              </a:rPr>
              <a:t>Bekostiging </a:t>
            </a:r>
          </a:p>
          <a:p>
            <a:pPr marL="342900" indent="-342900" algn="l">
              <a:buFont typeface="+mj-lt"/>
              <a:buAutoNum type="arabicPeriod" startAt="12"/>
            </a:pPr>
            <a:r>
              <a:rPr lang="nl-NL" sz="1800" b="0" i="0" u="none" strike="noStrike" baseline="0" dirty="0">
                <a:solidFill>
                  <a:srgbClr val="000000"/>
                </a:solidFill>
                <a:latin typeface="Corbel" panose="020B0503020204020204" pitchFamily="34" charset="0"/>
              </a:rPr>
              <a:t>Kunnen wij uitgaan van het kostprijsonderzoek vanuit de RSJ en de </a:t>
            </a:r>
            <a:r>
              <a:rPr lang="nl-NL" sz="1800" b="0" i="0" u="none" strike="noStrike" baseline="0" dirty="0" err="1">
                <a:solidFill>
                  <a:srgbClr val="000000"/>
                </a:solidFill>
                <a:latin typeface="Corbel" panose="020B0503020204020204" pitchFamily="34" charset="0"/>
              </a:rPr>
              <a:t>Wmo</a:t>
            </a:r>
            <a:r>
              <a:rPr lang="nl-NL" sz="1800" b="0" i="0" u="none" strike="noStrike" baseline="0" dirty="0">
                <a:solidFill>
                  <a:srgbClr val="000000"/>
                </a:solidFill>
                <a:latin typeface="Corbel" panose="020B0503020204020204" pitchFamily="34" charset="0"/>
              </a:rPr>
              <a:t> (van 2019) met een juiste indexatie? Zo nee, waarom niet? </a:t>
            </a:r>
            <a:br>
              <a:rPr lang="nl-NL" sz="1800" b="0" i="1" u="none" strike="noStrike" baseline="0" dirty="0">
                <a:solidFill>
                  <a:srgbClr val="000000"/>
                </a:solidFill>
                <a:latin typeface="Corbel" panose="020B0503020204020204" pitchFamily="34" charset="0"/>
              </a:rPr>
            </a:br>
            <a:r>
              <a:rPr lang="nl-NL" sz="1800" b="0" i="1" u="none" strike="noStrike" baseline="0" dirty="0">
                <a:solidFill>
                  <a:srgbClr val="000000"/>
                </a:solidFill>
                <a:latin typeface="Corbel" panose="020B0503020204020204" pitchFamily="34" charset="0"/>
              </a:rPr>
              <a:t> </a:t>
            </a:r>
            <a:endParaRPr lang="nl-NL" sz="1800" b="0" i="0" u="none" strike="noStrike" baseline="0" dirty="0">
              <a:solidFill>
                <a:srgbClr val="000000"/>
              </a:solidFill>
              <a:latin typeface="Corbel" panose="020B0503020204020204" pitchFamily="34" charset="0"/>
            </a:endParaRPr>
          </a:p>
          <a:p>
            <a:pPr algn="l"/>
            <a:r>
              <a:rPr lang="nl-NL" sz="1800" b="1" i="0" u="sng" strike="noStrike" baseline="0" dirty="0">
                <a:solidFill>
                  <a:srgbClr val="000000"/>
                </a:solidFill>
                <a:latin typeface="Corbel" panose="020B0503020204020204" pitchFamily="34" charset="0"/>
              </a:rPr>
              <a:t>Overig </a:t>
            </a:r>
            <a:endParaRPr lang="nl-NL" sz="1800" b="0" i="0" u="sng" strike="noStrike" baseline="0" dirty="0">
              <a:solidFill>
                <a:srgbClr val="000000"/>
              </a:solidFill>
              <a:latin typeface="Corbel" panose="020B0503020204020204" pitchFamily="34" charset="0"/>
            </a:endParaRPr>
          </a:p>
          <a:p>
            <a:pPr marL="342900" indent="-342900" algn="l">
              <a:buFont typeface="+mj-lt"/>
              <a:buAutoNum type="arabicPeriod" startAt="13"/>
            </a:pPr>
            <a:r>
              <a:rPr lang="nl-NL" sz="1800" b="0" i="0" u="none" strike="noStrike" baseline="0" dirty="0">
                <a:solidFill>
                  <a:srgbClr val="000000"/>
                </a:solidFill>
                <a:latin typeface="Corbel" panose="020B0503020204020204" pitchFamily="34" charset="0"/>
              </a:rPr>
              <a:t>Wat zijn belangrijke </a:t>
            </a:r>
            <a:r>
              <a:rPr lang="nl-NL" sz="1800" b="0" i="0" u="none" strike="noStrike" baseline="0" dirty="0" err="1">
                <a:solidFill>
                  <a:srgbClr val="000000"/>
                </a:solidFill>
                <a:latin typeface="Corbel" panose="020B0503020204020204" pitchFamily="34" charset="0"/>
              </a:rPr>
              <a:t>KPI’s</a:t>
            </a:r>
            <a:r>
              <a:rPr lang="nl-NL" sz="1800" b="0" i="0" u="none" strike="noStrike" baseline="0" dirty="0">
                <a:solidFill>
                  <a:srgbClr val="000000"/>
                </a:solidFill>
                <a:latin typeface="Corbel" panose="020B0503020204020204" pitchFamily="34" charset="0"/>
              </a:rPr>
              <a:t> waar vanuit contractmanagement op gestuurd kan worden? </a:t>
            </a:r>
          </a:p>
          <a:p>
            <a:pPr marL="342900" indent="-342900" algn="l">
              <a:buFont typeface="+mj-lt"/>
              <a:buAutoNum type="arabicPeriod" startAt="13"/>
            </a:pPr>
            <a:r>
              <a:rPr lang="nl-NL" sz="1800" b="0" i="0" u="none" strike="noStrike" baseline="0" dirty="0">
                <a:solidFill>
                  <a:srgbClr val="000000"/>
                </a:solidFill>
                <a:latin typeface="Corbel" panose="020B0503020204020204" pitchFamily="34" charset="0"/>
              </a:rPr>
              <a:t>Zijn de percelen op een juiste wijze vormgegeven? Zo, nee waarom niet? </a:t>
            </a:r>
          </a:p>
          <a:p>
            <a:pPr marL="342900" indent="-342900" algn="l">
              <a:buFont typeface="+mj-lt"/>
              <a:buAutoNum type="arabicPeriod" startAt="13"/>
            </a:pPr>
            <a:r>
              <a:rPr lang="nl-NL" sz="1800" b="0" i="0" u="none" strike="noStrike" baseline="0" dirty="0">
                <a:solidFill>
                  <a:srgbClr val="000000"/>
                </a:solidFill>
                <a:latin typeface="Corbel" panose="020B0503020204020204" pitchFamily="34" charset="0"/>
              </a:rPr>
              <a:t>Zijn er ontbrekende zorgvormen? Zo ja, welke? </a:t>
            </a:r>
          </a:p>
          <a:p>
            <a:pPr marL="342900" indent="-342900" algn="l">
              <a:buFont typeface="+mj-lt"/>
              <a:buAutoNum type="arabicPeriod" startAt="13"/>
            </a:pPr>
            <a:r>
              <a:rPr lang="nl-NL" sz="1800" b="0" i="0" u="none" strike="noStrike" baseline="0" dirty="0">
                <a:solidFill>
                  <a:srgbClr val="000000"/>
                </a:solidFill>
                <a:latin typeface="Corbel" panose="020B0503020204020204" pitchFamily="34" charset="0"/>
              </a:rPr>
              <a:t>Hoe kijkt u aan tegen de arrangementen? Moeten de arrangementen worden meegenomen in de aanbesteding of vindt u het wenselijk dat deze op een andere wijze (door bijvoorbeeld subsidie) worden bekostigd? </a:t>
            </a:r>
          </a:p>
          <a:p>
            <a:pPr algn="l"/>
            <a:endParaRPr lang="nl-NL" sz="2400" dirty="0">
              <a:solidFill>
                <a:schemeClr val="tx1"/>
              </a:solidFill>
              <a:latin typeface="Corbel" panose="020B0503020204020204" pitchFamily="34" charset="0"/>
            </a:endParaRPr>
          </a:p>
        </p:txBody>
      </p:sp>
    </p:spTree>
    <p:extLst>
      <p:ext uri="{BB962C8B-B14F-4D97-AF65-F5344CB8AC3E}">
        <p14:creationId xmlns:p14="http://schemas.microsoft.com/office/powerpoint/2010/main" val="18639261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D39897-8345-4C19-8C16-447E31348C19}"/>
              </a:ext>
            </a:extLst>
          </p:cNvPr>
          <p:cNvSpPr>
            <a:spLocks noGrp="1"/>
          </p:cNvSpPr>
          <p:nvPr>
            <p:ph type="ctrTitle"/>
          </p:nvPr>
        </p:nvSpPr>
        <p:spPr>
          <a:xfrm>
            <a:off x="829816" y="404664"/>
            <a:ext cx="7772400" cy="1470025"/>
          </a:xfrm>
        </p:spPr>
        <p:txBody>
          <a:bodyPr/>
          <a:lstStyle/>
          <a:p>
            <a:pPr algn="l"/>
            <a:r>
              <a:rPr lang="nl-NL" dirty="0"/>
              <a:t>Heeft u nog vragen?</a:t>
            </a:r>
          </a:p>
        </p:txBody>
      </p:sp>
      <p:sp>
        <p:nvSpPr>
          <p:cNvPr id="3" name="Ondertitel 2">
            <a:extLst>
              <a:ext uri="{FF2B5EF4-FFF2-40B4-BE49-F238E27FC236}">
                <a16:creationId xmlns:a16="http://schemas.microsoft.com/office/drawing/2014/main" id="{BD03082C-7440-4038-B2DD-9E2DBD04F752}"/>
              </a:ext>
            </a:extLst>
          </p:cNvPr>
          <p:cNvSpPr>
            <a:spLocks noGrp="1"/>
          </p:cNvSpPr>
          <p:nvPr>
            <p:ph type="subTitle" idx="1"/>
          </p:nvPr>
        </p:nvSpPr>
        <p:spPr>
          <a:xfrm>
            <a:off x="755576" y="2060848"/>
            <a:ext cx="7920880" cy="3312368"/>
          </a:xfrm>
        </p:spPr>
        <p:txBody>
          <a:bodyPr>
            <a:normAutofit fontScale="85000" lnSpcReduction="10000"/>
          </a:bodyPr>
          <a:lstStyle/>
          <a:p>
            <a:pPr marL="457200" indent="-457200" algn="l">
              <a:buFont typeface="Wingdings" panose="05000000000000000000" pitchFamily="2" charset="2"/>
              <a:buChar char="§"/>
            </a:pPr>
            <a:r>
              <a:rPr lang="nl-NL" sz="1600" dirty="0">
                <a:solidFill>
                  <a:schemeClr val="tx1"/>
                </a:solidFill>
              </a:rPr>
              <a:t>Eventuele antwoorden naar aanleiding van de gestelde vragen van de gemeente kunnen achteraf worden ingediend bij </a:t>
            </a:r>
            <a:r>
              <a:rPr lang="nl-NL" sz="1600" dirty="0">
                <a:solidFill>
                  <a:srgbClr val="0000FF"/>
                </a:solidFill>
                <a:hlinkClick r:id="rId2"/>
              </a:rPr>
              <a:t>bureau.inkoop@hardenberg.nl</a:t>
            </a:r>
            <a:r>
              <a:rPr lang="nl-NL" sz="1600" dirty="0">
                <a:solidFill>
                  <a:srgbClr val="0000FF"/>
                </a:solidFill>
              </a:rPr>
              <a:t>. </a:t>
            </a:r>
            <a:endParaRPr lang="nl-NL" sz="1600" dirty="0">
              <a:solidFill>
                <a:schemeClr val="tx1"/>
              </a:solidFill>
            </a:endParaRPr>
          </a:p>
          <a:p>
            <a:pPr marL="457200" indent="-457200" algn="l">
              <a:buFont typeface="Wingdings" panose="05000000000000000000" pitchFamily="2" charset="2"/>
              <a:buChar char="§"/>
            </a:pPr>
            <a:r>
              <a:rPr lang="nl-NL" sz="1600" dirty="0">
                <a:solidFill>
                  <a:schemeClr val="tx1"/>
                </a:solidFill>
              </a:rPr>
              <a:t>Vragen en/of opmerkingen over de eerste concept stukken kunnen ook naar aanleiding van deze bijeenkomst worden gestuurd naar </a:t>
            </a:r>
            <a:r>
              <a:rPr lang="nl-NL" sz="1600" dirty="0">
                <a:solidFill>
                  <a:schemeClr val="tx1"/>
                </a:solidFill>
                <a:hlinkClick r:id="rId2"/>
              </a:rPr>
              <a:t>bureau.inkoop@hardenberg.nl</a:t>
            </a:r>
            <a:r>
              <a:rPr lang="nl-NL" sz="1600" dirty="0">
                <a:solidFill>
                  <a:schemeClr val="tx1"/>
                </a:solidFill>
              </a:rPr>
              <a:t>. Het is van belang om de vragen duidelijk te nummeren.</a:t>
            </a:r>
          </a:p>
          <a:p>
            <a:pPr algn="l"/>
            <a:endParaRPr lang="nl-NL" sz="1600" dirty="0">
              <a:solidFill>
                <a:schemeClr val="tx1"/>
              </a:solidFill>
            </a:endParaRPr>
          </a:p>
          <a:p>
            <a:pPr algn="l"/>
            <a:r>
              <a:rPr lang="nl-NL" sz="1600" dirty="0">
                <a:solidFill>
                  <a:schemeClr val="tx1"/>
                </a:solidFill>
              </a:rPr>
              <a:t>Vragen, </a:t>
            </a:r>
            <a:r>
              <a:rPr lang="nl-NL" sz="1600" u="sng" dirty="0">
                <a:solidFill>
                  <a:schemeClr val="tx1"/>
                </a:solidFill>
              </a:rPr>
              <a:t>over de eerste concept stukken, </a:t>
            </a:r>
            <a:r>
              <a:rPr lang="nl-NL" sz="1600" dirty="0">
                <a:solidFill>
                  <a:schemeClr val="tx1"/>
                </a:solidFill>
              </a:rPr>
              <a:t>met bijbehorende antwoorden worden gepubliceerd bij de aanbestedingsdocumenten. </a:t>
            </a:r>
            <a:r>
              <a:rPr lang="nl-NL" sz="1600">
                <a:solidFill>
                  <a:schemeClr val="tx1"/>
                </a:solidFill>
              </a:rPr>
              <a:t>Als ingediende antwoorden en vragen hiertoe aanleiding geven behouden we het recht voor om een individueel toelichtend gesprek aan te vragen met de betreffende partij. </a:t>
            </a:r>
            <a:endParaRPr lang="nl-NL" sz="1600" dirty="0">
              <a:solidFill>
                <a:schemeClr val="tx1"/>
              </a:solidFill>
            </a:endParaRPr>
          </a:p>
          <a:p>
            <a:pPr algn="l"/>
            <a:endParaRPr lang="nl-NL" sz="1600" dirty="0">
              <a:solidFill>
                <a:schemeClr val="tx1"/>
              </a:solidFill>
            </a:endParaRPr>
          </a:p>
          <a:p>
            <a:pPr algn="l"/>
            <a:r>
              <a:rPr lang="nl-NL" sz="1600" dirty="0">
                <a:solidFill>
                  <a:schemeClr val="tx1"/>
                </a:solidFill>
              </a:rPr>
              <a:t>De informatie die wij ontvangen die als (commercieel) vertrouwelijk ten opzichte van concurrentie kan worden aangemerkt zullen wij in geen enkel geval openbaar maken e/o delen met derden. </a:t>
            </a:r>
          </a:p>
          <a:p>
            <a:pPr algn="l"/>
            <a:endParaRPr lang="nl-NL" sz="1600" dirty="0">
              <a:solidFill>
                <a:schemeClr val="tx1"/>
              </a:solidFill>
            </a:endParaRPr>
          </a:p>
          <a:p>
            <a:pPr algn="l"/>
            <a:r>
              <a:rPr lang="nl-NL" sz="1600" dirty="0">
                <a:solidFill>
                  <a:schemeClr val="tx1"/>
                </a:solidFill>
              </a:rPr>
              <a:t>De gemeente houdt zich aanbevolen voor additionele informatie die de gemeente kan helpen de aanbesteding verder vorm te geven. U bent vrij om deze informatie mee te geven.</a:t>
            </a:r>
          </a:p>
        </p:txBody>
      </p:sp>
    </p:spTree>
    <p:extLst>
      <p:ext uri="{BB962C8B-B14F-4D97-AF65-F5344CB8AC3E}">
        <p14:creationId xmlns:p14="http://schemas.microsoft.com/office/powerpoint/2010/main" val="669360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1DAD81-C3C9-4A79-85FD-0BF24A6D3ADE}"/>
              </a:ext>
            </a:extLst>
          </p:cNvPr>
          <p:cNvSpPr>
            <a:spLocks noGrp="1"/>
          </p:cNvSpPr>
          <p:nvPr>
            <p:ph type="ctrTitle"/>
          </p:nvPr>
        </p:nvSpPr>
        <p:spPr>
          <a:xfrm>
            <a:off x="685800" y="484187"/>
            <a:ext cx="7772400" cy="1470025"/>
          </a:xfrm>
        </p:spPr>
        <p:txBody>
          <a:bodyPr/>
          <a:lstStyle/>
          <a:p>
            <a:pPr algn="l"/>
            <a:r>
              <a:rPr lang="nl-NL" dirty="0"/>
              <a:t>Meer informatie</a:t>
            </a:r>
          </a:p>
        </p:txBody>
      </p:sp>
      <p:sp>
        <p:nvSpPr>
          <p:cNvPr id="3" name="Ondertitel 2">
            <a:extLst>
              <a:ext uri="{FF2B5EF4-FFF2-40B4-BE49-F238E27FC236}">
                <a16:creationId xmlns:a16="http://schemas.microsoft.com/office/drawing/2014/main" id="{46FD9A17-57DC-49EA-B5F8-81E78A0257A0}"/>
              </a:ext>
            </a:extLst>
          </p:cNvPr>
          <p:cNvSpPr>
            <a:spLocks noGrp="1"/>
          </p:cNvSpPr>
          <p:nvPr>
            <p:ph type="subTitle" idx="1"/>
          </p:nvPr>
        </p:nvSpPr>
        <p:spPr>
          <a:xfrm>
            <a:off x="755576" y="1700808"/>
            <a:ext cx="6400800" cy="3865984"/>
          </a:xfrm>
        </p:spPr>
        <p:txBody>
          <a:bodyPr>
            <a:normAutofit/>
          </a:bodyPr>
          <a:lstStyle/>
          <a:p>
            <a:pPr algn="l"/>
            <a:r>
              <a:rPr lang="nl-NL" sz="2100" dirty="0">
                <a:solidFill>
                  <a:schemeClr val="tx1"/>
                </a:solidFill>
                <a:latin typeface="Corbel" charset="0"/>
              </a:rPr>
              <a:t>Inhoudelijk:</a:t>
            </a:r>
          </a:p>
          <a:p>
            <a:pPr lvl="1" algn="l"/>
            <a:r>
              <a:rPr lang="nl-NL" sz="1800" dirty="0">
                <a:solidFill>
                  <a:schemeClr val="tx1"/>
                </a:solidFill>
                <a:latin typeface="Corbel" charset="0"/>
              </a:rPr>
              <a:t>Denise Mooij</a:t>
            </a:r>
          </a:p>
          <a:p>
            <a:pPr lvl="2" algn="l"/>
            <a:r>
              <a:rPr lang="nl-NL" sz="1400" dirty="0">
                <a:solidFill>
                  <a:schemeClr val="tx1"/>
                </a:solidFill>
                <a:latin typeface="Corbel" charset="0"/>
              </a:rPr>
              <a:t>Via denise.mooij@hardenberg.nl</a:t>
            </a:r>
          </a:p>
          <a:p>
            <a:pPr algn="l"/>
            <a:r>
              <a:rPr lang="nl-NL" sz="2100" dirty="0">
                <a:solidFill>
                  <a:schemeClr val="tx1"/>
                </a:solidFill>
                <a:latin typeface="Corbel" charset="0"/>
              </a:rPr>
              <a:t>Aanbesteding / Inkoop:</a:t>
            </a:r>
          </a:p>
          <a:p>
            <a:pPr lvl="1" algn="l"/>
            <a:r>
              <a:rPr lang="nl-NL" sz="1800" dirty="0">
                <a:solidFill>
                  <a:schemeClr val="tx1"/>
                </a:solidFill>
                <a:latin typeface="Corbel" charset="0"/>
              </a:rPr>
              <a:t>Yvette Berkel </a:t>
            </a:r>
          </a:p>
          <a:p>
            <a:pPr lvl="1" algn="l"/>
            <a:r>
              <a:rPr lang="nl-NL" sz="1800" dirty="0">
                <a:solidFill>
                  <a:schemeClr val="tx1"/>
                </a:solidFill>
                <a:latin typeface="Corbel" charset="0"/>
              </a:rPr>
              <a:t>Melissa van der Molen</a:t>
            </a:r>
          </a:p>
          <a:p>
            <a:pPr lvl="2" algn="l"/>
            <a:r>
              <a:rPr lang="nl-NL" sz="1400" dirty="0">
                <a:solidFill>
                  <a:schemeClr val="tx1"/>
                </a:solidFill>
                <a:latin typeface="Corbel" charset="0"/>
              </a:rPr>
              <a:t>Via bureau.inkoop@hardenberg.nl</a:t>
            </a:r>
          </a:p>
          <a:p>
            <a:pPr algn="l"/>
            <a:r>
              <a:rPr lang="nl-NL" sz="2200" dirty="0">
                <a:solidFill>
                  <a:schemeClr val="tx1"/>
                </a:solidFill>
                <a:latin typeface="Corbel" charset="0"/>
              </a:rPr>
              <a:t>Contractmanagement:</a:t>
            </a:r>
            <a:endParaRPr lang="nl-NL" sz="1800" dirty="0">
              <a:solidFill>
                <a:schemeClr val="tx1"/>
              </a:solidFill>
              <a:latin typeface="Corbel" charset="0"/>
            </a:endParaRPr>
          </a:p>
          <a:p>
            <a:pPr lvl="1" algn="l"/>
            <a:r>
              <a:rPr lang="nl-NL" sz="1800" dirty="0">
                <a:solidFill>
                  <a:schemeClr val="tx1"/>
                </a:solidFill>
                <a:latin typeface="Corbel" charset="0"/>
              </a:rPr>
              <a:t>Inge </a:t>
            </a:r>
            <a:r>
              <a:rPr lang="nl-NL" sz="1800" dirty="0" err="1">
                <a:solidFill>
                  <a:schemeClr val="tx1"/>
                </a:solidFill>
                <a:latin typeface="Corbel" charset="0"/>
              </a:rPr>
              <a:t>Meems</a:t>
            </a:r>
            <a:endParaRPr lang="nl-NL" sz="1800" dirty="0">
              <a:solidFill>
                <a:schemeClr val="tx1"/>
              </a:solidFill>
              <a:latin typeface="Corbel" charset="0"/>
            </a:endParaRPr>
          </a:p>
          <a:p>
            <a:pPr lvl="2" algn="l"/>
            <a:r>
              <a:rPr lang="nl-NL" sz="1400" dirty="0">
                <a:solidFill>
                  <a:schemeClr val="tx1"/>
                </a:solidFill>
                <a:latin typeface="Corbel" charset="0"/>
              </a:rPr>
              <a:t>Via zorginkoop@hardenberg.nl</a:t>
            </a:r>
          </a:p>
          <a:p>
            <a:pPr algn="l"/>
            <a:endParaRPr lang="nl-NL" dirty="0"/>
          </a:p>
        </p:txBody>
      </p:sp>
      <p:pic>
        <p:nvPicPr>
          <p:cNvPr id="4" name="Picture 2" descr="C:\Program Files\Microsoft Office\MEDIA\CAGCAT10\j0293236.wmf">
            <a:extLst>
              <a:ext uri="{FF2B5EF4-FFF2-40B4-BE49-F238E27FC236}">
                <a16:creationId xmlns:a16="http://schemas.microsoft.com/office/drawing/2014/main" id="{7D764E47-CBC1-4297-B66D-E25D9EC35857}"/>
              </a:ext>
            </a:extLst>
          </p:cNvPr>
          <p:cNvPicPr>
            <a:picLocks noChangeAspect="1" noChangeArrowheads="1"/>
          </p:cNvPicPr>
          <p:nvPr/>
        </p:nvPicPr>
        <p:blipFill>
          <a:blip r:embed="rId2">
            <a:duotone>
              <a:prstClr val="black"/>
              <a:schemeClr val="accent3">
                <a:tint val="45000"/>
                <a:satMod val="400000"/>
              </a:schemeClr>
            </a:duotone>
            <a:lum bright="20000"/>
            <a:extLst>
              <a:ext uri="{28A0092B-C50C-407E-A947-70E740481C1C}">
                <a14:useLocalDpi xmlns:a14="http://schemas.microsoft.com/office/drawing/2010/main" val="0"/>
              </a:ext>
            </a:extLst>
          </a:blip>
          <a:srcRect/>
          <a:stretch>
            <a:fillRect/>
          </a:stretch>
        </p:blipFill>
        <p:spPr bwMode="auto">
          <a:xfrm>
            <a:off x="7524328" y="834643"/>
            <a:ext cx="1174090" cy="8661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27691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1DAD81-C3C9-4A79-85FD-0BF24A6D3ADE}"/>
              </a:ext>
            </a:extLst>
          </p:cNvPr>
          <p:cNvSpPr>
            <a:spLocks noGrp="1"/>
          </p:cNvSpPr>
          <p:nvPr>
            <p:ph type="ctrTitle"/>
          </p:nvPr>
        </p:nvSpPr>
        <p:spPr>
          <a:xfrm>
            <a:off x="755576" y="2564904"/>
            <a:ext cx="7772400" cy="1470025"/>
          </a:xfrm>
        </p:spPr>
        <p:txBody>
          <a:bodyPr/>
          <a:lstStyle/>
          <a:p>
            <a:r>
              <a:rPr lang="nl-NL" dirty="0"/>
              <a:t>Hartelijk dank voor uw komst en uw waardevolle bijdrage!</a:t>
            </a:r>
          </a:p>
        </p:txBody>
      </p:sp>
    </p:spTree>
    <p:extLst>
      <p:ext uri="{BB962C8B-B14F-4D97-AF65-F5344CB8AC3E}">
        <p14:creationId xmlns:p14="http://schemas.microsoft.com/office/powerpoint/2010/main" val="11014821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E28E0899-D705-481E-B0A9-9C68981F9361}"/>
              </a:ext>
            </a:extLst>
          </p:cNvPr>
          <p:cNvSpPr>
            <a:spLocks noGrp="1"/>
          </p:cNvSpPr>
          <p:nvPr>
            <p:ph type="ctrTitle"/>
          </p:nvPr>
        </p:nvSpPr>
        <p:spPr>
          <a:xfrm>
            <a:off x="899592" y="2276872"/>
            <a:ext cx="7772400" cy="1470025"/>
          </a:xfrm>
        </p:spPr>
        <p:txBody>
          <a:bodyPr>
            <a:noAutofit/>
          </a:bodyPr>
          <a:lstStyle/>
          <a:p>
            <a:r>
              <a:rPr lang="nl-NL" sz="2800" dirty="0"/>
              <a:t>Het </a:t>
            </a:r>
            <a:r>
              <a:rPr lang="nl-NL" sz="2800" dirty="0" err="1"/>
              <a:t>Hardenbergse</a:t>
            </a:r>
            <a:r>
              <a:rPr lang="nl-NL" sz="2800" dirty="0"/>
              <a:t> Model voor Ondersteuning</a:t>
            </a:r>
          </a:p>
        </p:txBody>
      </p:sp>
    </p:spTree>
    <p:extLst>
      <p:ext uri="{BB962C8B-B14F-4D97-AF65-F5344CB8AC3E}">
        <p14:creationId xmlns:p14="http://schemas.microsoft.com/office/powerpoint/2010/main" val="36882620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0E556C-75AD-4E5B-95D2-B95DAC7FB818}"/>
              </a:ext>
            </a:extLst>
          </p:cNvPr>
          <p:cNvSpPr>
            <a:spLocks noGrp="1"/>
          </p:cNvSpPr>
          <p:nvPr>
            <p:ph type="ctrTitle"/>
          </p:nvPr>
        </p:nvSpPr>
        <p:spPr>
          <a:xfrm>
            <a:off x="685800" y="404665"/>
            <a:ext cx="7772400" cy="1224136"/>
          </a:xfrm>
        </p:spPr>
        <p:txBody>
          <a:bodyPr>
            <a:normAutofit/>
          </a:bodyPr>
          <a:lstStyle/>
          <a:p>
            <a:pPr algn="l"/>
            <a:r>
              <a:rPr lang="nl-NL" sz="4000" dirty="0"/>
              <a:t>Visie</a:t>
            </a:r>
          </a:p>
        </p:txBody>
      </p:sp>
      <p:pic>
        <p:nvPicPr>
          <p:cNvPr id="4" name="Afbeelding 3">
            <a:extLst>
              <a:ext uri="{FF2B5EF4-FFF2-40B4-BE49-F238E27FC236}">
                <a16:creationId xmlns:a16="http://schemas.microsoft.com/office/drawing/2014/main" id="{261A5FFE-6199-49F7-B1AC-22CE7B36288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373600"/>
            <a:ext cx="6122179" cy="4110799"/>
          </a:xfrm>
          <a:prstGeom prst="rect">
            <a:avLst/>
          </a:prstGeom>
          <a:noFill/>
          <a:ln>
            <a:noFill/>
          </a:ln>
        </p:spPr>
      </p:pic>
    </p:spTree>
    <p:extLst>
      <p:ext uri="{BB962C8B-B14F-4D97-AF65-F5344CB8AC3E}">
        <p14:creationId xmlns:p14="http://schemas.microsoft.com/office/powerpoint/2010/main" val="37625207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0E556C-75AD-4E5B-95D2-B95DAC7FB818}"/>
              </a:ext>
            </a:extLst>
          </p:cNvPr>
          <p:cNvSpPr>
            <a:spLocks noGrp="1"/>
          </p:cNvSpPr>
          <p:nvPr>
            <p:ph type="ctrTitle"/>
          </p:nvPr>
        </p:nvSpPr>
        <p:spPr>
          <a:xfrm>
            <a:off x="685800" y="404665"/>
            <a:ext cx="7772400" cy="1224136"/>
          </a:xfrm>
        </p:spPr>
        <p:txBody>
          <a:bodyPr>
            <a:normAutofit/>
          </a:bodyPr>
          <a:lstStyle/>
          <a:p>
            <a:pPr algn="l"/>
            <a:r>
              <a:rPr lang="nl-NL" sz="3200" dirty="0"/>
              <a:t>Ketengerichte netwerksamenwerking</a:t>
            </a:r>
          </a:p>
        </p:txBody>
      </p:sp>
      <p:pic>
        <p:nvPicPr>
          <p:cNvPr id="5" name="Afbeelding 4">
            <a:extLst>
              <a:ext uri="{FF2B5EF4-FFF2-40B4-BE49-F238E27FC236}">
                <a16:creationId xmlns:a16="http://schemas.microsoft.com/office/drawing/2014/main" id="{121DB4B8-027C-411A-A87C-907AFEE567F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412776"/>
            <a:ext cx="6336744" cy="4566758"/>
          </a:xfrm>
          <a:prstGeom prst="rect">
            <a:avLst/>
          </a:prstGeom>
          <a:noFill/>
          <a:ln>
            <a:noFill/>
          </a:ln>
        </p:spPr>
      </p:pic>
    </p:spTree>
    <p:extLst>
      <p:ext uri="{BB962C8B-B14F-4D97-AF65-F5344CB8AC3E}">
        <p14:creationId xmlns:p14="http://schemas.microsoft.com/office/powerpoint/2010/main" val="30086034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0E556C-75AD-4E5B-95D2-B95DAC7FB818}"/>
              </a:ext>
            </a:extLst>
          </p:cNvPr>
          <p:cNvSpPr>
            <a:spLocks noGrp="1"/>
          </p:cNvSpPr>
          <p:nvPr>
            <p:ph type="ctrTitle"/>
          </p:nvPr>
        </p:nvSpPr>
        <p:spPr>
          <a:xfrm>
            <a:off x="685800" y="404665"/>
            <a:ext cx="7772400" cy="1224136"/>
          </a:xfrm>
        </p:spPr>
        <p:txBody>
          <a:bodyPr>
            <a:normAutofit/>
          </a:bodyPr>
          <a:lstStyle/>
          <a:p>
            <a:pPr algn="l"/>
            <a:r>
              <a:rPr lang="nl-NL" sz="3200" dirty="0" err="1"/>
              <a:t>Hardenbergse</a:t>
            </a:r>
            <a:r>
              <a:rPr lang="nl-NL" sz="3200" dirty="0"/>
              <a:t> Model voor Ondersteuning</a:t>
            </a:r>
          </a:p>
        </p:txBody>
      </p:sp>
      <p:sp>
        <p:nvSpPr>
          <p:cNvPr id="3" name="Ondertitel 2">
            <a:extLst>
              <a:ext uri="{FF2B5EF4-FFF2-40B4-BE49-F238E27FC236}">
                <a16:creationId xmlns:a16="http://schemas.microsoft.com/office/drawing/2014/main" id="{96852C6D-6684-4ED8-81ED-884B1A30C824}"/>
              </a:ext>
            </a:extLst>
          </p:cNvPr>
          <p:cNvSpPr>
            <a:spLocks noGrp="1"/>
          </p:cNvSpPr>
          <p:nvPr>
            <p:ph type="subTitle" idx="1"/>
          </p:nvPr>
        </p:nvSpPr>
        <p:spPr>
          <a:xfrm>
            <a:off x="696752" y="1874688"/>
            <a:ext cx="7979703" cy="3498527"/>
          </a:xfrm>
        </p:spPr>
        <p:txBody>
          <a:bodyPr>
            <a:normAutofit lnSpcReduction="10000"/>
          </a:bodyPr>
          <a:lstStyle/>
          <a:p>
            <a:pPr algn="l">
              <a:lnSpc>
                <a:spcPct val="120000"/>
              </a:lnSpc>
            </a:pPr>
            <a:r>
              <a:rPr lang="nl-NL" sz="2400" dirty="0">
                <a:solidFill>
                  <a:schemeClr val="tx1"/>
                </a:solidFill>
                <a:effectLst/>
                <a:latin typeface="Corbel" panose="020B0503020204020204" pitchFamily="34" charset="0"/>
                <a:ea typeface="Corbel" panose="020B0503020204020204" pitchFamily="34" charset="0"/>
                <a:cs typeface="Times New Roman" panose="02020603050405020304" pitchFamily="18" charset="0"/>
              </a:rPr>
              <a:t>Het </a:t>
            </a:r>
            <a:r>
              <a:rPr lang="nl-NL" sz="2400" dirty="0" err="1">
                <a:solidFill>
                  <a:schemeClr val="tx1"/>
                </a:solidFill>
                <a:effectLst/>
                <a:latin typeface="Corbel" panose="020B0503020204020204" pitchFamily="34" charset="0"/>
                <a:ea typeface="Corbel" panose="020B0503020204020204" pitchFamily="34" charset="0"/>
                <a:cs typeface="Times New Roman" panose="02020603050405020304" pitchFamily="18" charset="0"/>
              </a:rPr>
              <a:t>Hardenbergse</a:t>
            </a:r>
            <a:r>
              <a:rPr lang="nl-NL" sz="2400" dirty="0">
                <a:solidFill>
                  <a:schemeClr val="tx1"/>
                </a:solidFill>
                <a:effectLst/>
                <a:latin typeface="Corbel" panose="020B0503020204020204" pitchFamily="34" charset="0"/>
                <a:ea typeface="Corbel" panose="020B0503020204020204" pitchFamily="34" charset="0"/>
                <a:cs typeface="Times New Roman" panose="02020603050405020304" pitchFamily="18" charset="0"/>
              </a:rPr>
              <a:t> Model voor Ondersteuning is een ketengerichte netwerksamenwerking. Het model bestaat uit drie lagen:</a:t>
            </a:r>
          </a:p>
          <a:p>
            <a:pPr marL="342900" lvl="0" indent="-342900" algn="l">
              <a:lnSpc>
                <a:spcPct val="120000"/>
              </a:lnSpc>
              <a:buFont typeface="+mj-lt"/>
              <a:buAutoNum type="arabicPeriod"/>
            </a:pPr>
            <a:r>
              <a:rPr lang="nl-NL" sz="2600" dirty="0">
                <a:solidFill>
                  <a:schemeClr val="tx1"/>
                </a:solidFill>
                <a:effectLst/>
                <a:latin typeface="Corbel" panose="020B0503020204020204" pitchFamily="34" charset="0"/>
                <a:ea typeface="Corbel" panose="020B0503020204020204" pitchFamily="34" charset="0"/>
                <a:cs typeface="Times New Roman" panose="02020603050405020304" pitchFamily="18" charset="0"/>
              </a:rPr>
              <a:t>sociale basis (gele blokjes)</a:t>
            </a:r>
          </a:p>
          <a:p>
            <a:pPr marL="342900" lvl="0" indent="-342900" algn="l">
              <a:lnSpc>
                <a:spcPct val="120000"/>
              </a:lnSpc>
              <a:buFont typeface="+mj-lt"/>
              <a:buAutoNum type="arabicPeriod"/>
            </a:pPr>
            <a:r>
              <a:rPr lang="nl-NL" sz="2600" dirty="0">
                <a:solidFill>
                  <a:schemeClr val="tx1"/>
                </a:solidFill>
                <a:effectLst/>
                <a:latin typeface="Corbel" panose="020B0503020204020204" pitchFamily="34" charset="0"/>
                <a:ea typeface="Corbel" panose="020B0503020204020204" pitchFamily="34" charset="0"/>
                <a:cs typeface="Times New Roman" panose="02020603050405020304" pitchFamily="18" charset="0"/>
              </a:rPr>
              <a:t>arrangementen in het voorliggend veld (blauwe blokjes)</a:t>
            </a:r>
          </a:p>
          <a:p>
            <a:pPr marL="342900" lvl="0" indent="-342900" algn="l">
              <a:lnSpc>
                <a:spcPct val="120000"/>
              </a:lnSpc>
              <a:buFont typeface="+mj-lt"/>
              <a:buAutoNum type="arabicPeriod"/>
            </a:pPr>
            <a:r>
              <a:rPr lang="nl-NL" sz="2600" dirty="0">
                <a:solidFill>
                  <a:schemeClr val="tx1"/>
                </a:solidFill>
                <a:effectLst/>
                <a:latin typeface="Corbel" panose="020B0503020204020204" pitchFamily="34" charset="0"/>
                <a:ea typeface="Corbel" panose="020B0503020204020204" pitchFamily="34" charset="0"/>
                <a:cs typeface="Times New Roman" panose="02020603050405020304" pitchFamily="18" charset="0"/>
              </a:rPr>
              <a:t>maatwerkvoorzieningen (roze blokjes)</a:t>
            </a:r>
          </a:p>
          <a:p>
            <a:endParaRPr lang="nl-NL" dirty="0"/>
          </a:p>
        </p:txBody>
      </p:sp>
    </p:spTree>
    <p:extLst>
      <p:ext uri="{BB962C8B-B14F-4D97-AF65-F5344CB8AC3E}">
        <p14:creationId xmlns:p14="http://schemas.microsoft.com/office/powerpoint/2010/main" val="15717704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0E556C-75AD-4E5B-95D2-B95DAC7FB818}"/>
              </a:ext>
            </a:extLst>
          </p:cNvPr>
          <p:cNvSpPr>
            <a:spLocks noGrp="1"/>
          </p:cNvSpPr>
          <p:nvPr>
            <p:ph type="ctrTitle"/>
          </p:nvPr>
        </p:nvSpPr>
        <p:spPr>
          <a:xfrm>
            <a:off x="685800" y="404665"/>
            <a:ext cx="7772400" cy="1224136"/>
          </a:xfrm>
        </p:spPr>
        <p:txBody>
          <a:bodyPr>
            <a:normAutofit/>
          </a:bodyPr>
          <a:lstStyle/>
          <a:p>
            <a:pPr algn="l"/>
            <a:r>
              <a:rPr lang="nl-NL" sz="3200" dirty="0" err="1"/>
              <a:t>Hardenbergse</a:t>
            </a:r>
            <a:r>
              <a:rPr lang="nl-NL" sz="3200" dirty="0"/>
              <a:t> Model voor Ondersteuning</a:t>
            </a:r>
          </a:p>
        </p:txBody>
      </p:sp>
      <p:sp>
        <p:nvSpPr>
          <p:cNvPr id="3" name="Ondertitel 2">
            <a:extLst>
              <a:ext uri="{FF2B5EF4-FFF2-40B4-BE49-F238E27FC236}">
                <a16:creationId xmlns:a16="http://schemas.microsoft.com/office/drawing/2014/main" id="{96852C6D-6684-4ED8-81ED-884B1A30C824}"/>
              </a:ext>
            </a:extLst>
          </p:cNvPr>
          <p:cNvSpPr>
            <a:spLocks noGrp="1"/>
          </p:cNvSpPr>
          <p:nvPr>
            <p:ph type="subTitle" idx="1"/>
          </p:nvPr>
        </p:nvSpPr>
        <p:spPr>
          <a:xfrm>
            <a:off x="696752" y="1874688"/>
            <a:ext cx="7979703" cy="3498527"/>
          </a:xfrm>
        </p:spPr>
        <p:txBody>
          <a:bodyPr>
            <a:normAutofit/>
          </a:bodyPr>
          <a:lstStyle/>
          <a:p>
            <a:pPr algn="l">
              <a:lnSpc>
                <a:spcPct val="120000"/>
              </a:lnSpc>
            </a:pPr>
            <a:r>
              <a:rPr lang="nl-NL" sz="2800" u="sng" dirty="0">
                <a:solidFill>
                  <a:schemeClr val="tx1"/>
                </a:solidFill>
                <a:effectLst/>
                <a:latin typeface="Corbel" panose="020B0503020204020204" pitchFamily="34" charset="0"/>
                <a:ea typeface="Corbel" panose="020B0503020204020204" pitchFamily="34" charset="0"/>
                <a:cs typeface="Times New Roman" panose="02020603050405020304" pitchFamily="18" charset="0"/>
              </a:rPr>
              <a:t>De sociale basis</a:t>
            </a:r>
            <a:endParaRPr lang="nl-NL" sz="2800" dirty="0">
              <a:solidFill>
                <a:schemeClr val="tx1"/>
              </a:solidFill>
              <a:effectLst/>
              <a:latin typeface="Corbel" panose="020B0503020204020204" pitchFamily="34" charset="0"/>
              <a:ea typeface="Corbel" panose="020B0503020204020204" pitchFamily="34" charset="0"/>
              <a:cs typeface="Times New Roman" panose="02020603050405020304" pitchFamily="18" charset="0"/>
            </a:endParaRPr>
          </a:p>
          <a:p>
            <a:pPr algn="l">
              <a:lnSpc>
                <a:spcPct val="120000"/>
              </a:lnSpc>
            </a:pPr>
            <a:r>
              <a:rPr lang="nl-NL" sz="2800" dirty="0">
                <a:solidFill>
                  <a:srgbClr val="000000"/>
                </a:solidFill>
                <a:effectLst/>
                <a:latin typeface="Corbel" panose="020B0503020204020204" pitchFamily="34" charset="0"/>
                <a:ea typeface="Times New Roman" panose="02020603050405020304" pitchFamily="18" charset="0"/>
              </a:rPr>
              <a:t>De sociale basis bestaat uit algemene voorzieningen die toegankelijk zijn voor elke inwoner  van Hardenberg, zoals school, de huisarts, de jeugdgezondheidszorg, maatschappelijk werk, jongerenwerk of het verenigingsleven </a:t>
            </a:r>
            <a:endParaRPr lang="nl-NL" sz="2800" dirty="0">
              <a:solidFill>
                <a:srgbClr val="000000"/>
              </a:solidFill>
              <a:effectLst/>
              <a:latin typeface="Arial" panose="020B0604020202020204" pitchFamily="34" charset="0"/>
              <a:ea typeface="Times New Roman" panose="02020603050405020304" pitchFamily="18" charset="0"/>
            </a:endParaRPr>
          </a:p>
          <a:p>
            <a:pPr algn="l">
              <a:lnSpc>
                <a:spcPct val="120000"/>
              </a:lnSpc>
            </a:pPr>
            <a:endParaRPr lang="nl-NL" sz="2000" dirty="0">
              <a:solidFill>
                <a:schemeClr val="tx1"/>
              </a:solidFill>
              <a:effectLst/>
              <a:latin typeface="Corbel" panose="020B0503020204020204" pitchFamily="34" charset="0"/>
              <a:ea typeface="Corbel" panose="020B0503020204020204" pitchFamily="34" charset="0"/>
              <a:cs typeface="Times New Roman" panose="02020603050405020304" pitchFamily="18" charset="0"/>
            </a:endParaRPr>
          </a:p>
          <a:p>
            <a:endParaRPr lang="nl-NL" dirty="0"/>
          </a:p>
        </p:txBody>
      </p:sp>
    </p:spTree>
    <p:extLst>
      <p:ext uri="{BB962C8B-B14F-4D97-AF65-F5344CB8AC3E}">
        <p14:creationId xmlns:p14="http://schemas.microsoft.com/office/powerpoint/2010/main" val="322839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0E556C-75AD-4E5B-95D2-B95DAC7FB818}"/>
              </a:ext>
            </a:extLst>
          </p:cNvPr>
          <p:cNvSpPr>
            <a:spLocks noGrp="1"/>
          </p:cNvSpPr>
          <p:nvPr>
            <p:ph type="ctrTitle"/>
          </p:nvPr>
        </p:nvSpPr>
        <p:spPr>
          <a:xfrm>
            <a:off x="685800" y="404665"/>
            <a:ext cx="7772400" cy="1224136"/>
          </a:xfrm>
        </p:spPr>
        <p:txBody>
          <a:bodyPr>
            <a:normAutofit/>
          </a:bodyPr>
          <a:lstStyle/>
          <a:p>
            <a:pPr algn="l"/>
            <a:r>
              <a:rPr lang="nl-NL" sz="3200" dirty="0" err="1"/>
              <a:t>Hardenbergse</a:t>
            </a:r>
            <a:r>
              <a:rPr lang="nl-NL" sz="3200" dirty="0"/>
              <a:t> Model voor Ondersteuning</a:t>
            </a:r>
          </a:p>
        </p:txBody>
      </p:sp>
      <p:sp>
        <p:nvSpPr>
          <p:cNvPr id="3" name="Ondertitel 2">
            <a:extLst>
              <a:ext uri="{FF2B5EF4-FFF2-40B4-BE49-F238E27FC236}">
                <a16:creationId xmlns:a16="http://schemas.microsoft.com/office/drawing/2014/main" id="{96852C6D-6684-4ED8-81ED-884B1A30C824}"/>
              </a:ext>
            </a:extLst>
          </p:cNvPr>
          <p:cNvSpPr>
            <a:spLocks noGrp="1"/>
          </p:cNvSpPr>
          <p:nvPr>
            <p:ph type="subTitle" idx="1"/>
          </p:nvPr>
        </p:nvSpPr>
        <p:spPr>
          <a:xfrm>
            <a:off x="696752" y="1874688"/>
            <a:ext cx="7979703" cy="3498527"/>
          </a:xfrm>
        </p:spPr>
        <p:txBody>
          <a:bodyPr>
            <a:normAutofit fontScale="92500" lnSpcReduction="10000"/>
          </a:bodyPr>
          <a:lstStyle/>
          <a:p>
            <a:pPr algn="l">
              <a:lnSpc>
                <a:spcPct val="120000"/>
              </a:lnSpc>
            </a:pPr>
            <a:r>
              <a:rPr lang="nl-NL" sz="2800" u="sng" dirty="0">
                <a:solidFill>
                  <a:schemeClr val="tx1"/>
                </a:solidFill>
                <a:effectLst/>
                <a:latin typeface="Corbel" panose="020B0503020204020204" pitchFamily="34" charset="0"/>
                <a:ea typeface="Corbel" panose="020B0503020204020204" pitchFamily="34" charset="0"/>
                <a:cs typeface="Times New Roman" panose="02020603050405020304" pitchFamily="18" charset="0"/>
              </a:rPr>
              <a:t>Arrangementen</a:t>
            </a:r>
            <a:endParaRPr lang="nl-NL" sz="2800" dirty="0">
              <a:solidFill>
                <a:schemeClr val="tx1"/>
              </a:solidFill>
              <a:effectLst/>
              <a:latin typeface="Corbel" panose="020B0503020204020204" pitchFamily="34" charset="0"/>
              <a:ea typeface="Corbel" panose="020B0503020204020204" pitchFamily="34" charset="0"/>
              <a:cs typeface="Times New Roman" panose="02020603050405020304" pitchFamily="18" charset="0"/>
            </a:endParaRPr>
          </a:p>
          <a:p>
            <a:pPr algn="l">
              <a:lnSpc>
                <a:spcPct val="120000"/>
              </a:lnSpc>
            </a:pPr>
            <a:r>
              <a:rPr lang="nl-NL" sz="2800" dirty="0">
                <a:solidFill>
                  <a:srgbClr val="000000"/>
                </a:solidFill>
                <a:latin typeface="Corbel" panose="020B0503020204020204" pitchFamily="34" charset="0"/>
                <a:ea typeface="Corbel" panose="020B0503020204020204" pitchFamily="34" charset="0"/>
                <a:cs typeface="Times New Roman" panose="02020603050405020304" pitchFamily="18" charset="0"/>
              </a:rPr>
              <a:t>S</a:t>
            </a:r>
            <a:r>
              <a:rPr lang="nl-NL" sz="2800" dirty="0">
                <a:solidFill>
                  <a:srgbClr val="000000"/>
                </a:solidFill>
                <a:effectLst/>
                <a:latin typeface="Corbel" panose="020B0503020204020204" pitchFamily="34" charset="0"/>
                <a:ea typeface="Corbel" panose="020B0503020204020204" pitchFamily="34" charset="0"/>
                <a:cs typeface="Times New Roman" panose="02020603050405020304" pitchFamily="18" charset="0"/>
              </a:rPr>
              <a:t>pecifieke arrangementen georganiseerd op het snijvlak van het voorliggend veld en de specialistische ondersteuning (maatwerkvoorziening). </a:t>
            </a:r>
            <a:r>
              <a:rPr lang="nl-NL" sz="2800" dirty="0">
                <a:solidFill>
                  <a:srgbClr val="000000"/>
                </a:solidFill>
                <a:effectLst/>
                <a:latin typeface="Corbel" panose="020B0503020204020204" pitchFamily="34" charset="0"/>
                <a:ea typeface="Times New Roman" panose="02020603050405020304" pitchFamily="18" charset="0"/>
              </a:rPr>
              <a:t>Er is sprake van een samenwerkingsketen bestaande uit organisaties uit de sociale basis, het voorliggende aanbod aangevuld met een maatwerkaanbieder.</a:t>
            </a:r>
            <a:endParaRPr lang="nl-NL" sz="2800" dirty="0">
              <a:solidFill>
                <a:srgbClr val="000000"/>
              </a:solidFill>
              <a:effectLst/>
              <a:latin typeface="Arial" panose="020B0604020202020204" pitchFamily="34" charset="0"/>
              <a:ea typeface="Times New Roman" panose="02020603050405020304" pitchFamily="18" charset="0"/>
            </a:endParaRPr>
          </a:p>
          <a:p>
            <a:pPr algn="l">
              <a:lnSpc>
                <a:spcPct val="120000"/>
              </a:lnSpc>
            </a:pPr>
            <a:endParaRPr lang="nl-NL" sz="2400" dirty="0">
              <a:solidFill>
                <a:schemeClr val="tx1"/>
              </a:solidFill>
              <a:effectLst/>
              <a:latin typeface="Corbel" panose="020B0503020204020204" pitchFamily="34" charset="0"/>
              <a:ea typeface="Corbel" panose="020B0503020204020204" pitchFamily="34" charset="0"/>
              <a:cs typeface="Times New Roman" panose="02020603050405020304" pitchFamily="18" charset="0"/>
            </a:endParaRPr>
          </a:p>
          <a:p>
            <a:endParaRPr lang="nl-NL" dirty="0"/>
          </a:p>
        </p:txBody>
      </p:sp>
    </p:spTree>
    <p:extLst>
      <p:ext uri="{BB962C8B-B14F-4D97-AF65-F5344CB8AC3E}">
        <p14:creationId xmlns:p14="http://schemas.microsoft.com/office/powerpoint/2010/main" val="2466425863"/>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Powerpoint_sjabloon_gemeente_Ommen</Template>
  <TotalTime>2067</TotalTime>
  <Words>1627</Words>
  <Application>Microsoft Office PowerPoint</Application>
  <PresentationFormat>Diavoorstelling (4:3)</PresentationFormat>
  <Paragraphs>189</Paragraphs>
  <Slides>38</Slides>
  <Notes>1</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38</vt:i4>
      </vt:variant>
    </vt:vector>
  </HeadingPairs>
  <TitlesOfParts>
    <vt:vector size="43" baseType="lpstr">
      <vt:lpstr>Wingdings</vt:lpstr>
      <vt:lpstr>Corbel</vt:lpstr>
      <vt:lpstr>Arial</vt:lpstr>
      <vt:lpstr>Calibri</vt:lpstr>
      <vt:lpstr>Kantoorthema</vt:lpstr>
      <vt:lpstr>Marktconsultatie en -informatiebijeenkomst  Ambulante jeugdhulp, begeleiding en beschermd thuis</vt:lpstr>
      <vt:lpstr>PowerPoint-presentatie</vt:lpstr>
      <vt:lpstr>Huidige situatie</vt:lpstr>
      <vt:lpstr>Het Hardenbergse Model voor Ondersteuning</vt:lpstr>
      <vt:lpstr>Visie</vt:lpstr>
      <vt:lpstr>Ketengerichte netwerksamenwerking</vt:lpstr>
      <vt:lpstr>Hardenbergse Model voor Ondersteuning</vt:lpstr>
      <vt:lpstr>Hardenbergse Model voor Ondersteuning</vt:lpstr>
      <vt:lpstr>Hardenbergse Model voor Ondersteuning</vt:lpstr>
      <vt:lpstr>Hardenbergse Model voor Ondersteuning</vt:lpstr>
      <vt:lpstr>Hardenbergse Model voor Ondersteuning</vt:lpstr>
      <vt:lpstr>Hardenbergse Model voor Ondersteuning</vt:lpstr>
      <vt:lpstr>Begeleiding</vt:lpstr>
      <vt:lpstr>Beschermd Thuis</vt:lpstr>
      <vt:lpstr>Maatwerk versus arrangementen</vt:lpstr>
      <vt:lpstr>Groeimodel</vt:lpstr>
      <vt:lpstr>Groeimodel</vt:lpstr>
      <vt:lpstr>Tarieven</vt:lpstr>
      <vt:lpstr>Vragen?</vt:lpstr>
      <vt:lpstr>Het aanbestedingsproces</vt:lpstr>
      <vt:lpstr>Uitgangspunten inkooptraject</vt:lpstr>
      <vt:lpstr>Wanneer komt mijn organisatie in aanmerking voor een raamovereenkomst?</vt:lpstr>
      <vt:lpstr>Highlights Programma van Eisen</vt:lpstr>
      <vt:lpstr>Gunningscriteria</vt:lpstr>
      <vt:lpstr>Concept planning</vt:lpstr>
      <vt:lpstr>Publicatie aanbesteding</vt:lpstr>
      <vt:lpstr>Tips &amp; tricks inschrijven op aanbesteding</vt:lpstr>
      <vt:lpstr>Vragen?</vt:lpstr>
      <vt:lpstr>Pauze</vt:lpstr>
      <vt:lpstr>Toetsing concept documenten</vt:lpstr>
      <vt:lpstr>Concept documenten</vt:lpstr>
      <vt:lpstr>Concept documenten</vt:lpstr>
      <vt:lpstr>Vragen vanuit de gemeente</vt:lpstr>
      <vt:lpstr>Vragen vanuit de gemeente</vt:lpstr>
      <vt:lpstr>Vragen vanuit de gemeente</vt:lpstr>
      <vt:lpstr>Heeft u nog vragen?</vt:lpstr>
      <vt:lpstr>Meer informatie</vt:lpstr>
      <vt:lpstr>Hartelijk dank voor uw komst en uw waardevolle bijdrage!</vt:lpstr>
    </vt:vector>
  </TitlesOfParts>
  <Company>Bestuursdienst Ommen-Hardenberg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Gemeente Hardenberg</dc:creator>
  <cp:lastModifiedBy>Denise Mooij</cp:lastModifiedBy>
  <cp:revision>166</cp:revision>
  <cp:lastPrinted>2019-10-15T06:43:24Z</cp:lastPrinted>
  <dcterms:created xsi:type="dcterms:W3CDTF">2012-12-03T10:14:50Z</dcterms:created>
  <dcterms:modified xsi:type="dcterms:W3CDTF">2022-02-10T12:33:36Z</dcterms:modified>
</cp:coreProperties>
</file>