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9"/>
  </p:notesMasterIdLst>
  <p:sldIdLst>
    <p:sldId id="256" r:id="rId6"/>
    <p:sldId id="267" r:id="rId7"/>
    <p:sldId id="261" r:id="rId8"/>
    <p:sldId id="259" r:id="rId9"/>
    <p:sldId id="268" r:id="rId10"/>
    <p:sldId id="262" r:id="rId11"/>
    <p:sldId id="260" r:id="rId12"/>
    <p:sldId id="269" r:id="rId13"/>
    <p:sldId id="266" r:id="rId14"/>
    <p:sldId id="275" r:id="rId15"/>
    <p:sldId id="270" r:id="rId16"/>
    <p:sldId id="272" r:id="rId17"/>
    <p:sldId id="273" r:id="rId18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38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ijer, Laurien" userId="S::p24365@provincie-utrecht.nl::778f443f-7533-4966-8c72-0fd7e489d2af" providerId="AD" clId="Web-{825F8455-A525-FBB1-31D7-3A66418C96DD}"/>
    <pc:docChg chg="addSld delSld modSld">
      <pc:chgData name="Beijer, Laurien" userId="S::p24365@provincie-utrecht.nl::778f443f-7533-4966-8c72-0fd7e489d2af" providerId="AD" clId="Web-{825F8455-A525-FBB1-31D7-3A66418C96DD}" dt="2021-09-09T10:21:42.655" v="17"/>
      <pc:docMkLst>
        <pc:docMk/>
      </pc:docMkLst>
      <pc:sldChg chg="modSp">
        <pc:chgData name="Beijer, Laurien" userId="S::p24365@provincie-utrecht.nl::778f443f-7533-4966-8c72-0fd7e489d2af" providerId="AD" clId="Web-{825F8455-A525-FBB1-31D7-3A66418C96DD}" dt="2021-09-09T10:07:46.133" v="5" actId="20577"/>
        <pc:sldMkLst>
          <pc:docMk/>
          <pc:sldMk cId="2213682704" sldId="260"/>
        </pc:sldMkLst>
        <pc:spChg chg="mod">
          <ac:chgData name="Beijer, Laurien" userId="S::p24365@provincie-utrecht.nl::778f443f-7533-4966-8c72-0fd7e489d2af" providerId="AD" clId="Web-{825F8455-A525-FBB1-31D7-3A66418C96DD}" dt="2021-09-09T10:07:46.133" v="5" actId="20577"/>
          <ac:spMkLst>
            <pc:docMk/>
            <pc:sldMk cId="2213682704" sldId="260"/>
            <ac:spMk id="3" creationId="{00000000-0000-0000-0000-000000000000}"/>
          </ac:spMkLst>
        </pc:spChg>
      </pc:sldChg>
      <pc:sldChg chg="addSp delSp modSp new del">
        <pc:chgData name="Beijer, Laurien" userId="S::p24365@provincie-utrecht.nl::778f443f-7533-4966-8c72-0fd7e489d2af" providerId="AD" clId="Web-{825F8455-A525-FBB1-31D7-3A66418C96DD}" dt="2021-09-09T10:21:20.967" v="15"/>
        <pc:sldMkLst>
          <pc:docMk/>
          <pc:sldMk cId="1345086332" sldId="274"/>
        </pc:sldMkLst>
        <pc:spChg chg="del">
          <ac:chgData name="Beijer, Laurien" userId="S::p24365@provincie-utrecht.nl::778f443f-7533-4966-8c72-0fd7e489d2af" providerId="AD" clId="Web-{825F8455-A525-FBB1-31D7-3A66418C96DD}" dt="2021-09-09T10:20:10.419" v="7"/>
          <ac:spMkLst>
            <pc:docMk/>
            <pc:sldMk cId="1345086332" sldId="274"/>
            <ac:spMk id="3" creationId="{DFB9C22D-C4D0-4163-A435-5C4845F9529E}"/>
          </ac:spMkLst>
        </pc:spChg>
        <pc:spChg chg="add mod">
          <ac:chgData name="Beijer, Laurien" userId="S::p24365@provincie-utrecht.nl::778f443f-7533-4966-8c72-0fd7e489d2af" providerId="AD" clId="Web-{825F8455-A525-FBB1-31D7-3A66418C96DD}" dt="2021-09-09T10:20:30.608" v="12"/>
          <ac:spMkLst>
            <pc:docMk/>
            <pc:sldMk cId="1345086332" sldId="274"/>
            <ac:spMk id="8" creationId="{3AAB722D-ED55-494E-98CE-867E7496E597}"/>
          </ac:spMkLst>
        </pc:spChg>
        <pc:picChg chg="add del mod ord">
          <ac:chgData name="Beijer, Laurien" userId="S::p24365@provincie-utrecht.nl::778f443f-7533-4966-8c72-0fd7e489d2af" providerId="AD" clId="Web-{825F8455-A525-FBB1-31D7-3A66418C96DD}" dt="2021-09-09T10:20:30.608" v="12"/>
          <ac:picMkLst>
            <pc:docMk/>
            <pc:sldMk cId="1345086332" sldId="274"/>
            <ac:picMk id="6" creationId="{693D7DC8-B11F-4E8E-B950-21C6AF64C1A0}"/>
          </ac:picMkLst>
        </pc:picChg>
      </pc:sldChg>
      <pc:sldChg chg="new">
        <pc:chgData name="Beijer, Laurien" userId="S::p24365@provincie-utrecht.nl::778f443f-7533-4966-8c72-0fd7e489d2af" providerId="AD" clId="Web-{825F8455-A525-FBB1-31D7-3A66418C96DD}" dt="2021-09-09T10:21:42.655" v="17"/>
        <pc:sldMkLst>
          <pc:docMk/>
          <pc:sldMk cId="1994104689" sldId="274"/>
        </pc:sldMkLst>
      </pc:sldChg>
      <pc:sldChg chg="addSp delSp modSp new del">
        <pc:chgData name="Beijer, Laurien" userId="S::p24365@provincie-utrecht.nl::778f443f-7533-4966-8c72-0fd7e489d2af" providerId="AD" clId="Web-{825F8455-A525-FBB1-31D7-3A66418C96DD}" dt="2021-09-09T10:21:29.093" v="16"/>
        <pc:sldMkLst>
          <pc:docMk/>
          <pc:sldMk cId="2965067024" sldId="275"/>
        </pc:sldMkLst>
        <pc:spChg chg="del">
          <ac:chgData name="Beijer, Laurien" userId="S::p24365@provincie-utrecht.nl::778f443f-7533-4966-8c72-0fd7e489d2af" providerId="AD" clId="Web-{825F8455-A525-FBB1-31D7-3A66418C96DD}" dt="2021-09-09T10:21:17.577" v="14"/>
          <ac:spMkLst>
            <pc:docMk/>
            <pc:sldMk cId="2965067024" sldId="275"/>
            <ac:spMk id="3" creationId="{635437E3-D1D2-4178-AFC7-CEF6E8A81CA0}"/>
          </ac:spMkLst>
        </pc:spChg>
        <pc:picChg chg="add mod ord">
          <ac:chgData name="Beijer, Laurien" userId="S::p24365@provincie-utrecht.nl::778f443f-7533-4966-8c72-0fd7e489d2af" providerId="AD" clId="Web-{825F8455-A525-FBB1-31D7-3A66418C96DD}" dt="2021-09-09T10:21:17.577" v="14"/>
          <ac:picMkLst>
            <pc:docMk/>
            <pc:sldMk cId="2965067024" sldId="275"/>
            <ac:picMk id="6" creationId="{A28EBFC7-7722-4DC8-B702-90A565E47057}"/>
          </ac:picMkLst>
        </pc:picChg>
      </pc:sldChg>
    </pc:docChg>
  </pc:docChgLst>
  <pc:docChgLst>
    <pc:chgData name="Straatman, Jorick" userId="b59a5ef1-1924-46a5-a2b5-74b783c825a7" providerId="ADAL" clId="{E208833C-5F8A-4DAE-94A8-214E0DB80643}"/>
    <pc:docChg chg="modSld">
      <pc:chgData name="Straatman, Jorick" userId="b59a5ef1-1924-46a5-a2b5-74b783c825a7" providerId="ADAL" clId="{E208833C-5F8A-4DAE-94A8-214E0DB80643}" dt="2021-09-10T11:41:56.956" v="6" actId="20577"/>
      <pc:docMkLst>
        <pc:docMk/>
      </pc:docMkLst>
      <pc:sldChg chg="modSp mod">
        <pc:chgData name="Straatman, Jorick" userId="b59a5ef1-1924-46a5-a2b5-74b783c825a7" providerId="ADAL" clId="{E208833C-5F8A-4DAE-94A8-214E0DB80643}" dt="2021-09-10T11:41:56.956" v="6" actId="20577"/>
        <pc:sldMkLst>
          <pc:docMk/>
          <pc:sldMk cId="3276512289" sldId="268"/>
        </pc:sldMkLst>
        <pc:spChg chg="mod">
          <ac:chgData name="Straatman, Jorick" userId="b59a5ef1-1924-46a5-a2b5-74b783c825a7" providerId="ADAL" clId="{E208833C-5F8A-4DAE-94A8-214E0DB80643}" dt="2021-09-10T11:41:56.956" v="6" actId="20577"/>
          <ac:spMkLst>
            <pc:docMk/>
            <pc:sldMk cId="3276512289" sldId="268"/>
            <ac:spMk id="3" creationId="{00000000-0000-0000-0000-000000000000}"/>
          </ac:spMkLst>
        </pc:spChg>
      </pc:sldChg>
    </pc:docChg>
  </pc:docChgLst>
  <pc:docChgLst>
    <pc:chgData name="Beijer, Laurien" userId="778f443f-7533-4966-8c72-0fd7e489d2af" providerId="ADAL" clId="{3E8C6B59-236C-45CD-AB3A-72AE40594257}"/>
    <pc:docChg chg="addSld modSld">
      <pc:chgData name="Beijer, Laurien" userId="778f443f-7533-4966-8c72-0fd7e489d2af" providerId="ADAL" clId="{3E8C6B59-236C-45CD-AB3A-72AE40594257}" dt="2021-09-09T10:22:51.017" v="0"/>
      <pc:docMkLst>
        <pc:docMk/>
      </pc:docMkLst>
      <pc:sldChg chg="add setBg">
        <pc:chgData name="Beijer, Laurien" userId="778f443f-7533-4966-8c72-0fd7e489d2af" providerId="ADAL" clId="{3E8C6B59-236C-45CD-AB3A-72AE40594257}" dt="2021-09-09T10:22:51.017" v="0"/>
        <pc:sldMkLst>
          <pc:docMk/>
          <pc:sldMk cId="970710222" sldId="275"/>
        </pc:sldMkLst>
      </pc:sldChg>
    </pc:docChg>
  </pc:docChgLst>
  <pc:docChgLst>
    <pc:chgData name="Straatman, Jorick" userId="b59a5ef1-1924-46a5-a2b5-74b783c825a7" providerId="ADAL" clId="{45997281-616F-4E92-85B1-9577BD2E7623}"/>
    <pc:docChg chg="delSld modSld sldOrd">
      <pc:chgData name="Straatman, Jorick" userId="b59a5ef1-1924-46a5-a2b5-74b783c825a7" providerId="ADAL" clId="{45997281-616F-4E92-85B1-9577BD2E7623}" dt="2021-09-09T11:21:42.154" v="64" actId="20577"/>
      <pc:docMkLst>
        <pc:docMk/>
      </pc:docMkLst>
      <pc:sldChg chg="modSp mod">
        <pc:chgData name="Straatman, Jorick" userId="b59a5ef1-1924-46a5-a2b5-74b783c825a7" providerId="ADAL" clId="{45997281-616F-4E92-85B1-9577BD2E7623}" dt="2021-09-09T11:21:42.154" v="64" actId="20577"/>
        <pc:sldMkLst>
          <pc:docMk/>
          <pc:sldMk cId="3068398855" sldId="266"/>
        </pc:sldMkLst>
        <pc:spChg chg="mod">
          <ac:chgData name="Straatman, Jorick" userId="b59a5ef1-1924-46a5-a2b5-74b783c825a7" providerId="ADAL" clId="{45997281-616F-4E92-85B1-9577BD2E7623}" dt="2021-09-09T11:21:42.154" v="64" actId="20577"/>
          <ac:spMkLst>
            <pc:docMk/>
            <pc:sldMk cId="3068398855" sldId="266"/>
            <ac:spMk id="3" creationId="{00000000-0000-0000-0000-000000000000}"/>
          </ac:spMkLst>
        </pc:spChg>
      </pc:sldChg>
      <pc:sldChg chg="del">
        <pc:chgData name="Straatman, Jorick" userId="b59a5ef1-1924-46a5-a2b5-74b783c825a7" providerId="ADAL" clId="{45997281-616F-4E92-85B1-9577BD2E7623}" dt="2021-09-09T11:18:09.435" v="24" actId="47"/>
        <pc:sldMkLst>
          <pc:docMk/>
          <pc:sldMk cId="1994104689" sldId="274"/>
        </pc:sldMkLst>
      </pc:sldChg>
      <pc:sldChg chg="ord">
        <pc:chgData name="Straatman, Jorick" userId="b59a5ef1-1924-46a5-a2b5-74b783c825a7" providerId="ADAL" clId="{45997281-616F-4E92-85B1-9577BD2E7623}" dt="2021-09-09T11:19:17.807" v="39"/>
        <pc:sldMkLst>
          <pc:docMk/>
          <pc:sldMk cId="970710222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378FC-62FF-43DE-BC97-B664F049652E}" type="datetimeFigureOut">
              <a:rPr lang="nl-NL" smtClean="0"/>
              <a:t>10-9-2021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D18E4-1725-4752-8C7E-C290D76DDF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97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D18E4-1725-4752-8C7E-C290D76DDF2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5471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D18E4-1725-4752-8C7E-C290D76DDF2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037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D18E4-1725-4752-8C7E-C290D76DDF2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392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D18E4-1725-4752-8C7E-C290D76DDF2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8883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D18E4-1725-4752-8C7E-C290D76DDF2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0485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D18E4-1725-4752-8C7E-C290D76DDF2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628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D18E4-1725-4752-8C7E-C290D76DDF2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639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D18E4-1725-4752-8C7E-C290D76DDF2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3884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D18E4-1725-4752-8C7E-C290D76DDF2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5992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D18E4-1725-4752-8C7E-C290D76DDF2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018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D18E4-1725-4752-8C7E-C290D76DDF2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06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7356-80EA-4C22-9927-1DD78D1DF26E}" type="datetime1">
              <a:rPr lang="nl-NL" smtClean="0"/>
              <a:t>10-9-2021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055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083F6-B76D-404D-900C-EB6B7EB1CBEA}" type="datetime1">
              <a:rPr lang="nl-NL" smtClean="0"/>
              <a:t>10-9-2021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2155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D2542-D6EC-4907-AE26-F33F2B63907B}" type="datetime1">
              <a:rPr lang="nl-NL" smtClean="0"/>
              <a:t>10-9-2021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554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9B32-7AD5-4EB0-8941-B3046321EFA9}" type="datetime1">
              <a:rPr lang="nl-NL" smtClean="0"/>
              <a:t>10-9-2021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0177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A64B9-5C5F-4962-B99D-425829F71E94}" type="datetime1">
              <a:rPr lang="nl-NL" smtClean="0"/>
              <a:t>10-9-2021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36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7D51A-0ECD-445E-8488-6FC4B344BC3B}" type="datetime1">
              <a:rPr lang="nl-NL" smtClean="0"/>
              <a:t>10-9-2021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6577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D278F-7544-4926-866A-BC3A5B18100B}" type="datetime1">
              <a:rPr lang="nl-NL" smtClean="0"/>
              <a:t>10-9-2021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63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7A90-E8FA-43FF-8D42-F13BC45158E7}" type="datetime1">
              <a:rPr lang="nl-NL" smtClean="0"/>
              <a:t>10-9-2021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747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78B0A-F77F-428A-9D3D-7B2C144815C6}" type="datetime1">
              <a:rPr lang="nl-NL" smtClean="0"/>
              <a:t>10-9-2021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4769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1F6F-3851-4561-B802-392C05305487}" type="datetime1">
              <a:rPr lang="nl-NL" smtClean="0"/>
              <a:t>10-9-2021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3627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D7982-C251-4574-999C-637A87F94533}" type="datetime1">
              <a:rPr lang="nl-NL" smtClean="0"/>
              <a:t>10-9-2021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998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41D69-41AD-4F0F-942D-76D01116C192}" type="datetime1">
              <a:rPr lang="nl-NL" smtClean="0"/>
              <a:t>10-9-2021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620D6-3FD4-4D74-86CB-38375006AE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23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1188" y="3939902"/>
            <a:ext cx="4163614" cy="8640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Algemene inlichtingen en schouw</a:t>
            </a:r>
          </a:p>
          <a:p>
            <a:pPr algn="l"/>
            <a:r>
              <a:rPr lang="nl-NL" sz="2000">
                <a:solidFill>
                  <a:schemeClr val="bg1"/>
                </a:solidFill>
                <a:latin typeface="Arial"/>
                <a:cs typeface="Arial"/>
              </a:rPr>
              <a:t>Vrijdag 10 september 2021, 14u</a:t>
            </a:r>
            <a:endParaRPr lang="nl-NL" sz="2000">
              <a:solidFill>
                <a:schemeClr val="bg1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611188" y="1044774"/>
            <a:ext cx="5232400" cy="1016753"/>
          </a:xfrm>
          <a:solidFill>
            <a:schemeClr val="bg1"/>
          </a:solidFill>
        </p:spPr>
        <p:txBody>
          <a:bodyPr bIns="46800">
            <a:spAutoFit/>
          </a:bodyPr>
          <a:lstStyle/>
          <a:p>
            <a:pPr algn="l"/>
            <a:r>
              <a:rPr lang="nl-NL" sz="3000" b="1" cap="all" dirty="0">
                <a:latin typeface="Arial"/>
                <a:cs typeface="Arial"/>
              </a:rPr>
              <a:t>Uitbreiding</a:t>
            </a:r>
            <a:br>
              <a:rPr lang="nl-NL" sz="3000" b="1" cap="all" dirty="0">
                <a:latin typeface="Arial"/>
                <a:cs typeface="Arial"/>
              </a:rPr>
            </a:br>
            <a:r>
              <a:rPr lang="nl-NL" sz="3000" b="1" cap="all" dirty="0">
                <a:latin typeface="Arial"/>
                <a:cs typeface="Arial"/>
              </a:rPr>
              <a:t>P+R Breukelen – P1</a:t>
            </a:r>
          </a:p>
        </p:txBody>
      </p:sp>
    </p:spTree>
    <p:extLst>
      <p:ext uri="{BB962C8B-B14F-4D97-AF65-F5344CB8AC3E}">
        <p14:creationId xmlns:p14="http://schemas.microsoft.com/office/powerpoint/2010/main" val="3823682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kaart&#10;&#10;Automatisch gegenereerde beschrijving">
            <a:extLst>
              <a:ext uri="{FF2B5EF4-FFF2-40B4-BE49-F238E27FC236}">
                <a16:creationId xmlns:a16="http://schemas.microsoft.com/office/drawing/2014/main" id="{AB808F69-5895-4B75-A3AD-BE5849FC93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54" b="14356"/>
          <a:stretch/>
        </p:blipFill>
        <p:spPr>
          <a:xfrm>
            <a:off x="15" y="961"/>
            <a:ext cx="9143985" cy="5142539"/>
          </a:xfrm>
          <a:prstGeom prst="rect">
            <a:avLst/>
          </a:prstGeom>
        </p:spPr>
      </p:pic>
      <p:sp>
        <p:nvSpPr>
          <p:cNvPr id="2" name="Ovaal 1">
            <a:extLst>
              <a:ext uri="{FF2B5EF4-FFF2-40B4-BE49-F238E27FC236}">
                <a16:creationId xmlns:a16="http://schemas.microsoft.com/office/drawing/2014/main" id="{282D6001-B250-42B0-9637-8DC252A9E07F}"/>
              </a:ext>
            </a:extLst>
          </p:cNvPr>
          <p:cNvSpPr/>
          <p:nvPr/>
        </p:nvSpPr>
        <p:spPr>
          <a:xfrm rot="19601815">
            <a:off x="4353812" y="1104498"/>
            <a:ext cx="1189653" cy="2591074"/>
          </a:xfrm>
          <a:prstGeom prst="ellipse">
            <a:avLst/>
          </a:prstGeom>
          <a:solidFill>
            <a:srgbClr val="4472C4">
              <a:alpha val="4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 dirty="0">
                <a:solidFill>
                  <a:schemeClr val="tx1"/>
                </a:solidFill>
              </a:rPr>
              <a:t>Broekdijk West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FE049655-70DF-4269-A54B-97C60C5ABCA7}"/>
              </a:ext>
            </a:extLst>
          </p:cNvPr>
          <p:cNvSpPr/>
          <p:nvPr/>
        </p:nvSpPr>
        <p:spPr>
          <a:xfrm rot="19601815">
            <a:off x="4942157" y="619823"/>
            <a:ext cx="1189653" cy="1704126"/>
          </a:xfrm>
          <a:prstGeom prst="ellipse">
            <a:avLst/>
          </a:prstGeom>
          <a:solidFill>
            <a:srgbClr val="FF0000">
              <a:alpha val="43922"/>
            </a:srgb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 dirty="0">
                <a:solidFill>
                  <a:schemeClr val="tx1"/>
                </a:solidFill>
              </a:rPr>
              <a:t>Rode Dorp</a:t>
            </a:r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4FCF86EF-959F-4613-AFEC-BCE0E3CD1962}"/>
              </a:ext>
            </a:extLst>
          </p:cNvPr>
          <p:cNvSpPr/>
          <p:nvPr/>
        </p:nvSpPr>
        <p:spPr>
          <a:xfrm>
            <a:off x="3395311" y="2809382"/>
            <a:ext cx="2239347" cy="2141376"/>
          </a:xfrm>
          <a:prstGeom prst="ellipse">
            <a:avLst/>
          </a:prstGeom>
          <a:solidFill>
            <a:srgbClr val="F4B183">
              <a:alpha val="61176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 dirty="0">
                <a:solidFill>
                  <a:schemeClr val="tx1"/>
                </a:solidFill>
              </a:rPr>
              <a:t>Bedrijventerrein</a:t>
            </a:r>
          </a:p>
        </p:txBody>
      </p:sp>
    </p:spTree>
    <p:extLst>
      <p:ext uri="{BB962C8B-B14F-4D97-AF65-F5344CB8AC3E}">
        <p14:creationId xmlns:p14="http://schemas.microsoft.com/office/powerpoint/2010/main" val="970710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188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 dirty="0">
                <a:latin typeface="Arial"/>
                <a:cs typeface="Arial"/>
              </a:rPr>
              <a:t>Bouwteamovereenkomst</a:t>
            </a:r>
            <a:endParaRPr lang="nl-NL" sz="1500" dirty="0">
              <a:latin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188" y="1045550"/>
            <a:ext cx="8209284" cy="361724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sz="2000" dirty="0">
                <a:cs typeface="Calibri"/>
              </a:rPr>
              <a:t>Samenwerking</a:t>
            </a:r>
          </a:p>
          <a:p>
            <a:endParaRPr lang="nl-NL" sz="2000">
              <a:cs typeface="Calibri"/>
            </a:endParaRPr>
          </a:p>
          <a:p>
            <a:pPr marL="0" indent="0">
              <a:buNone/>
            </a:pPr>
            <a:endParaRPr lang="nl-NL" sz="2000">
              <a:cs typeface="Calibri"/>
            </a:endParaRPr>
          </a:p>
          <a:p>
            <a:pPr marL="0" indent="0">
              <a:buNone/>
            </a:pPr>
            <a:endParaRPr lang="nl-NL" sz="2000"/>
          </a:p>
          <a:p>
            <a:pPr marL="0" indent="0">
              <a:buNone/>
            </a:pPr>
            <a:endParaRPr lang="nl-NL" sz="2000">
              <a:cs typeface="Calibri"/>
            </a:endParaRPr>
          </a:p>
          <a:p>
            <a:pPr marL="0" indent="0">
              <a:buNone/>
            </a:pPr>
            <a:endParaRPr lang="nl-NL" sz="2000">
              <a:cs typeface="Calibri"/>
            </a:endParaRPr>
          </a:p>
          <a:p>
            <a:r>
              <a:rPr lang="nl-NL" sz="2000" dirty="0"/>
              <a:t>Bouwteamovereenkomst</a:t>
            </a:r>
            <a:endParaRPr lang="nl-NL" dirty="0">
              <a:cs typeface="Calibri"/>
            </a:endParaRPr>
          </a:p>
          <a:p>
            <a:pPr lvl="1"/>
            <a:r>
              <a:rPr lang="nl-NL" sz="1600" dirty="0">
                <a:latin typeface="Calibri"/>
                <a:cs typeface="Calibri"/>
              </a:rPr>
              <a:t>Afwijkend ten opzichte van het model DG 2020: Opdrachtnemer is verantwoordelijk voor het ontwerp in het bouwteam, dus ontwerpverantwoordelijkheid Opdrachtnemer conform UAV-GC 2005.</a:t>
            </a:r>
          </a:p>
          <a:p>
            <a:r>
              <a:rPr lang="nl-NL" sz="2000" dirty="0">
                <a:latin typeface="Calibri"/>
                <a:cs typeface="Calibri"/>
              </a:rPr>
              <a:t>Appendices incl. bijlagen Appendix 7</a:t>
            </a: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A5EF7-BC9E-4E84-AC51-E3540A4087AD}" type="datetime1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10-9-2021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2620D6-3FD4-4D74-86CB-38375006AE5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Afbeelding 10">
            <a:extLst>
              <a:ext uri="{FF2B5EF4-FFF2-40B4-BE49-F238E27FC236}">
                <a16:creationId xmlns:a16="http://schemas.microsoft.com/office/drawing/2014/main" id="{C2771F29-7791-4600-92AC-90945488C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287" y="1445154"/>
            <a:ext cx="4788911" cy="163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00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188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/>
                <a:cs typeface="Arial"/>
              </a:rPr>
              <a:t>Planning</a:t>
            </a:r>
            <a:endParaRPr lang="nl-NL" sz="1500">
              <a:latin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188" y="1045550"/>
            <a:ext cx="8209284" cy="36172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>
                <a:cs typeface="Calibri"/>
              </a:rPr>
              <a:t>De</a:t>
            </a:r>
            <a:r>
              <a:rPr lang="nl-NL" sz="2000">
                <a:latin typeface="Calibri"/>
                <a:cs typeface="Calibri"/>
              </a:rPr>
              <a:t> planning (zie ook bijlage 23 van Appendix 7) ziet er op hoofdlijnen als volgt uit:</a:t>
            </a:r>
          </a:p>
          <a:p>
            <a:pPr marL="742950" indent="-285750">
              <a:spcBef>
                <a:spcPts val="0"/>
              </a:spcBef>
              <a:buChar char="–"/>
            </a:pPr>
            <a:r>
              <a:rPr lang="nl-NL" sz="1800">
                <a:cs typeface="Calibri"/>
              </a:rPr>
              <a:t>Eind december 2021: gunnen ontwerp- en uitvoeringswerkzaamheden;</a:t>
            </a:r>
          </a:p>
          <a:p>
            <a:pPr marL="742950" indent="-285750">
              <a:spcBef>
                <a:spcPts val="0"/>
              </a:spcBef>
              <a:buFont typeface="Arial" pitchFamily="34" charset="0"/>
              <a:buChar char="–"/>
            </a:pPr>
            <a:r>
              <a:rPr lang="nl-NL" sz="1800">
                <a:ea typeface="+mn-lt"/>
                <a:cs typeface="+mn-lt"/>
              </a:rPr>
              <a:t>Januari/februari 2022 (6 weken): opstellen voorontwerp (VO);</a:t>
            </a:r>
          </a:p>
          <a:p>
            <a:pPr marL="742950" indent="-285750">
              <a:spcBef>
                <a:spcPts val="0"/>
              </a:spcBef>
              <a:buFont typeface="Arial" pitchFamily="34" charset="0"/>
              <a:buChar char="–"/>
            </a:pPr>
            <a:r>
              <a:rPr lang="nl-NL" sz="1800">
                <a:ea typeface="+mn-lt"/>
                <a:cs typeface="+mn-lt"/>
              </a:rPr>
              <a:t>Maart/april 2022 (8 weken): bestuurlijke besluitvorming;</a:t>
            </a:r>
          </a:p>
          <a:p>
            <a:pPr marL="742950" indent="-285750">
              <a:spcBef>
                <a:spcPts val="0"/>
              </a:spcBef>
              <a:buFont typeface="Arial" pitchFamily="34" charset="0"/>
              <a:buChar char="–"/>
            </a:pPr>
            <a:r>
              <a:rPr lang="nl-NL" sz="1800">
                <a:ea typeface="+mn-lt"/>
                <a:cs typeface="+mn-lt"/>
              </a:rPr>
              <a:t>April/juni 2022 (6 weken): opstellen definitief ontwerp (DO);</a:t>
            </a:r>
          </a:p>
          <a:p>
            <a:pPr marL="742950" indent="-285750">
              <a:spcBef>
                <a:spcPts val="0"/>
              </a:spcBef>
              <a:buFont typeface="Arial" pitchFamily="34" charset="0"/>
              <a:buChar char="–"/>
            </a:pPr>
            <a:r>
              <a:rPr lang="nl-NL" sz="1800">
                <a:ea typeface="+mn-lt"/>
                <a:cs typeface="+mn-lt"/>
              </a:rPr>
              <a:t>Vanaf begin juni 2022: aanvraag vergunningen op basis van DO en contractonderhandelingen realisatie.</a:t>
            </a:r>
          </a:p>
          <a:p>
            <a:pPr marL="742950" indent="-285750">
              <a:spcBef>
                <a:spcPts val="0"/>
              </a:spcBef>
              <a:buFont typeface="Arial" pitchFamily="34" charset="0"/>
              <a:buChar char="–"/>
            </a:pPr>
            <a:r>
              <a:rPr lang="nl-NL" sz="1800">
                <a:ea typeface="+mn-lt"/>
                <a:cs typeface="+mn-lt"/>
              </a:rPr>
              <a:t>Vanaf eind juli 2022: aanvang realisatiefase.</a:t>
            </a:r>
          </a:p>
          <a:p>
            <a:pPr marL="285750" indent="-285750">
              <a:spcBef>
                <a:spcPts val="0"/>
              </a:spcBef>
              <a:buFont typeface="Arial,Sans-Serif" pitchFamily="34" charset="0"/>
              <a:buChar char="•"/>
            </a:pPr>
            <a:endParaRPr lang="nl-NL" sz="1600">
              <a:ea typeface="+mn-lt"/>
              <a:cs typeface="+mn-lt"/>
            </a:endParaRPr>
          </a:p>
          <a:p>
            <a:pPr>
              <a:buFont typeface="Arial" pitchFamily="34" charset="0"/>
              <a:buChar char="•"/>
            </a:pPr>
            <a:endParaRPr lang="nl-NL" sz="2000">
              <a:ea typeface="+mn-lt"/>
              <a:cs typeface="+mn-lt"/>
            </a:endParaRPr>
          </a:p>
          <a:p>
            <a:endParaRPr lang="nl-NL" sz="2000">
              <a:ea typeface="+mn-lt"/>
              <a:cs typeface="+mn-lt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A5EF7-BC9E-4E84-AC51-E3540A4087AD}" type="datetime1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10-9-2021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2620D6-3FD4-4D74-86CB-38375006AE5A}" type="slidenum"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352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188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/>
                <a:cs typeface="Arial"/>
              </a:rPr>
              <a:t>Afronding</a:t>
            </a:r>
            <a:endParaRPr lang="nl-NL" sz="1500">
              <a:latin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188" y="1045550"/>
            <a:ext cx="8209284" cy="36172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cs typeface="Calibri"/>
              </a:rPr>
              <a:t>Na deze presentatie:</a:t>
            </a:r>
            <a:endParaRPr lang="nl-NL" dirty="0">
              <a:cs typeface="Calibri"/>
            </a:endParaRPr>
          </a:p>
          <a:p>
            <a:pPr lvl="1"/>
            <a:r>
              <a:rPr lang="nl-NL" sz="1600" dirty="0">
                <a:cs typeface="Calibri"/>
              </a:rPr>
              <a:t>Schouw van projectlocatie;</a:t>
            </a:r>
            <a:endParaRPr lang="nl-NL" dirty="0">
              <a:cs typeface="Calibri"/>
            </a:endParaRPr>
          </a:p>
          <a:p>
            <a:pPr lvl="1"/>
            <a:r>
              <a:rPr lang="nl-NL" sz="1600" dirty="0">
                <a:cs typeface="Calibri"/>
              </a:rPr>
              <a:t>Na afloop schouw een informele borrel.</a:t>
            </a:r>
            <a:endParaRPr lang="nl-NL" dirty="0">
              <a:cs typeface="Calibri"/>
            </a:endParaRPr>
          </a:p>
          <a:p>
            <a:pPr lvl="1"/>
            <a:endParaRPr lang="nl-NL" sz="1600">
              <a:cs typeface="Calibri"/>
            </a:endParaRPr>
          </a:p>
          <a:p>
            <a:r>
              <a:rPr lang="nl-NL" sz="2000" dirty="0">
                <a:cs typeface="Calibri"/>
              </a:rPr>
              <a:t>Zijn er op dit moment vragen?</a:t>
            </a:r>
            <a:endParaRPr lang="nl-NL" sz="2000" dirty="0">
              <a:latin typeface="Calibri"/>
              <a:cs typeface="Calibri"/>
            </a:endParaRPr>
          </a:p>
          <a:p>
            <a:endParaRPr lang="nl-NL" sz="2000">
              <a:cs typeface="Calibri"/>
            </a:endParaRPr>
          </a:p>
          <a:p>
            <a:r>
              <a:rPr lang="nl-NL" sz="2000" dirty="0">
                <a:latin typeface="Calibri"/>
                <a:cs typeface="Calibri"/>
              </a:rPr>
              <a:t>Dank voor jullie aanwezigheid en interesse.</a:t>
            </a: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Calibri"/>
              <a:cs typeface="Calibri"/>
            </a:endParaRPr>
          </a:p>
          <a:p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A5EF7-BC9E-4E84-AC51-E3540A4087AD}" type="datetime1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10-9-2021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2620D6-3FD4-4D74-86CB-38375006AE5A}" type="slidenum"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18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477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/>
                <a:cs typeface="Arial"/>
              </a:rPr>
              <a:t>Inhoud</a:t>
            </a:r>
            <a:endParaRPr lang="nl-NL" sz="1500">
              <a:latin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3876" y="1059582"/>
            <a:ext cx="8216596" cy="288032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nl-NL" sz="2000" dirty="0"/>
              <a:t>Projectteam OG</a:t>
            </a:r>
            <a:endParaRPr lang="nl-NL" sz="2000" dirty="0">
              <a:cs typeface="Calibri"/>
            </a:endParaRPr>
          </a:p>
          <a:p>
            <a:r>
              <a:rPr lang="nl-NL" sz="2000" dirty="0">
                <a:cs typeface="Calibri"/>
              </a:rPr>
              <a:t>Achtergrond</a:t>
            </a:r>
            <a:endParaRPr lang="nl-NL" sz="2000" dirty="0"/>
          </a:p>
          <a:p>
            <a:r>
              <a:rPr lang="nl-NL" sz="2000" dirty="0">
                <a:cs typeface="Calibri"/>
              </a:rPr>
              <a:t>Opdracht</a:t>
            </a:r>
          </a:p>
          <a:p>
            <a:r>
              <a:rPr lang="nl-NL" sz="2000" dirty="0">
                <a:cs typeface="Calibri"/>
              </a:rPr>
              <a:t>Onderhoud</a:t>
            </a:r>
          </a:p>
          <a:p>
            <a:r>
              <a:rPr lang="nl-NL" sz="2000" dirty="0">
                <a:cs typeface="Calibri"/>
              </a:rPr>
              <a:t>Raakvlakken</a:t>
            </a:r>
          </a:p>
          <a:p>
            <a:r>
              <a:rPr lang="nl-NL" sz="2000" dirty="0">
                <a:cs typeface="Calibri"/>
              </a:rPr>
              <a:t>Bouwteamovereenkomst</a:t>
            </a:r>
          </a:p>
          <a:p>
            <a:r>
              <a:rPr lang="nl-NL" sz="2000" dirty="0">
                <a:cs typeface="Calibri"/>
              </a:rPr>
              <a:t>Planning opdracht</a:t>
            </a:r>
          </a:p>
          <a:p>
            <a:r>
              <a:rPr lang="nl-NL" sz="2000" dirty="0">
                <a:cs typeface="Calibri"/>
              </a:rPr>
              <a:t>Afronding presentatie</a:t>
            </a:r>
          </a:p>
          <a:p>
            <a:r>
              <a:rPr lang="nl-NL" sz="2000" dirty="0">
                <a:cs typeface="Calibri"/>
              </a:rPr>
              <a:t>Schouw</a:t>
            </a:r>
          </a:p>
          <a:p>
            <a:r>
              <a:rPr lang="nl-NL" sz="2000" dirty="0">
                <a:cs typeface="Calibri"/>
              </a:rPr>
              <a:t>Afsluiting met borrel</a:t>
            </a:r>
          </a:p>
          <a:p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fld id="{B46A5EF7-BC9E-4E84-AC51-E3540A4087AD}" type="datetime1">
              <a:rPr lang="nl-NL" smtClean="0">
                <a:latin typeface="Arial" panose="020B0604020202020204" pitchFamily="34" charset="0"/>
              </a:rPr>
              <a:t>10-9-2021</a:t>
            </a:fld>
            <a:endParaRPr lang="nl-NL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12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477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 dirty="0">
                <a:latin typeface="Arial"/>
                <a:cs typeface="Arial"/>
              </a:rPr>
              <a:t>Projectteam OG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3876" y="1059582"/>
            <a:ext cx="8216596" cy="288032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nl-NL" sz="2000" dirty="0"/>
              <a:t>Het projectteam van Opdrachtgever bestaat uit:</a:t>
            </a:r>
          </a:p>
          <a:p>
            <a:r>
              <a:rPr lang="nl-NL" sz="2000" dirty="0"/>
              <a:t>Projectmanager voorbereiding/realisatie: Marcel </a:t>
            </a:r>
            <a:r>
              <a:rPr lang="nl-NL" sz="2000" dirty="0" err="1"/>
              <a:t>Jongerden</a:t>
            </a:r>
            <a:endParaRPr lang="nl-NL" sz="2000" dirty="0" err="1">
              <a:cs typeface="Calibri"/>
            </a:endParaRPr>
          </a:p>
          <a:p>
            <a:r>
              <a:rPr lang="nl-NL" sz="2000" dirty="0">
                <a:ea typeface="+mn-lt"/>
                <a:cs typeface="+mn-lt"/>
              </a:rPr>
              <a:t>Procesbegeleider bouwteam: Linda Molenaar (</a:t>
            </a:r>
            <a:r>
              <a:rPr lang="nl-NL" sz="2000" dirty="0" err="1">
                <a:ea typeface="+mn-lt"/>
                <a:cs typeface="+mn-lt"/>
              </a:rPr>
              <a:t>Tauw</a:t>
            </a:r>
            <a:r>
              <a:rPr lang="nl-NL" sz="2000" dirty="0">
                <a:ea typeface="+mn-lt"/>
                <a:cs typeface="+mn-lt"/>
              </a:rPr>
              <a:t>)</a:t>
            </a:r>
            <a:endParaRPr lang="nl-NL" sz="2000" dirty="0">
              <a:cs typeface="Calibri"/>
            </a:endParaRPr>
          </a:p>
          <a:p>
            <a:r>
              <a:rPr lang="nl-NL" sz="2000" dirty="0">
                <a:cs typeface="Calibri"/>
              </a:rPr>
              <a:t>Omgevingsmanager: Laurien Beijer</a:t>
            </a:r>
          </a:p>
          <a:p>
            <a:r>
              <a:rPr lang="nl-NL" sz="2000" dirty="0">
                <a:cs typeface="Calibri"/>
              </a:rPr>
              <a:t>Contractmanager: </a:t>
            </a:r>
            <a:r>
              <a:rPr lang="nl-NL" sz="2000" dirty="0" err="1">
                <a:cs typeface="Calibri"/>
              </a:rPr>
              <a:t>Jorick</a:t>
            </a:r>
            <a:r>
              <a:rPr lang="nl-NL" sz="2000" dirty="0">
                <a:cs typeface="Calibri"/>
              </a:rPr>
              <a:t> Straatman</a:t>
            </a:r>
          </a:p>
          <a:p>
            <a:r>
              <a:rPr lang="nl-NL" sz="2000" dirty="0">
                <a:ea typeface="+mn-lt"/>
                <a:cs typeface="+mn-lt"/>
              </a:rPr>
              <a:t>Technisch adviseurs: Ed van </a:t>
            </a:r>
            <a:r>
              <a:rPr lang="nl-NL" sz="2000" dirty="0" err="1">
                <a:ea typeface="+mn-lt"/>
                <a:cs typeface="+mn-lt"/>
              </a:rPr>
              <a:t>Savooijen</a:t>
            </a:r>
            <a:r>
              <a:rPr lang="nl-NL" sz="2000" dirty="0">
                <a:ea typeface="+mn-lt"/>
                <a:cs typeface="+mn-lt"/>
              </a:rPr>
              <a:t> / Erwin van Hout (</a:t>
            </a:r>
            <a:r>
              <a:rPr lang="nl-NL" sz="2000" dirty="0" err="1">
                <a:ea typeface="+mn-lt"/>
                <a:cs typeface="+mn-lt"/>
              </a:rPr>
              <a:t>Spark</a:t>
            </a:r>
            <a:r>
              <a:rPr lang="nl-NL" sz="2000" dirty="0">
                <a:ea typeface="+mn-lt"/>
                <a:cs typeface="+mn-lt"/>
              </a:rPr>
              <a:t>)</a:t>
            </a:r>
            <a:endParaRPr lang="nl-NL" sz="2000" dirty="0">
              <a:cs typeface="Calibri"/>
            </a:endParaRPr>
          </a:p>
          <a:p>
            <a:r>
              <a:rPr lang="nl-NL" sz="2000" dirty="0">
                <a:cs typeface="Calibri"/>
              </a:rPr>
              <a:t>Beheerder: Johan de Jong</a:t>
            </a:r>
            <a:endParaRPr lang="nl-NL" sz="2000" dirty="0"/>
          </a:p>
          <a:p>
            <a:r>
              <a:rPr lang="nl-NL" sz="2000" dirty="0">
                <a:cs typeface="Calibri"/>
              </a:rPr>
              <a:t>Projectondersteuner: Sylvia Wassing</a:t>
            </a:r>
          </a:p>
          <a:p>
            <a:r>
              <a:rPr lang="nl-NL" sz="2000" dirty="0"/>
              <a:t>Inkoopadviseur: Louis Pothof</a:t>
            </a:r>
            <a:endParaRPr lang="nl-NL" sz="2000" dirty="0">
              <a:cs typeface="Calibri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fld id="{B46A5EF7-BC9E-4E84-AC51-E3540A4087AD}" type="datetime1">
              <a:rPr lang="nl-NL" smtClean="0">
                <a:latin typeface="Arial" panose="020B0604020202020204" pitchFamily="34" charset="0"/>
              </a:rPr>
              <a:t>10-9-2021</a:t>
            </a:fld>
            <a:endParaRPr lang="nl-NL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075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477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 panose="020B0604020202020204" pitchFamily="34" charset="0"/>
              </a:rPr>
              <a:t>Achtergrond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18126" y="1059582"/>
            <a:ext cx="2591856" cy="28803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1600">
                <a:latin typeface="Arial"/>
                <a:cs typeface="Arial"/>
              </a:rPr>
              <a:t>De provincie Utrecht is sinds 2012 eigenaar van de grond P1 en sinds 2014 ook eigenaar van P2 en P3 en het naastgelegen busstation. </a:t>
            </a:r>
            <a:endParaRPr lang="nl-NL" sz="1600">
              <a:latin typeface="Arial" panose="020B0604020202020204" pitchFamily="34" charset="0"/>
            </a:endParaRPr>
          </a:p>
          <a:p>
            <a:endParaRPr lang="nl-NL" sz="2000">
              <a:highlight>
                <a:srgbClr val="FFFF00"/>
              </a:highlight>
              <a:latin typeface="Arial" panose="020B0604020202020204" pitchFamily="34" charset="0"/>
              <a:cs typeface="Arial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fld id="{B46A5EF7-BC9E-4E84-AC51-E3540A4087AD}" type="datetime1">
              <a:rPr lang="nl-NL" smtClean="0">
                <a:latin typeface="Arial" panose="020B0604020202020204" pitchFamily="34" charset="0"/>
              </a:rPr>
              <a:t>10-9-2021</a:t>
            </a:fld>
            <a:endParaRPr lang="nl-NL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6" descr="Afbeelding met tekst, binnen&#10;&#10;Automatisch gegenereerde beschrijving">
            <a:extLst>
              <a:ext uri="{FF2B5EF4-FFF2-40B4-BE49-F238E27FC236}">
                <a16:creationId xmlns:a16="http://schemas.microsoft.com/office/drawing/2014/main" id="{198D9B8D-BD3B-42C4-976B-B8EE02D0C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437" y="998282"/>
            <a:ext cx="5774936" cy="372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23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477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 panose="020B0604020202020204" pitchFamily="34" charset="0"/>
              </a:rPr>
              <a:t>Achtergrond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3876" y="1059582"/>
            <a:ext cx="8209284" cy="28803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latin typeface="Arial"/>
                <a:cs typeface="Arial"/>
              </a:rPr>
              <a:t>Ondanks uitbreidingen is er een tekort aan parkeercapaciteit.</a:t>
            </a:r>
            <a:endParaRPr lang="nl-NL" dirty="0"/>
          </a:p>
          <a:p>
            <a:r>
              <a:rPr lang="nl-NL" sz="2000" dirty="0">
                <a:latin typeface="Arial"/>
                <a:cs typeface="Arial"/>
              </a:rPr>
              <a:t>In 2014 is het bestemmingsplan van P1 gewijzigd. Bezwaren bij de Raad van State t.a.v. het bestemmingsplan zijn ongegrond verklaard. </a:t>
            </a:r>
            <a:endParaRPr lang="nl-NL" sz="2000" dirty="0">
              <a:latin typeface="Arial" panose="020B0604020202020204" pitchFamily="34" charset="0"/>
              <a:cs typeface="Arial"/>
            </a:endParaRPr>
          </a:p>
          <a:p>
            <a:r>
              <a:rPr lang="nl-NL" sz="2000" dirty="0">
                <a:latin typeface="Arial"/>
                <a:cs typeface="Arial"/>
              </a:rPr>
              <a:t>Wie voert uit – Provincie Utrecht in combinatie met </a:t>
            </a:r>
            <a:r>
              <a:rPr lang="nl-NL" sz="2000" dirty="0" err="1">
                <a:latin typeface="Arial"/>
                <a:cs typeface="Arial"/>
              </a:rPr>
              <a:t>Zuidas</a:t>
            </a:r>
            <a:r>
              <a:rPr lang="nl-NL" sz="2000" dirty="0">
                <a:latin typeface="Arial"/>
                <a:cs typeface="Arial"/>
              </a:rPr>
              <a:t>.</a:t>
            </a:r>
            <a:endParaRPr lang="nl-NL" sz="2000" dirty="0">
              <a:latin typeface="Arial" panose="020B0604020202020204" pitchFamily="34" charset="0"/>
            </a:endParaRPr>
          </a:p>
          <a:p>
            <a:r>
              <a:rPr lang="nl-NL" sz="2000" dirty="0">
                <a:latin typeface="Arial"/>
                <a:cs typeface="Arial"/>
              </a:rPr>
              <a:t>Provincie in 2018 gestart met haalbaarheidsstudie (zonder </a:t>
            </a:r>
            <a:r>
              <a:rPr lang="nl-NL" sz="2000" dirty="0" err="1">
                <a:latin typeface="Arial"/>
                <a:cs typeface="Arial"/>
              </a:rPr>
              <a:t>Zuidas</a:t>
            </a:r>
            <a:r>
              <a:rPr lang="nl-NL" sz="2000" dirty="0">
                <a:latin typeface="Arial"/>
                <a:cs typeface="Arial"/>
              </a:rPr>
              <a:t>).</a:t>
            </a:r>
            <a:endParaRPr lang="nl-NL" sz="2000" dirty="0">
              <a:latin typeface="Arial" panose="020B0604020202020204" pitchFamily="34" charset="0"/>
              <a:cs typeface="Arial"/>
            </a:endParaRPr>
          </a:p>
          <a:p>
            <a:r>
              <a:rPr lang="nl-NL" sz="2000" dirty="0">
                <a:latin typeface="Arial"/>
                <a:cs typeface="Arial"/>
              </a:rPr>
              <a:t>Provinciale Staten zijn in mei 2020 akkoord gegaan met het project/budget.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fld id="{B46A5EF7-BC9E-4E84-AC51-E3540A4087AD}" type="datetime1">
              <a:rPr lang="nl-NL" smtClean="0">
                <a:latin typeface="Arial" panose="020B0604020202020204" pitchFamily="34" charset="0"/>
              </a:rPr>
              <a:t>10-9-2021</a:t>
            </a:fld>
            <a:endParaRPr lang="nl-NL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512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477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 panose="020B0604020202020204" pitchFamily="34" charset="0"/>
              </a:rPr>
              <a:t>Achtergrond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fld id="{B46A5EF7-BC9E-4E84-AC51-E3540A4087AD}" type="datetime1">
              <a:rPr lang="nl-NL" smtClean="0">
                <a:latin typeface="Arial" panose="020B0604020202020204" pitchFamily="34" charset="0"/>
              </a:rPr>
              <a:t>10-9-2021</a:t>
            </a:fld>
            <a:endParaRPr lang="nl-NL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6F0E74A-B3A0-4D1F-966C-B4C26440F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7679"/>
            <a:ext cx="9144000" cy="449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462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477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/>
                <a:cs typeface="Arial"/>
              </a:rPr>
              <a:t>Opdracht</a:t>
            </a:r>
            <a:endParaRPr lang="nl-NL" sz="1500">
              <a:latin typeface="Arial" panose="020B0604020202020204" pitchFamily="34" charset="0"/>
              <a:cs typeface="Arial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3876" y="1059582"/>
            <a:ext cx="8209284" cy="367240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sz="2000" dirty="0">
                <a:latin typeface="Arial"/>
                <a:cs typeface="Arial"/>
              </a:rPr>
              <a:t>Budget € 5 miljoen – uitbreiding minstens 200 plekken extra.</a:t>
            </a:r>
            <a:endParaRPr lang="nl-NL" sz="2000" dirty="0">
              <a:highlight>
                <a:srgbClr val="FFFF00"/>
              </a:highlight>
              <a:latin typeface="Arial"/>
              <a:cs typeface="Arial"/>
            </a:endParaRPr>
          </a:p>
          <a:p>
            <a:pPr lvl="1"/>
            <a:r>
              <a:rPr lang="nl-NL" sz="1600" dirty="0">
                <a:latin typeface="Arial"/>
                <a:cs typeface="Arial"/>
              </a:rPr>
              <a:t>Tijdens voorbereidingsfase aanvullende eisen/wensen vanuit stakeholders.</a:t>
            </a:r>
          </a:p>
          <a:p>
            <a:pPr marL="457200" lvl="1" indent="0">
              <a:buNone/>
            </a:pPr>
            <a:endParaRPr lang="nl-NL" sz="1600">
              <a:latin typeface="Arial" panose="020B0604020202020204" pitchFamily="34" charset="0"/>
            </a:endParaRPr>
          </a:p>
          <a:p>
            <a:r>
              <a:rPr lang="nl-NL" sz="2000" dirty="0">
                <a:latin typeface="Arial"/>
                <a:cs typeface="Arial"/>
              </a:rPr>
              <a:t>Taakstellend budget Bouwteam en realisatie ca. € 4,4 miljoen.</a:t>
            </a:r>
            <a:endParaRPr lang="nl-NL" sz="1600" dirty="0">
              <a:latin typeface="Arial" panose="020B0604020202020204" pitchFamily="34" charset="0"/>
              <a:cs typeface="Arial"/>
            </a:endParaRPr>
          </a:p>
          <a:p>
            <a:pPr marL="0" indent="0">
              <a:buNone/>
            </a:pPr>
            <a:endParaRPr lang="nl-NL" sz="1600">
              <a:latin typeface="Arial" panose="020B0604020202020204" pitchFamily="34" charset="0"/>
            </a:endParaRPr>
          </a:p>
          <a:p>
            <a:r>
              <a:rPr lang="nl-NL" sz="2000" dirty="0">
                <a:latin typeface="Arial"/>
                <a:cs typeface="Arial"/>
              </a:rPr>
              <a:t>De uitdaging voor het Bouwteam: </a:t>
            </a:r>
            <a:endParaRPr lang="nl-NL" sz="2000" dirty="0">
              <a:latin typeface="Arial" panose="020B0604020202020204" pitchFamily="34" charset="0"/>
              <a:cs typeface="Arial"/>
            </a:endParaRPr>
          </a:p>
          <a:p>
            <a:pPr lvl="1"/>
            <a:r>
              <a:rPr lang="nl-NL" sz="1600" dirty="0">
                <a:latin typeface="Arial"/>
                <a:cs typeface="Arial"/>
              </a:rPr>
              <a:t>Wat kunnen we bouwen op het kavel: </a:t>
            </a:r>
          </a:p>
          <a:p>
            <a:pPr lvl="2"/>
            <a:r>
              <a:rPr lang="nl-NL" sz="1200" dirty="0">
                <a:latin typeface="Arial"/>
                <a:cs typeface="Arial"/>
              </a:rPr>
              <a:t>55% van bouwvlak in bestemmingsplan (P1 + busstation);</a:t>
            </a:r>
          </a:p>
          <a:p>
            <a:pPr lvl="2"/>
            <a:r>
              <a:rPr lang="nl-NL" sz="1200" dirty="0">
                <a:latin typeface="Arial"/>
                <a:cs typeface="Arial"/>
              </a:rPr>
              <a:t>9 meter hoogte beperking;</a:t>
            </a:r>
          </a:p>
          <a:p>
            <a:pPr lvl="2"/>
            <a:r>
              <a:rPr lang="nl-NL" sz="1200" dirty="0">
                <a:latin typeface="Arial"/>
                <a:cs typeface="Arial"/>
              </a:rPr>
              <a:t>Eisen verwerken in het ontwerp;</a:t>
            </a:r>
          </a:p>
          <a:p>
            <a:pPr lvl="2"/>
            <a:r>
              <a:rPr lang="nl-NL" sz="1200" dirty="0">
                <a:latin typeface="Arial"/>
                <a:cs typeface="Arial"/>
              </a:rPr>
              <a:t>Wensen zo veel mogelijk verwerken, indien nodig voorleggen/doorrekenen voor besluitvorming.</a:t>
            </a:r>
          </a:p>
          <a:p>
            <a:pPr lvl="1"/>
            <a:r>
              <a:rPr lang="nl-NL" sz="1600" dirty="0">
                <a:latin typeface="Arial"/>
                <a:cs typeface="Arial"/>
              </a:rPr>
              <a:t>Verwachting 3 varianten (</a:t>
            </a:r>
            <a:r>
              <a:rPr lang="nl-NL" sz="1600" dirty="0" err="1">
                <a:latin typeface="Arial"/>
                <a:cs typeface="Arial"/>
              </a:rPr>
              <a:t>VO’s</a:t>
            </a:r>
            <a:r>
              <a:rPr lang="nl-NL" sz="1600" dirty="0">
                <a:latin typeface="Arial"/>
                <a:cs typeface="Arial"/>
              </a:rPr>
              <a:t>), na besluitvorming uitwerking in een DO</a:t>
            </a:r>
          </a:p>
          <a:p>
            <a:pPr lvl="2"/>
            <a:r>
              <a:rPr lang="nl-NL" sz="1200" dirty="0">
                <a:latin typeface="Arial"/>
                <a:cs typeface="Arial"/>
              </a:rPr>
              <a:t>Risico’s gezamenlijk kwantificeren en toebedelen.</a:t>
            </a:r>
            <a:endParaRPr lang="nl-NL" sz="1200" dirty="0">
              <a:latin typeface="Arial" panose="020B0604020202020204" pitchFamily="34" charset="0"/>
              <a:cs typeface="Arial"/>
            </a:endParaRPr>
          </a:p>
          <a:p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>
              <a:latin typeface="Arial" panose="020B0604020202020204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fld id="{B46A5EF7-BC9E-4E84-AC51-E3540A4087AD}" type="datetime1">
              <a:rPr lang="nl-NL" smtClean="0">
                <a:latin typeface="Arial" panose="020B0604020202020204" pitchFamily="34" charset="0"/>
              </a:rPr>
              <a:t>10-9-2021</a:t>
            </a:fld>
            <a:endParaRPr lang="nl-NL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682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477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/>
                <a:cs typeface="Arial"/>
              </a:rPr>
              <a:t>Onderhoud</a:t>
            </a:r>
            <a:endParaRPr lang="nl-NL" sz="1500">
              <a:latin typeface="Arial" panose="020B0604020202020204" pitchFamily="34" charset="0"/>
              <a:cs typeface="Arial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3876" y="1059582"/>
            <a:ext cx="8209284" cy="36724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latin typeface="Arial"/>
                <a:cs typeface="Arial"/>
              </a:rPr>
              <a:t>Onderdeel van de opdracht is 15 jaar groot onderhoud conform omschrijving in Appendix 3.</a:t>
            </a:r>
            <a:endParaRPr lang="nl-NL" sz="2000" dirty="0">
              <a:latin typeface="Arial" panose="020B0604020202020204" pitchFamily="34" charset="0"/>
              <a:cs typeface="Arial"/>
            </a:endParaRPr>
          </a:p>
          <a:p>
            <a:r>
              <a:rPr lang="nl-NL" sz="2000" dirty="0">
                <a:latin typeface="Arial"/>
                <a:cs typeface="Arial"/>
              </a:rPr>
              <a:t>Kosten voor het groot onderhoud maken geen onderdeel uit van het taakstellend budget.</a:t>
            </a:r>
            <a:endParaRPr lang="nl-NL" sz="2000" dirty="0">
              <a:latin typeface="Arial" panose="020B0604020202020204" pitchFamily="34" charset="0"/>
              <a:cs typeface="Arial"/>
            </a:endParaRPr>
          </a:p>
          <a:p>
            <a:endParaRPr lang="nl-NL" sz="2000">
              <a:latin typeface="Arial" panose="020B0604020202020204" pitchFamily="34" charset="0"/>
            </a:endParaRPr>
          </a:p>
          <a:p>
            <a:endParaRPr lang="nl-NL" sz="2000">
              <a:latin typeface="Arial" panose="020B0604020202020204" pitchFamily="34" charset="0"/>
            </a:endParaRPr>
          </a:p>
          <a:p>
            <a:endParaRPr lang="nl-NL" sz="2000">
              <a:latin typeface="Arial" panose="020B0604020202020204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fld id="{B46A5EF7-BC9E-4E84-AC51-E3540A4087AD}" type="datetime1">
              <a:rPr lang="nl-NL" smtClean="0">
                <a:latin typeface="Arial" panose="020B0604020202020204" pitchFamily="34" charset="0"/>
              </a:rPr>
              <a:t>10-9-2021</a:t>
            </a:fld>
            <a:endParaRPr lang="nl-NL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20D6-3FD4-4D74-86CB-38375006AE5A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554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188" y="483518"/>
            <a:ext cx="3384376" cy="323165"/>
          </a:xfrm>
          <a:solidFill>
            <a:schemeClr val="bg1"/>
          </a:solidFill>
        </p:spPr>
        <p:txBody>
          <a:bodyPr anchor="t" anchorCtr="0">
            <a:normAutofit/>
          </a:bodyPr>
          <a:lstStyle/>
          <a:p>
            <a:pPr algn="l"/>
            <a:r>
              <a:rPr lang="nl-NL" sz="1500">
                <a:latin typeface="Arial" panose="020B0604020202020204" pitchFamily="34" charset="0"/>
              </a:rPr>
              <a:t>Raakvlakken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188" y="1045550"/>
            <a:ext cx="8209284" cy="24482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/>
              <a:t>Provincie Utrecht doet onderzoek naar invoering betaald parkeren.</a:t>
            </a:r>
          </a:p>
          <a:p>
            <a:r>
              <a:rPr lang="nl-NL" sz="2000" dirty="0"/>
              <a:t>PRIS parkeerverwijssysteem.</a:t>
            </a:r>
            <a:endParaRPr lang="nl-NL" sz="2000" dirty="0">
              <a:cs typeface="Calibri"/>
            </a:endParaRPr>
          </a:p>
          <a:p>
            <a:r>
              <a:rPr lang="nl-NL" sz="2000" dirty="0"/>
              <a:t>Aanpassing </a:t>
            </a:r>
            <a:r>
              <a:rPr lang="nl-NL" sz="2000" dirty="0" err="1"/>
              <a:t>toeleidende</a:t>
            </a:r>
            <a:r>
              <a:rPr lang="nl-NL" sz="2000" dirty="0"/>
              <a:t> weg Broekdijk West (gemeentelijke weg).</a:t>
            </a:r>
          </a:p>
          <a:p>
            <a:r>
              <a:rPr lang="nl-NL" sz="2000" dirty="0">
                <a:latin typeface="Calibri"/>
                <a:cs typeface="Calibri"/>
              </a:rPr>
              <a:t>Omgeving, zie volgende plaatje.</a:t>
            </a:r>
          </a:p>
          <a:p>
            <a:endParaRPr lang="nl-NL" sz="2000" dirty="0">
              <a:latin typeface="Arial" panose="020B0604020202020204" pitchFamily="34" charset="0"/>
            </a:endParaRPr>
          </a:p>
          <a:p>
            <a:endParaRPr lang="nl-NL" sz="2000" dirty="0">
              <a:latin typeface="Arial" panose="020B0604020202020204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1188" y="4731990"/>
            <a:ext cx="2133600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A5EF7-BC9E-4E84-AC51-E3540A4087AD}" type="datetime1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10-9-2021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2620D6-3FD4-4D74-86CB-38375006AE5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398855"/>
      </p:ext>
    </p:extLst>
  </p:cSld>
  <p:clrMapOvr>
    <a:masterClrMapping/>
  </p:clrMapOvr>
</p:sld>
</file>

<file path=ppt/theme/theme1.xml><?xml version="1.0" encoding="utf-8"?>
<a:theme xmlns:a="http://schemas.openxmlformats.org/drawingml/2006/main" name="Leeg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35da69e1c1047dea46f4e43c827e5fd xmlns="9861a4b9-4731-4bcd-ab72-4c2793fe2a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Blijvend bewaren</TermName>
          <TermId xmlns="http://schemas.microsoft.com/office/infopath/2007/PartnerControls">e5ca1b2a-a741-485a-bdf8-91756cb0387b</TermId>
        </TermInfo>
      </Terms>
    </n35da69e1c1047dea46f4e43c827e5fd>
    <PUBegindatumdossier xmlns="9861a4b9-4731-4bcd-ab72-4c2793fe2a03">2020-11-02T00:00:00+00:00</PUBegindatumdossier>
    <e28028357a134c8cba3ce1e424d81274 xmlns="9861a4b9-4731-4bcd-ab72-4c2793fe2a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Mobiliteit</TermName>
          <TermId xmlns="http://schemas.microsoft.com/office/infopath/2007/PartnerControls">e56c7fbe-da72-4b32-9b1d-f1df0db5f923</TermId>
        </TermInfo>
      </Terms>
    </e28028357a134c8cba3ce1e424d81274>
    <d6579817e59147ae85edfd3136814cae xmlns="9861a4b9-4731-4bcd-ab72-4c2793fe2a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731. Beheren en onderhouden van provinciale wegen, bermen en voorzieningen in wegen</TermName>
          <TermId xmlns="http://schemas.microsoft.com/office/infopath/2007/PartnerControls">4a678119-00b3-4695-9df1-0354e51717ae</TermId>
        </TermInfo>
      </Terms>
    </d6579817e59147ae85edfd3136814cae>
    <kb23fa795b9743b8adae1149359e24fa xmlns="9861a4b9-4731-4bcd-ab72-4c2793fe2a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TL MOB-TPM, Teamleider Trambedrijf Projectmanagement</TermName>
          <TermId xmlns="http://schemas.microsoft.com/office/infopath/2007/PartnerControls">611a64a8-09cb-46c0-b156-78b8e3660654</TermId>
        </TermInfo>
      </Terms>
    </kb23fa795b9743b8adae1149359e24fa>
    <d48145a825f34c759bf35e0f0f98a24d xmlns="9861a4b9-4731-4bcd-ab72-4c2793fe2a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Utrecht</TermName>
          <TermId xmlns="http://schemas.microsoft.com/office/infopath/2007/PartnerControls">ddf86f93-2e97-4075-96ae-bd71b4c1dc6a</TermId>
        </TermInfo>
      </Terms>
    </d48145a825f34c759bf35e0f0f98a24d>
    <TaxCatchAll xmlns="9861a4b9-4731-4bcd-ab72-4c2793fe2a03">
      <Value>8</Value>
      <Value>7</Value>
      <Value>6</Value>
      <Value>5</Value>
      <Value>4</Value>
      <Value>3</Value>
      <Value>2</Value>
      <Value>1</Value>
    </TaxCatchAll>
    <bee6bab28bc347dea223a27ae484b55c xmlns="9861a4b9-4731-4bcd-ab72-4c2793fe2a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MOB - Concernopdracht eigenaar CMT - Concernmanager Mobiliteit</TermName>
          <TermId xmlns="http://schemas.microsoft.com/office/infopath/2007/PartnerControls">478afafc-6119-4085-9d6a-97dbf4861bb2</TermId>
        </TermInfo>
      </Terms>
    </bee6bab28bc347dea223a27ae484b55c>
    <PUSelectiecategorie xmlns="9861a4b9-4731-4bcd-ab72-4c2793fe2a03">421</PUSelectiecategorie>
    <dc87032591014caf9b8c241199203258 xmlns="9861a4b9-4731-4bcd-ab72-4c2793fe2a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Knooppunten</TermName>
          <TermId xmlns="http://schemas.microsoft.com/office/infopath/2007/PartnerControls">bef27742-5de4-49c2-83c6-160dc197ddd1</TermId>
        </TermInfo>
      </Terms>
    </dc87032591014caf9b8c241199203258>
    <c69891f5b6724842a1992b729e890d0f xmlns="9861a4b9-4731-4bcd-ab72-4c2793fe2a03">
      <Terms xmlns="http://schemas.microsoft.com/office/infopath/2007/PartnerControls"/>
    </c69891f5b6724842a1992b729e890d0f>
    <ecddcceb7a3944bcb5df119ed71fb281 xmlns="9861a4b9-4731-4bcd-ab72-4c2793fe2a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Bewaren</TermName>
          <TermId xmlns="http://schemas.microsoft.com/office/infopath/2007/PartnerControls">4570fb31-860c-44f7-be36-40938139c6a7</TermId>
        </TermInfo>
      </Terms>
    </ecddcceb7a3944bcb5df119ed71fb281>
    <PUDossiernaam xmlns="9861a4b9-4731-4bcd-ab72-4c2793fe2a03">PR Breukelen Bouw van een parkeergarage</PUDossiernaam>
    <_dlc_DocId xmlns="9861a4b9-4731-4bcd-ab72-4c2793fe2a03">UTSP-337179696-398</_dlc_DocId>
    <_dlc_DocIdUrl xmlns="9861a4b9-4731-4bcd-ab72-4c2793fe2a03">
      <Url>https://provincieutrecht.sharepoint.com/sites/prjct-UitbreidingPRBreukelen/_layouts/15/DocIdRedir.aspx?ID=UTSP-337179696-398</Url>
      <Description>UTSP-337179696-398</Description>
    </_dlc_DocIdUrl>
    <PUOmschrijvingVoorwaardenCopyright xmlns="2339a4b8-2bfd-48d0-85af-f58c7c2b4333" xsi:nil="true"/>
    <PUWBSElement xmlns="2339a4b8-2bfd-48d0-85af-f58c7c2b4333">P.1292</PUWBSElement>
    <PUEinddatumdossier xmlns="2339a4b8-2bfd-48d0-85af-f58c7c2b4333" xsi:nil="true"/>
    <PUEinddatumCopyright xmlns="2339a4b8-2bfd-48d0-85af-f58c7c2b4333" xsi:nil="true"/>
    <PUWBSOmschrijving xmlns="2339a4b8-2bfd-48d0-85af-f58c7c2b4333">Uitbreiding PR Breukelen</PUWBSOmschrijving>
    <PUBegindatumCopyright xmlns="2339a4b8-2bfd-48d0-85af-f58c7c2b4333" xsi:nil="true"/>
    <PUCopyrightRechten xmlns="2339a4b8-2bfd-48d0-85af-f58c7c2b4333">false</PUCopyrightRechten>
    <PUWerkingsgebiedDocument xmlns="2339a4b8-2bfd-48d0-85af-f58c7c2b4333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_PU" ma:contentTypeID="0x0101003E9A2B830A3CB44DBCE3112387D3A13600027D544D4B8B7248AEBB31D1D05FB4E3" ma:contentTypeVersion="49" ma:contentTypeDescription=" " ma:contentTypeScope="" ma:versionID="73054d8263133a7bde4d38dd8fc0ce3f">
  <xsd:schema xmlns:xsd="http://www.w3.org/2001/XMLSchema" xmlns:xs="http://www.w3.org/2001/XMLSchema" xmlns:p="http://schemas.microsoft.com/office/2006/metadata/properties" xmlns:ns2="2339a4b8-2bfd-48d0-85af-f58c7c2b4333" xmlns:ns3="9861a4b9-4731-4bcd-ab72-4c2793fe2a03" targetNamespace="http://schemas.microsoft.com/office/2006/metadata/properties" ma:root="true" ma:fieldsID="1160221939d49b7feb3cb25d18981571" ns2:_="" ns3:_="">
    <xsd:import namespace="2339a4b8-2bfd-48d0-85af-f58c7c2b4333"/>
    <xsd:import namespace="9861a4b9-4731-4bcd-ab72-4c2793fe2a03"/>
    <xsd:element name="properties">
      <xsd:complexType>
        <xsd:sequence>
          <xsd:element name="documentManagement">
            <xsd:complexType>
              <xsd:all>
                <xsd:element ref="ns2:PUWerkingsgebiedDocument" minOccurs="0"/>
                <xsd:element ref="ns2:PUCopyrightRechten" minOccurs="0"/>
                <xsd:element ref="ns2:PUOmschrijvingVoorwaardenCopyright" minOccurs="0"/>
                <xsd:element ref="ns2:PUBegindatumCopyright" minOccurs="0"/>
                <xsd:element ref="ns2:PUEinddatumCopyright" minOccurs="0"/>
                <xsd:element ref="ns2:PUWBSElement" minOccurs="0"/>
                <xsd:element ref="ns2:PUWBSOmschrijving" minOccurs="0"/>
                <xsd:element ref="ns3:PUBegindatumdossier" minOccurs="0"/>
                <xsd:element ref="ns2:PUEinddatumdossier" minOccurs="0"/>
                <xsd:element ref="ns3:PUSelectiecategorie" minOccurs="0"/>
                <xsd:element ref="ns3:PUDossiernaam" minOccurs="0"/>
                <xsd:element ref="ns3:_dlc_DocIdUrl" minOccurs="0"/>
                <xsd:element ref="ns3:_dlc_DocIdPersistId" minOccurs="0"/>
                <xsd:element ref="ns3:TaxCatchAll" minOccurs="0"/>
                <xsd:element ref="ns3:_dlc_DocI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n35da69e1c1047dea46f4e43c827e5fd" minOccurs="0"/>
                <xsd:element ref="ns3:c69891f5b6724842a1992b729e890d0f" minOccurs="0"/>
                <xsd:element ref="ns3:dc87032591014caf9b8c241199203258" minOccurs="0"/>
                <xsd:element ref="ns3:bee6bab28bc347dea223a27ae484b55c" minOccurs="0"/>
                <xsd:element ref="ns3:kb23fa795b9743b8adae1149359e24fa" minOccurs="0"/>
                <xsd:element ref="ns3:e28028357a134c8cba3ce1e424d81274" minOccurs="0"/>
                <xsd:element ref="ns3:ecddcceb7a3944bcb5df119ed71fb281" minOccurs="0"/>
                <xsd:element ref="ns3:d6579817e59147ae85edfd3136814cae" minOccurs="0"/>
                <xsd:element ref="ns3:d48145a825f34c759bf35e0f0f98a24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39a4b8-2bfd-48d0-85af-f58c7c2b4333" elementFormDefault="qualified">
    <xsd:import namespace="http://schemas.microsoft.com/office/2006/documentManagement/types"/>
    <xsd:import namespace="http://schemas.microsoft.com/office/infopath/2007/PartnerControls"/>
    <xsd:element name="PUWerkingsgebiedDocument" ma:index="2" nillable="true" ma:displayName="Werkingsgebied document" ma:internalName="PUWerkingsgebiedDocument">
      <xsd:simpleType>
        <xsd:restriction base="dms:Text">
          <xsd:maxLength value="255"/>
        </xsd:restriction>
      </xsd:simpleType>
    </xsd:element>
    <xsd:element name="PUCopyrightRechten" ma:index="3" nillable="true" ma:displayName="Copyright rechten" ma:default="0" ma:description="Selecteer &quot;Ja&quot; indien het document onderhevig is aan copyright rechten" ma:internalName="PUCopyrightRechten">
      <xsd:simpleType>
        <xsd:restriction base="dms:Boolean"/>
      </xsd:simpleType>
    </xsd:element>
    <xsd:element name="PUOmschrijvingVoorwaardenCopyright" ma:index="4" nillable="true" ma:displayName="Omschrijving voorwaarden copyright" ma:internalName="PUOmschrijvingVoorwaardenCopyright">
      <xsd:simpleType>
        <xsd:restriction base="dms:Note">
          <xsd:maxLength value="255"/>
        </xsd:restriction>
      </xsd:simpleType>
    </xsd:element>
    <xsd:element name="PUBegindatumCopyright" ma:index="5" nillable="true" ma:displayName="Begindatum copyright" ma:format="DateOnly" ma:internalName="PUBegindatumCopyright">
      <xsd:simpleType>
        <xsd:restriction base="dms:DateTime"/>
      </xsd:simpleType>
    </xsd:element>
    <xsd:element name="PUEinddatumCopyright" ma:index="6" nillable="true" ma:displayName="Einddatum copyright" ma:format="DateOnly" ma:internalName="PUEinddatumCopyright">
      <xsd:simpleType>
        <xsd:restriction base="dms:DateTime"/>
      </xsd:simpleType>
    </xsd:element>
    <xsd:element name="PUWBSElement" ma:index="7" nillable="true" ma:displayName="WBS element" ma:default="P.1292" ma:hidden="true" ma:internalName="PUWBSElement" ma:readOnly="false">
      <xsd:simpleType>
        <xsd:restriction base="dms:Text">
          <xsd:maxLength value="255"/>
        </xsd:restriction>
      </xsd:simpleType>
    </xsd:element>
    <xsd:element name="PUWBSOmschrijving" ma:index="8" nillable="true" ma:displayName="WBS omschrijving" ma:default="Uitbreiding PR Breukelen" ma:hidden="true" ma:internalName="PUWBSOmschrijving" ma:readOnly="false">
      <xsd:simpleType>
        <xsd:restriction base="dms:Text">
          <xsd:maxLength value="255"/>
        </xsd:restriction>
      </xsd:simpleType>
    </xsd:element>
    <xsd:element name="PUEinddatumdossier" ma:index="10" nillable="true" ma:displayName="Einddatumdossier" ma:format="DateOnly" ma:hidden="true" ma:internalName="PUEinddatumdossier" ma:readOnly="false">
      <xsd:simpleType>
        <xsd:restriction base="dms:DateTime"/>
      </xsd:simpleType>
    </xsd:element>
    <xsd:element name="MediaServiceMetadata" ma:index="2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61a4b9-4731-4bcd-ab72-4c2793fe2a03" elementFormDefault="qualified">
    <xsd:import namespace="http://schemas.microsoft.com/office/2006/documentManagement/types"/>
    <xsd:import namespace="http://schemas.microsoft.com/office/infopath/2007/PartnerControls"/>
    <xsd:element name="PUBegindatumdossier" ma:index="9" nillable="true" ma:displayName="Begindatumdossier" ma:default="2020-11-02T00:00:00.000+01:00" ma:format="DateOnly" ma:hidden="true" ma:internalName="PUBegindatumdossier" ma:readOnly="false">
      <xsd:simpleType>
        <xsd:restriction base="dms:DateTime"/>
      </xsd:simpleType>
    </xsd:element>
    <xsd:element name="PUSelectiecategorie" ma:index="11" nillable="true" ma:displayName="Selectiecategorie" ma:default="421" ma:hidden="true" ma:internalName="PUSelectiecategorie" ma:readOnly="false">
      <xsd:simpleType>
        <xsd:restriction base="dms:Text">
          <xsd:maxLength value="255"/>
        </xsd:restriction>
      </xsd:simpleType>
    </xsd:element>
    <xsd:element name="PUDossiernaam" ma:index="12" nillable="true" ma:displayName="Dossiernaam" ma:default="PR Breukelen Bouw van een parkeergarage" ma:hidden="true" ma:internalName="PUDossiernaam" ma:readOnly="false">
      <xsd:simpleType>
        <xsd:restriction base="dms:Text">
          <xsd:maxLength value="255"/>
        </xsd:restriction>
      </xsd:simpleType>
    </xsd:element>
    <xsd:element name="_dlc_DocIdUrl" ma:index="13" nillable="true" ma:displayName="Registratienummer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15" nillable="true" ma:displayName="Taxonomy Catch All Column" ma:hidden="true" ma:list="{2c28076b-998c-438f-8195-0d9b76ef52b8}" ma:internalName="TaxCatchAll" ma:showField="CatchAllData" ma:web="9861a4b9-4731-4bcd-ab72-4c2793fe2a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2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SharedWithUsers" ma:index="2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n35da69e1c1047dea46f4e43c827e5fd" ma:index="34" nillable="true" ma:taxonomy="true" ma:internalName="n35da69e1c1047dea46f4e43c827e5fd" ma:taxonomyFieldName="PUBewaartermijn" ma:displayName="Bewaartermijn" ma:readOnly="false" ma:default="-1;#Blijvend bewaren|e5ca1b2a-a741-485a-bdf8-91756cb0387b" ma:fieldId="{735da69e-1c10-47de-a46f-4e43c827e5fd}" ma:sspId="d6e20898-9fd2-4753-9924-3f7380c5943a" ma:termSetId="bf6207c9-df11-4d84-a399-b07313a6ce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69891f5b6724842a1992b729e890d0f" ma:index="36" nillable="true" ma:taxonomy="true" ma:internalName="c69891f5b6724842a1992b729e890d0f" ma:taxonomyFieldName="PUDocumentTrefwoorden" ma:displayName="Document trefwoorden" ma:fieldId="{c69891f5-b672-4842-a199-2b729e890d0f}" ma:taxonomyMulti="true" ma:sspId="d6e20898-9fd2-4753-9924-3f7380c5943a" ma:termSetId="16c4ab2a-e9e1-4f08-82e7-8be8dfed53c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c87032591014caf9b8c241199203258" ma:index="38" nillable="true" ma:taxonomy="true" ma:internalName="dc87032591014caf9b8c241199203258" ma:taxonomyFieldName="PUDoelenboom" ma:displayName="Doelenboom" ma:readOnly="false" ma:default="-1;#Knooppunten|bef27742-5de4-49c2-83c6-160dc197ddd1" ma:fieldId="{dc870325-9101-4caf-9b8c-241199203258}" ma:sspId="d6e20898-9fd2-4753-9924-3f7380c5943a" ma:termSetId="9589c86e-2f15-406a-bb88-85ad886474d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ee6bab28bc347dea223a27ae484b55c" ma:index="40" nillable="true" ma:taxonomy="true" ma:internalName="bee6bab28bc347dea223a27ae484b55c" ma:taxonomyFieldName="PUEindverantwoordelijkeProceseigenaar" ma:displayName="Eindverantwoordelijke proceseigenaar" ma:readOnly="false" ma:default="-1;#MOB - Concernopdracht eigenaar CMT - Concernmanager Mobiliteit|478afafc-6119-4085-9d6a-97dbf4861bb2" ma:fieldId="{bee6bab2-8bc3-47de-a223-a27ae484b55c}" ma:sspId="d6e20898-9fd2-4753-9924-3f7380c5943a" ma:termSetId="c4f41cfa-9fd9-430d-8623-d08408cb399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b23fa795b9743b8adae1149359e24fa" ma:index="42" nillable="true" ma:taxonomy="true" ma:internalName="kb23fa795b9743b8adae1149359e24fa" ma:taxonomyFieldName="PUProceseigenaar" ma:displayName="Proceseigenaar" ma:readOnly="false" ma:default="-1;#TL MOB-TPM, Teamleider Trambedrijf Projectmanagement|611a64a8-09cb-46c0-b156-78b8e3660654" ma:fieldId="{4b23fa79-5b97-43b8-adae-1149359e24fa}" ma:sspId="d6e20898-9fd2-4753-9924-3f7380c5943a" ma:termSetId="b742015b-cac9-4880-bb80-8932fb1f14e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28028357a134c8cba3ce1e424d81274" ma:index="44" nillable="true" ma:taxonomy="true" ma:internalName="e28028357a134c8cba3ce1e424d81274" ma:taxonomyFieldName="PUThema" ma:displayName="Thema" ma:readOnly="false" ma:default="-1;#Mobiliteit|e56c7fbe-da72-4b32-9b1d-f1df0db5f923" ma:fieldId="{e2802835-7a13-4c8c-ba3c-e1e424d81274}" ma:sspId="d6e20898-9fd2-4753-9924-3f7380c5943a" ma:termSetId="06d93e4f-b741-4aa1-a950-4db177d07a4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ddcceb7a3944bcb5df119ed71fb281" ma:index="46" nillable="true" ma:taxonomy="true" ma:internalName="ecddcceb7a3944bcb5df119ed71fb281" ma:taxonomyFieldName="PUWaardering" ma:displayName="Waardering" ma:readOnly="false" ma:default="-1;#Bewaren|4570fb31-860c-44f7-be36-40938139c6a7" ma:fieldId="{ecddcceb-7a39-44bc-b5df-119ed71fb281}" ma:sspId="d6e20898-9fd2-4753-9924-3f7380c5943a" ma:termSetId="2b960e09-d81e-4156-bdf3-fa04acc6699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6579817e59147ae85edfd3136814cae" ma:index="48" nillable="true" ma:taxonomy="true" ma:internalName="d6579817e59147ae85edfd3136814cae" ma:taxonomyFieldName="PUWerkproces" ma:displayName="Werkproces" ma:readOnly="false" ma:default="-1;#731. Beheren en onderhouden van provinciale wegen, bermen en voorzieningen in wegen|4a678119-00b3-4695-9df1-0354e51717ae" ma:fieldId="{d6579817-e591-47ae-85ed-fd3136814cae}" ma:sspId="d6e20898-9fd2-4753-9924-3f7380c5943a" ma:termSetId="1795a696-d4ea-42e5-9f0b-f098e75f91f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48145a825f34c759bf35e0f0f98a24d" ma:index="50" nillable="true" ma:taxonomy="true" ma:internalName="d48145a825f34c759bf35e0f0f98a24d" ma:taxonomyFieldName="PUWerkingsgebiedDossier" ma:displayName="Werkingsgebied dossier" ma:readOnly="false" ma:default="-1;#Utrecht|ddf86f93-2e97-4075-96ae-bd71b4c1dc6a" ma:fieldId="{d48145a8-25f3-4c75-9bf3-5e0f0f98a24d}" ma:sspId="d6e20898-9fd2-4753-9924-3f7380c5943a" ma:termSetId="fdfb8693-5b3e-48f7-b4e1-2743a88dfea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5C64E8-A4D0-47E8-B313-0F7213E831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78E9C4-7A9F-490D-B99B-23CD5FBEF87D}">
  <ds:schemaRefs>
    <ds:schemaRef ds:uri="76e23396-4d4c-4fc4-a094-a5cecf70599f"/>
    <ds:schemaRef ds:uri="9861a4b9-4731-4bcd-ab72-4c2793fe2a03"/>
    <ds:schemaRef ds:uri="http://schemas.microsoft.com/office/2006/metadata/properties"/>
    <ds:schemaRef ds:uri="http://schemas.microsoft.com/office/infopath/2007/PartnerControls"/>
    <ds:schemaRef ds:uri="2339a4b8-2bfd-48d0-85af-f58c7c2b4333"/>
  </ds:schemaRefs>
</ds:datastoreItem>
</file>

<file path=customXml/itemProps3.xml><?xml version="1.0" encoding="utf-8"?>
<ds:datastoreItem xmlns:ds="http://schemas.openxmlformats.org/officeDocument/2006/customXml" ds:itemID="{E0032C5D-80A2-4504-AFAB-B96D28CF157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6A5DF8D-B7E6-4DB6-81D2-8CDA93916C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39a4b8-2bfd-48d0-85af-f58c7c2b4333"/>
    <ds:schemaRef ds:uri="9861a4b9-4731-4bcd-ab72-4c2793fe2a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</TotalTime>
  <Words>542</Words>
  <Application>Microsoft Office PowerPoint</Application>
  <PresentationFormat>Diavoorstelling (16:9)</PresentationFormat>
  <Paragraphs>133</Paragraphs>
  <Slides>13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Arial,Sans-Serif</vt:lpstr>
      <vt:lpstr>Calibri</vt:lpstr>
      <vt:lpstr>Leeg</vt:lpstr>
      <vt:lpstr>Uitbreiding P+R Breukelen – P1</vt:lpstr>
      <vt:lpstr>Inhoud</vt:lpstr>
      <vt:lpstr>Projectteam OG</vt:lpstr>
      <vt:lpstr>Achtergrond</vt:lpstr>
      <vt:lpstr>Achtergrond</vt:lpstr>
      <vt:lpstr>Achtergrond</vt:lpstr>
      <vt:lpstr>Opdracht</vt:lpstr>
      <vt:lpstr>Onderhoud</vt:lpstr>
      <vt:lpstr>Raakvlakken</vt:lpstr>
      <vt:lpstr>PowerPoint-presentatie</vt:lpstr>
      <vt:lpstr>Bouwteamovereenkomst</vt:lpstr>
      <vt:lpstr>Planning</vt:lpstr>
      <vt:lpstr>Afronding</vt:lpstr>
    </vt:vector>
  </TitlesOfParts>
  <Company>Provincie Utrecht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Uitbreiding P+R Breukelen – P1</dc:title>
  <dc:creator>Jongerden, Marcel</dc:creator>
  <cp:lastModifiedBy>Straatman, Jorick</cp:lastModifiedBy>
  <cp:revision>93</cp:revision>
  <dcterms:created xsi:type="dcterms:W3CDTF">2021-07-06T08:58:43Z</dcterms:created>
  <dcterms:modified xsi:type="dcterms:W3CDTF">2021-09-10T11:42:21Z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0x0101003E9A2B830A3CB44DBCE3112387D3A13600027D544D4B8B7248AEBB31D1D05FB4E3</vt:lpwstr>
  </property>
  <property fmtid="{D5CDD505-2E9C-101B-9397-08002B2CF9AE}" pid="3" name="PUBewaartermijn">
    <vt:lpwstr>6;#Blijvend bewaren|e5ca1b2a-a741-485a-bdf8-91756cb0387b</vt:lpwstr>
  </property>
  <property fmtid="{D5CDD505-2E9C-101B-9397-08002B2CF9AE}" pid="4" name="PUWaardering">
    <vt:lpwstr>5;#Bewaren|4570fb31-860c-44f7-be36-40938139c6a7</vt:lpwstr>
  </property>
  <property fmtid="{D5CDD505-2E9C-101B-9397-08002B2CF9AE}" pid="5" name="PUWerkproces">
    <vt:lpwstr>3;#731. Beheren en onderhouden van provinciale wegen, bermen en voorzieningen in wegen|4a678119-00b3-4695-9df1-0354e51717ae</vt:lpwstr>
  </property>
  <property fmtid="{D5CDD505-2E9C-101B-9397-08002B2CF9AE}" pid="6" name="PUWerkingsgebiedDossier">
    <vt:lpwstr>1;#Utrecht|ddf86f93-2e97-4075-96ae-bd71b4c1dc6a</vt:lpwstr>
  </property>
  <property fmtid="{D5CDD505-2E9C-101B-9397-08002B2CF9AE}" pid="7" name="_dlc_DocIdItemGuid">
    <vt:lpwstr>ef27e282-6980-4f6b-9473-f170e8c3e2bc</vt:lpwstr>
  </property>
  <property fmtid="{D5CDD505-2E9C-101B-9397-08002B2CF9AE}" pid="8" name="PUProceseigenaar">
    <vt:lpwstr>4;#TL MOB-TPM, Teamleider Trambedrijf Projectmanagement|611a64a8-09cb-46c0-b156-78b8e3660654</vt:lpwstr>
  </property>
  <property fmtid="{D5CDD505-2E9C-101B-9397-08002B2CF9AE}" pid="9" name="PUDoelenboom">
    <vt:lpwstr>7;#Knooppunten|bef27742-5de4-49c2-83c6-160dc197ddd1</vt:lpwstr>
  </property>
  <property fmtid="{D5CDD505-2E9C-101B-9397-08002B2CF9AE}" pid="10" name="PUEindverantwoordelijkeProceseigenaar">
    <vt:lpwstr>8;#MOB - Concernopdracht eigenaar CMT - Concernmanager Mobiliteit|478afafc-6119-4085-9d6a-97dbf4861bb2</vt:lpwstr>
  </property>
  <property fmtid="{D5CDD505-2E9C-101B-9397-08002B2CF9AE}" pid="11" name="PUThema">
    <vt:lpwstr>2;#Mobiliteit|e56c7fbe-da72-4b32-9b1d-f1df0db5f923</vt:lpwstr>
  </property>
  <property fmtid="{D5CDD505-2E9C-101B-9397-08002B2CF9AE}" pid="12" name="PUDocumentTrefwoorden">
    <vt:lpwstr/>
  </property>
</Properties>
</file>