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9" r:id="rId6"/>
    <p:sldId id="257" r:id="rId7"/>
    <p:sldId id="258" r:id="rId8"/>
    <p:sldId id="259" r:id="rId9"/>
    <p:sldId id="260" r:id="rId10"/>
    <p:sldId id="261" r:id="rId11"/>
    <p:sldId id="262" r:id="rId12"/>
    <p:sldId id="263" r:id="rId13"/>
    <p:sldId id="264" r:id="rId14"/>
    <p:sldId id="265" r:id="rId15"/>
    <p:sldId id="266" r:id="rId16"/>
    <p:sldId id="267" r:id="rId17"/>
  </p:sldIdLst>
  <p:sldSz cx="12192000" cy="6858000"/>
  <p:notesSz cx="7104063"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B09E1A-E37A-4E3D-8B96-331CF6BCC37F}" v="8" dt="2021-07-26T10:56:57.907"/>
    <p1510:client id="{601D0203-8B54-4D27-AE08-1820D7D1BA97}" v="4" dt="2021-07-19T07:47:08.524"/>
    <p1510:client id="{6C25FEF5-6FCD-4913-AD9C-DAD6E948AAEB}" v="51" dt="2021-07-26T10:59:18.139"/>
    <p1510:client id="{F0F3036C-2452-4916-8333-66BF6ADF6DB7}" v="8" dt="2021-07-28T14:51:43.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ja Kusters" userId="S::sonja.kusters@eindhoven.nl::29ac68fb-d932-40a5-b047-8ff7eed92390" providerId="AD" clId="Web-{6C25FEF5-6FCD-4913-AD9C-DAD6E948AAEB}"/>
    <pc:docChg chg="modSld">
      <pc:chgData name="Sonja Kusters" userId="S::sonja.kusters@eindhoven.nl::29ac68fb-d932-40a5-b047-8ff7eed92390" providerId="AD" clId="Web-{6C25FEF5-6FCD-4913-AD9C-DAD6E948AAEB}" dt="2021-07-26T10:59:18.139" v="27" actId="20577"/>
      <pc:docMkLst>
        <pc:docMk/>
      </pc:docMkLst>
      <pc:sldChg chg="modSp">
        <pc:chgData name="Sonja Kusters" userId="S::sonja.kusters@eindhoven.nl::29ac68fb-d932-40a5-b047-8ff7eed92390" providerId="AD" clId="Web-{6C25FEF5-6FCD-4913-AD9C-DAD6E948AAEB}" dt="2021-07-26T10:59:18.139" v="27" actId="20577"/>
        <pc:sldMkLst>
          <pc:docMk/>
          <pc:sldMk cId="3776959121" sldId="256"/>
        </pc:sldMkLst>
        <pc:spChg chg="mod">
          <ac:chgData name="Sonja Kusters" userId="S::sonja.kusters@eindhoven.nl::29ac68fb-d932-40a5-b047-8ff7eed92390" providerId="AD" clId="Web-{6C25FEF5-6FCD-4913-AD9C-DAD6E948AAEB}" dt="2021-07-26T10:59:18.139" v="27" actId="20577"/>
          <ac:spMkLst>
            <pc:docMk/>
            <pc:sldMk cId="3776959121" sldId="256"/>
            <ac:spMk id="3" creationId="{26EC7544-F0B4-41BE-85CD-EA5FD382B244}"/>
          </ac:spMkLst>
        </pc:spChg>
      </pc:sldChg>
    </pc:docChg>
  </pc:docChgLst>
  <pc:docChgLst>
    <pc:chgData name="Sonja Kusters" userId="S::sonja.kusters@eindhoven.nl::29ac68fb-d932-40a5-b047-8ff7eed92390" providerId="AD" clId="Web-{F0F3036C-2452-4916-8333-66BF6ADF6DB7}"/>
    <pc:docChg chg="modSld">
      <pc:chgData name="Sonja Kusters" userId="S::sonja.kusters@eindhoven.nl::29ac68fb-d932-40a5-b047-8ff7eed92390" providerId="AD" clId="Web-{F0F3036C-2452-4916-8333-66BF6ADF6DB7}" dt="2021-07-28T14:51:43.053" v="3" actId="20577"/>
      <pc:docMkLst>
        <pc:docMk/>
      </pc:docMkLst>
      <pc:sldChg chg="modSp">
        <pc:chgData name="Sonja Kusters" userId="S::sonja.kusters@eindhoven.nl::29ac68fb-d932-40a5-b047-8ff7eed92390" providerId="AD" clId="Web-{F0F3036C-2452-4916-8333-66BF6ADF6DB7}" dt="2021-07-28T14:51:32.663" v="1" actId="20577"/>
        <pc:sldMkLst>
          <pc:docMk/>
          <pc:sldMk cId="2338418794" sldId="262"/>
        </pc:sldMkLst>
        <pc:spChg chg="mod">
          <ac:chgData name="Sonja Kusters" userId="S::sonja.kusters@eindhoven.nl::29ac68fb-d932-40a5-b047-8ff7eed92390" providerId="AD" clId="Web-{F0F3036C-2452-4916-8333-66BF6ADF6DB7}" dt="2021-07-28T14:51:32.663" v="1" actId="20577"/>
          <ac:spMkLst>
            <pc:docMk/>
            <pc:sldMk cId="2338418794" sldId="262"/>
            <ac:spMk id="2" creationId="{45AD6FD6-EE95-4BD4-BD24-15458BAF644F}"/>
          </ac:spMkLst>
        </pc:spChg>
      </pc:sldChg>
      <pc:sldChg chg="modSp">
        <pc:chgData name="Sonja Kusters" userId="S::sonja.kusters@eindhoven.nl::29ac68fb-d932-40a5-b047-8ff7eed92390" providerId="AD" clId="Web-{F0F3036C-2452-4916-8333-66BF6ADF6DB7}" dt="2021-07-28T14:51:43.053" v="3" actId="20577"/>
        <pc:sldMkLst>
          <pc:docMk/>
          <pc:sldMk cId="175940096" sldId="269"/>
        </pc:sldMkLst>
        <pc:spChg chg="mod">
          <ac:chgData name="Sonja Kusters" userId="S::sonja.kusters@eindhoven.nl::29ac68fb-d932-40a5-b047-8ff7eed92390" providerId="AD" clId="Web-{F0F3036C-2452-4916-8333-66BF6ADF6DB7}" dt="2021-07-28T14:51:43.053" v="3" actId="20577"/>
          <ac:spMkLst>
            <pc:docMk/>
            <pc:sldMk cId="175940096" sldId="269"/>
            <ac:spMk id="4" creationId="{DBC48F46-B80F-4762-8B0C-0733BA147369}"/>
          </ac:spMkLst>
        </pc:spChg>
      </pc:sldChg>
    </pc:docChg>
  </pc:docChgLst>
  <pc:docChgLst>
    <pc:chgData name="Sonja Kusters" userId="S::sonja.kusters@eindhoven.nl::29ac68fb-d932-40a5-b047-8ff7eed92390" providerId="AD" clId="Web-{5EB09E1A-E37A-4E3D-8B96-331CF6BCC37F}"/>
    <pc:docChg chg="addSld delSld modSld sldOrd">
      <pc:chgData name="Sonja Kusters" userId="S::sonja.kusters@eindhoven.nl::29ac68fb-d932-40a5-b047-8ff7eed92390" providerId="AD" clId="Web-{5EB09E1A-E37A-4E3D-8B96-331CF6BCC37F}" dt="2021-07-26T10:56:57.907" v="5"/>
      <pc:docMkLst>
        <pc:docMk/>
      </pc:docMkLst>
      <pc:sldChg chg="modSp">
        <pc:chgData name="Sonja Kusters" userId="S::sonja.kusters@eindhoven.nl::29ac68fb-d932-40a5-b047-8ff7eed92390" providerId="AD" clId="Web-{5EB09E1A-E37A-4E3D-8B96-331CF6BCC37F}" dt="2021-07-26T10:56:54.610" v="4" actId="20577"/>
        <pc:sldMkLst>
          <pc:docMk/>
          <pc:sldMk cId="3776959121" sldId="256"/>
        </pc:sldMkLst>
        <pc:spChg chg="mod">
          <ac:chgData name="Sonja Kusters" userId="S::sonja.kusters@eindhoven.nl::29ac68fb-d932-40a5-b047-8ff7eed92390" providerId="AD" clId="Web-{5EB09E1A-E37A-4E3D-8B96-331CF6BCC37F}" dt="2021-07-26T10:56:54.610" v="4" actId="20577"/>
          <ac:spMkLst>
            <pc:docMk/>
            <pc:sldMk cId="3776959121" sldId="256"/>
            <ac:spMk id="3" creationId="{26EC7544-F0B4-41BE-85CD-EA5FD382B244}"/>
          </ac:spMkLst>
        </pc:spChg>
      </pc:sldChg>
      <pc:sldChg chg="new del ord">
        <pc:chgData name="Sonja Kusters" userId="S::sonja.kusters@eindhoven.nl::29ac68fb-d932-40a5-b047-8ff7eed92390" providerId="AD" clId="Web-{5EB09E1A-E37A-4E3D-8B96-331CF6BCC37F}" dt="2021-07-26T10:56:57.907" v="5"/>
        <pc:sldMkLst>
          <pc:docMk/>
          <pc:sldMk cId="3462077423" sldId="270"/>
        </pc:sldMkLst>
      </pc:sldChg>
      <pc:sldChg chg="add del replId">
        <pc:chgData name="Sonja Kusters" userId="S::sonja.kusters@eindhoven.nl::29ac68fb-d932-40a5-b047-8ff7eed92390" providerId="AD" clId="Web-{5EB09E1A-E37A-4E3D-8B96-331CF6BCC37F}" dt="2021-07-26T10:55:55.325" v="3"/>
        <pc:sldMkLst>
          <pc:docMk/>
          <pc:sldMk cId="3634323083"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770C46-25D3-4A86-A396-895F5A2AB44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F48E034-CA9A-4250-81BF-6960EE2871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0315FBF-67F0-42BA-8819-CDDAA9D437B8}"/>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D6CAD577-9927-453B-9CF9-4F41CF1B81A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A0058CE-86EA-46EC-9C93-40E9B3A39C4B}"/>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1173585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C34069-D156-4CD4-9790-C3EAE1916DF6}"/>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0CF2FB7-1A4B-4D50-908F-578687CA80C0}"/>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4C90D85-683F-4DAA-86BF-90B24A85F01B}"/>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5D01EE76-4095-4E0A-A6D2-8CBB65803FA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1180812-359A-4F37-80B7-F94CA3B86D87}"/>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1249653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C44BDEB2-317C-40E8-BF99-92C58AD174CC}"/>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0228B23-702A-4D8E-9649-1DE8500DAD15}"/>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9430E94-7B46-4E66-982A-D6BEA521DE2D}"/>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8D32062D-3F19-4888-8C6B-A2E602E5D70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9DDE81E-1FE5-477F-96E8-AAE546DDB8EC}"/>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2112213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B3D8F5-DE32-4374-AD0F-A9DE23B84C8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EEA4C82-EA20-4647-A416-175023EE43F4}"/>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A575766-0243-4DB0-8F08-3BAE69AB6F24}"/>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BBA8526E-B067-4D1F-A659-684A8C7DE19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8387FF9-EBA7-499A-8EBD-BCE0D44213F1}"/>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316752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794D8-7482-480F-AEDF-4216256EED43}"/>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113C8800-397E-4165-B12D-E4B1BACE99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AD94B35-7A10-419C-B16E-00231AEC2020}"/>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C5BD54EC-67D1-454A-9257-FA46C0B5044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04E8155-5D9A-4FAD-A165-CD9A445A3E7B}"/>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1428104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2D2659-5F5C-42FF-8B41-B643A989623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52FDC4D-4B5A-4489-B511-3652831F520F}"/>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08697C4-DEEB-43A5-AAF4-97E26CCD102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BA58699-755D-4F26-BA08-1A732354B632}"/>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6" name="Tijdelijke aanduiding voor voettekst 5">
            <a:extLst>
              <a:ext uri="{FF2B5EF4-FFF2-40B4-BE49-F238E27FC236}">
                <a16:creationId xmlns:a16="http://schemas.microsoft.com/office/drawing/2014/main" id="{429A402D-1D89-404E-9327-1CF8DE0109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FDF2086-D4D3-47F9-B309-2006E3473F38}"/>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384045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809E77-EEC6-4AF2-9BAC-DA8E49C2048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F51DDCE-8635-4867-8CDB-1845FFACAFB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E93D1E7-03EE-42C9-A35B-E35AFDEA65E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DA150B32-A6F9-413D-AA42-DC7E2926A5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B97FCD8-F45E-475A-A9A8-B920CBF010E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710001E5-B98A-4876-ACD6-05531165F992}"/>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8" name="Tijdelijke aanduiding voor voettekst 7">
            <a:extLst>
              <a:ext uri="{FF2B5EF4-FFF2-40B4-BE49-F238E27FC236}">
                <a16:creationId xmlns:a16="http://schemas.microsoft.com/office/drawing/2014/main" id="{ABC6E1CE-7A56-458B-BC46-21F4F163301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9A42FB7A-4CCC-4A23-B0F4-4205BB6E6071}"/>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2602873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4A73D8-2CBD-4BC0-B80A-3394A3A882A6}"/>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9555CF7-A1D3-4308-999D-A6A960E94563}"/>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4" name="Tijdelijke aanduiding voor voettekst 3">
            <a:extLst>
              <a:ext uri="{FF2B5EF4-FFF2-40B4-BE49-F238E27FC236}">
                <a16:creationId xmlns:a16="http://schemas.microsoft.com/office/drawing/2014/main" id="{575BFBC0-CE13-4034-864E-99C11144A62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074BAD9-029D-48A3-8A0F-28A6CDCFEE3B}"/>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3335645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0384F92-28AA-4596-A327-27188E42F3E8}"/>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3" name="Tijdelijke aanduiding voor voettekst 2">
            <a:extLst>
              <a:ext uri="{FF2B5EF4-FFF2-40B4-BE49-F238E27FC236}">
                <a16:creationId xmlns:a16="http://schemas.microsoft.com/office/drawing/2014/main" id="{204CB6A6-9DA0-40A9-9043-60AC3004D8F1}"/>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16310F5F-86DE-4CB6-A3E6-2DA480F8839D}"/>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130635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E678EF-D66E-423F-AA36-A92DDD6809F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3E86584B-638E-496B-8BBC-5C00861B8A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FC1DFE5D-2616-4132-99E5-F08BCEF6A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1C51094-35A5-4CD6-A88C-795639474BB7}"/>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6" name="Tijdelijke aanduiding voor voettekst 5">
            <a:extLst>
              <a:ext uri="{FF2B5EF4-FFF2-40B4-BE49-F238E27FC236}">
                <a16:creationId xmlns:a16="http://schemas.microsoft.com/office/drawing/2014/main" id="{6609A9DB-A425-4BB4-B99F-FF7D54329B6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060B9CC-DECD-4336-B973-8B733B2C9DDD}"/>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2913526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266DA0-CC64-468A-A654-486050A87C8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6B795A56-50DD-401B-A831-1B28D349D4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7909C78E-FFAC-419A-AAA6-5887F6345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E88A804-04F3-4161-BBD8-539735D9F843}"/>
              </a:ext>
            </a:extLst>
          </p:cNvPr>
          <p:cNvSpPr>
            <a:spLocks noGrp="1"/>
          </p:cNvSpPr>
          <p:nvPr>
            <p:ph type="dt" sz="half" idx="10"/>
          </p:nvPr>
        </p:nvSpPr>
        <p:spPr/>
        <p:txBody>
          <a:bodyPr/>
          <a:lstStyle/>
          <a:p>
            <a:fld id="{AB91ECBC-D21D-45BF-BC15-93FC5D1F8F8D}" type="datetimeFigureOut">
              <a:rPr lang="nl-NL" smtClean="0"/>
              <a:t>28-7-2021</a:t>
            </a:fld>
            <a:endParaRPr lang="nl-NL"/>
          </a:p>
        </p:txBody>
      </p:sp>
      <p:sp>
        <p:nvSpPr>
          <p:cNvPr id="6" name="Tijdelijke aanduiding voor voettekst 5">
            <a:extLst>
              <a:ext uri="{FF2B5EF4-FFF2-40B4-BE49-F238E27FC236}">
                <a16:creationId xmlns:a16="http://schemas.microsoft.com/office/drawing/2014/main" id="{3A91DE7F-2DAD-483F-A71F-6F5839C4C93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96D33B3-4C60-4EF1-93CB-C3D4E64CC113}"/>
              </a:ext>
            </a:extLst>
          </p:cNvPr>
          <p:cNvSpPr>
            <a:spLocks noGrp="1"/>
          </p:cNvSpPr>
          <p:nvPr>
            <p:ph type="sldNum" sz="quarter" idx="12"/>
          </p:nvPr>
        </p:nvSpPr>
        <p:spPr/>
        <p:txBody>
          <a:bodyPr/>
          <a:lstStyle/>
          <a:p>
            <a:fld id="{7EA63FDC-3071-4E1B-A8B0-2E77CFDEC1C4}" type="slidenum">
              <a:rPr lang="nl-NL" smtClean="0"/>
              <a:t>‹nr.›</a:t>
            </a:fld>
            <a:endParaRPr lang="nl-NL"/>
          </a:p>
        </p:txBody>
      </p:sp>
    </p:spTree>
    <p:extLst>
      <p:ext uri="{BB962C8B-B14F-4D97-AF65-F5344CB8AC3E}">
        <p14:creationId xmlns:p14="http://schemas.microsoft.com/office/powerpoint/2010/main" val="4035079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4A52180-FB8B-4D48-A5E4-BB479390D2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C32C0B7-ABA4-4B52-9202-8596BED7CC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814DF5C-1882-4D8E-A86E-DBF3B157BA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91ECBC-D21D-45BF-BC15-93FC5D1F8F8D}" type="datetimeFigureOut">
              <a:rPr lang="nl-NL" smtClean="0"/>
              <a:t>28-7-2021</a:t>
            </a:fld>
            <a:endParaRPr lang="nl-NL"/>
          </a:p>
        </p:txBody>
      </p:sp>
      <p:sp>
        <p:nvSpPr>
          <p:cNvPr id="5" name="Tijdelijke aanduiding voor voettekst 4">
            <a:extLst>
              <a:ext uri="{FF2B5EF4-FFF2-40B4-BE49-F238E27FC236}">
                <a16:creationId xmlns:a16="http://schemas.microsoft.com/office/drawing/2014/main" id="{79916007-9981-4ACB-B338-5D52998890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7328E582-2DBD-4CE2-B723-6CB216B48F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A63FDC-3071-4E1B-A8B0-2E77CFDEC1C4}" type="slidenum">
              <a:rPr lang="nl-NL" smtClean="0"/>
              <a:t>‹nr.›</a:t>
            </a:fld>
            <a:endParaRPr lang="nl-NL"/>
          </a:p>
        </p:txBody>
      </p:sp>
    </p:spTree>
    <p:extLst>
      <p:ext uri="{BB962C8B-B14F-4D97-AF65-F5344CB8AC3E}">
        <p14:creationId xmlns:p14="http://schemas.microsoft.com/office/powerpoint/2010/main" val="117807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61BD1A-6C54-4613-A33D-3BB25B641FAA}"/>
              </a:ext>
            </a:extLst>
          </p:cNvPr>
          <p:cNvSpPr>
            <a:spLocks noGrp="1"/>
          </p:cNvSpPr>
          <p:nvPr>
            <p:ph type="ctrTitle"/>
          </p:nvPr>
        </p:nvSpPr>
        <p:spPr/>
        <p:txBody>
          <a:bodyPr>
            <a:normAutofit fontScale="90000"/>
          </a:bodyPr>
          <a:lstStyle/>
          <a:p>
            <a:br>
              <a:rPr lang="nl-NL"/>
            </a:br>
            <a:r>
              <a:rPr lang="nl-NL"/>
              <a:t>Appendix 2</a:t>
            </a:r>
            <a:br>
              <a:rPr lang="nl-NL"/>
            </a:br>
            <a:r>
              <a:rPr lang="nl-NL"/>
              <a:t>Communicatiemeubilair </a:t>
            </a:r>
          </a:p>
        </p:txBody>
      </p:sp>
      <p:sp>
        <p:nvSpPr>
          <p:cNvPr id="3" name="Ondertitel 2">
            <a:extLst>
              <a:ext uri="{FF2B5EF4-FFF2-40B4-BE49-F238E27FC236}">
                <a16:creationId xmlns:a16="http://schemas.microsoft.com/office/drawing/2014/main" id="{26EC7544-F0B4-41BE-85CD-EA5FD382B244}"/>
              </a:ext>
            </a:extLst>
          </p:cNvPr>
          <p:cNvSpPr>
            <a:spLocks noGrp="1"/>
          </p:cNvSpPr>
          <p:nvPr>
            <p:ph type="subTitle" idx="1"/>
          </p:nvPr>
        </p:nvSpPr>
        <p:spPr>
          <a:xfrm>
            <a:off x="1524000" y="3975100"/>
            <a:ext cx="9144000" cy="1655762"/>
          </a:xfrm>
        </p:spPr>
        <p:txBody>
          <a:bodyPr vert="horz" lIns="91440" tIns="45720" rIns="91440" bIns="45720" rtlCol="0" anchor="t">
            <a:normAutofit fontScale="77500" lnSpcReduction="20000"/>
          </a:bodyPr>
          <a:lstStyle/>
          <a:p>
            <a:r>
              <a:rPr lang="nl-NL" i="1">
                <a:ea typeface="+mn-lt"/>
                <a:cs typeface="+mn-lt"/>
              </a:rPr>
              <a:t>Op dit moment is het nog niet mogelijk om specifieke producten binnen deze categorie uit te vragen welke Opdrachtgever zal gaan bestellen. Wel vinden we het belangrijk om in deze fase een bepaalde kwaliteit en uitstraling te waarborgen.  </a:t>
            </a:r>
            <a:endParaRPr lang="nl-NL" i="1">
              <a:cs typeface="Calibri"/>
            </a:endParaRPr>
          </a:p>
          <a:p>
            <a:r>
              <a:rPr lang="nl-NL" i="1">
                <a:ea typeface="+mn-lt"/>
                <a:cs typeface="+mn-lt"/>
              </a:rPr>
              <a:t>Hierna worden daarom elf producten benoemd die kenmerkend zijn voor het nieuwe meubilair. Er wordt hierbij dus een concept geschetst, waarbij de concrete invulling uiteindelijk bepaald zal worden in onderlinge afstemming tussen Opdrachtgever (incl. architect) en Opdrachtnemer.  </a:t>
            </a:r>
            <a:endParaRPr lang="nl-NL" i="1">
              <a:cs typeface="Calibri"/>
            </a:endParaRPr>
          </a:p>
        </p:txBody>
      </p:sp>
    </p:spTree>
    <p:extLst>
      <p:ext uri="{BB962C8B-B14F-4D97-AF65-F5344CB8AC3E}">
        <p14:creationId xmlns:p14="http://schemas.microsoft.com/office/powerpoint/2010/main" val="3776959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normAutofit fontScale="90000"/>
          </a:bodyPr>
          <a:lstStyle/>
          <a:p>
            <a:r>
              <a:rPr lang="nl-NL"/>
              <a:t>Akoestische presentatie wand</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vert="horz" lIns="91440" tIns="45720" rIns="91440" bIns="45720" rtlCol="0" anchor="t">
            <a:normAutofit/>
          </a:bodyPr>
          <a:lstStyle/>
          <a:p>
            <a:r>
              <a:rPr lang="nl-NL"/>
              <a:t>Merk: In zee</a:t>
            </a:r>
          </a:p>
          <a:p>
            <a:r>
              <a:rPr lang="nl-NL"/>
              <a:t>Type: Splitt</a:t>
            </a:r>
          </a:p>
          <a:p>
            <a:r>
              <a:rPr lang="nl-NL"/>
              <a:t>Afmeting: akoestische elementen die bekleed zijn met stof welke voorzien wordt van een print. De wanden zijn 50mm dik en de akoestische vulling is van gerecyclede kleding. De wanden hebben een aluminium kader, die zonder onderstel onder een hoek van 90 graden gekoppeld kunnen worden. Er zijn verschillende toepassingen mogelijk op de wanden. Tevens heeft de serie verschillende elementen.</a:t>
            </a:r>
          </a:p>
          <a:p>
            <a:r>
              <a:rPr lang="nl-NL"/>
              <a:t>De wanden hebben een hoogte tot maximaal 200cm  en een minimale breedte van 300cm per paneel.</a:t>
            </a:r>
          </a:p>
          <a:p>
            <a:r>
              <a:rPr lang="nl-NL"/>
              <a:t>Afmeting: 2x paneel 160x200cm (</a:t>
            </a:r>
            <a:r>
              <a:rPr lang="nl-NL" err="1"/>
              <a:t>bxh</a:t>
            </a:r>
            <a:r>
              <a:rPr lang="nl-NL"/>
              <a:t>) onder hoek van 90 graden gekoppeld met paneel van 300x200cm (</a:t>
            </a:r>
            <a:r>
              <a:rPr lang="nl-NL" err="1"/>
              <a:t>bxh</a:t>
            </a:r>
            <a:r>
              <a:rPr lang="nl-NL"/>
              <a:t>). U-opstelling.</a:t>
            </a:r>
          </a:p>
          <a:p>
            <a:r>
              <a:rPr lang="nl-NL"/>
              <a:t>Stoffering: </a:t>
            </a:r>
            <a:r>
              <a:rPr lang="nl-NL" err="1"/>
              <a:t>Kvadrat</a:t>
            </a:r>
            <a:r>
              <a:rPr lang="nl-NL"/>
              <a:t> </a:t>
            </a:r>
            <a:r>
              <a:rPr lang="nl-NL" err="1"/>
              <a:t>Rewool</a:t>
            </a:r>
            <a:endParaRPr lang="nl-NL"/>
          </a:p>
          <a:p>
            <a:endParaRPr lang="nl-NL"/>
          </a:p>
        </p:txBody>
      </p:sp>
      <p:pic>
        <p:nvPicPr>
          <p:cNvPr id="6" name="Afbeelding 5">
            <a:extLst>
              <a:ext uri="{FF2B5EF4-FFF2-40B4-BE49-F238E27FC236}">
                <a16:creationId xmlns:a16="http://schemas.microsoft.com/office/drawing/2014/main" id="{025C5756-8BB6-4879-A3E7-6A221459856D}"/>
              </a:ext>
            </a:extLst>
          </p:cNvPr>
          <p:cNvPicPr>
            <a:picLocks noChangeAspect="1"/>
          </p:cNvPicPr>
          <p:nvPr/>
        </p:nvPicPr>
        <p:blipFill>
          <a:blip r:embed="rId2"/>
          <a:stretch>
            <a:fillRect/>
          </a:stretch>
        </p:blipFill>
        <p:spPr>
          <a:xfrm>
            <a:off x="8915955" y="1258408"/>
            <a:ext cx="2705100" cy="4067175"/>
          </a:xfrm>
          <a:prstGeom prst="rect">
            <a:avLst/>
          </a:prstGeom>
        </p:spPr>
      </p:pic>
      <p:pic>
        <p:nvPicPr>
          <p:cNvPr id="9" name="Afbeelding 8">
            <a:extLst>
              <a:ext uri="{FF2B5EF4-FFF2-40B4-BE49-F238E27FC236}">
                <a16:creationId xmlns:a16="http://schemas.microsoft.com/office/drawing/2014/main" id="{F7F569A2-7E7D-4DB2-A25B-4185F7C5E301}"/>
              </a:ext>
            </a:extLst>
          </p:cNvPr>
          <p:cNvPicPr>
            <a:picLocks noChangeAspect="1"/>
          </p:cNvPicPr>
          <p:nvPr/>
        </p:nvPicPr>
        <p:blipFill>
          <a:blip r:embed="rId3"/>
          <a:stretch>
            <a:fillRect/>
          </a:stretch>
        </p:blipFill>
        <p:spPr>
          <a:xfrm>
            <a:off x="6096000" y="1446273"/>
            <a:ext cx="2373991" cy="3839673"/>
          </a:xfrm>
          <a:prstGeom prst="rect">
            <a:avLst/>
          </a:prstGeom>
        </p:spPr>
      </p:pic>
    </p:spTree>
    <p:extLst>
      <p:ext uri="{BB962C8B-B14F-4D97-AF65-F5344CB8AC3E}">
        <p14:creationId xmlns:p14="http://schemas.microsoft.com/office/powerpoint/2010/main" val="1577194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normAutofit/>
          </a:bodyPr>
          <a:lstStyle/>
          <a:p>
            <a:r>
              <a:rPr lang="nl-NL"/>
              <a:t>Akoestische cabine</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a:normAutofit/>
          </a:bodyPr>
          <a:lstStyle/>
          <a:p>
            <a:r>
              <a:rPr lang="nl-NL"/>
              <a:t>Merk: BOW</a:t>
            </a:r>
          </a:p>
          <a:p>
            <a:r>
              <a:rPr lang="nl-NL"/>
              <a:t>Type: BOW </a:t>
            </a:r>
            <a:r>
              <a:rPr lang="nl-NL" err="1"/>
              <a:t>One</a:t>
            </a:r>
            <a:endParaRPr lang="nl-NL"/>
          </a:p>
          <a:p>
            <a:r>
              <a:rPr lang="nl-NL"/>
              <a:t>Omschrijving: Modulair boxen systeem, </a:t>
            </a:r>
            <a:r>
              <a:rPr lang="nl-NL" err="1"/>
              <a:t>cubicle</a:t>
            </a:r>
            <a:r>
              <a:rPr lang="nl-NL"/>
              <a:t>. Het systeem in eenvoudig demontabel en </a:t>
            </a:r>
            <a:r>
              <a:rPr lang="nl-NL" err="1"/>
              <a:t>uitbreidbaar</a:t>
            </a:r>
            <a:r>
              <a:rPr lang="nl-NL"/>
              <a:t> tot een diepte van 5mtr en in breedte tot minimaal 10mtr. De unit is standaard voorzien ingebouwde ventilatie. De units worden aan de binnenzijde dubbel gestoffeerd. Er zit standaard 2x verlichting en elektrificatie(4x230 &amp; 2x USB). Standaard voorzien van werkblad. Het frame is gemaakt van gerecycled staal en het vilt gerecycled. </a:t>
            </a:r>
          </a:p>
          <a:p>
            <a:r>
              <a:rPr lang="nl-NL"/>
              <a:t>Afmeting: 130x130x232cm (</a:t>
            </a:r>
            <a:r>
              <a:rPr lang="nl-NL" err="1"/>
              <a:t>bxdxh</a:t>
            </a:r>
            <a:r>
              <a:rPr lang="nl-NL"/>
              <a:t>) voorzien van 1 deur, 1 glazen wand en 2 vilten panelen.</a:t>
            </a:r>
          </a:p>
          <a:p>
            <a:r>
              <a:rPr lang="nl-NL"/>
              <a:t>Materiaal: gerecycled zwart staal</a:t>
            </a:r>
          </a:p>
          <a:p>
            <a:r>
              <a:rPr lang="nl-NL"/>
              <a:t>Stoffering: grijs</a:t>
            </a:r>
          </a:p>
          <a:p>
            <a:endParaRPr lang="nl-NL"/>
          </a:p>
        </p:txBody>
      </p:sp>
      <p:pic>
        <p:nvPicPr>
          <p:cNvPr id="6" name="Afbeelding 5">
            <a:extLst>
              <a:ext uri="{FF2B5EF4-FFF2-40B4-BE49-F238E27FC236}">
                <a16:creationId xmlns:a16="http://schemas.microsoft.com/office/drawing/2014/main" id="{FC1603E7-67C0-418C-95F0-12CC83370B6E}"/>
              </a:ext>
            </a:extLst>
          </p:cNvPr>
          <p:cNvPicPr>
            <a:picLocks noChangeAspect="1"/>
          </p:cNvPicPr>
          <p:nvPr/>
        </p:nvPicPr>
        <p:blipFill>
          <a:blip r:embed="rId2"/>
          <a:stretch>
            <a:fillRect/>
          </a:stretch>
        </p:blipFill>
        <p:spPr>
          <a:xfrm>
            <a:off x="6744347" y="457200"/>
            <a:ext cx="4171950" cy="5772150"/>
          </a:xfrm>
          <a:prstGeom prst="rect">
            <a:avLst/>
          </a:prstGeom>
        </p:spPr>
      </p:pic>
    </p:spTree>
    <p:extLst>
      <p:ext uri="{BB962C8B-B14F-4D97-AF65-F5344CB8AC3E}">
        <p14:creationId xmlns:p14="http://schemas.microsoft.com/office/powerpoint/2010/main" val="677611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normAutofit/>
          </a:bodyPr>
          <a:lstStyle/>
          <a:p>
            <a:r>
              <a:rPr lang="nl-NL"/>
              <a:t>Modulaire projecttafel</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a:normAutofit lnSpcReduction="10000"/>
          </a:bodyPr>
          <a:lstStyle/>
          <a:p>
            <a:r>
              <a:rPr lang="nl-NL" sz="1400"/>
              <a:t>Merk: </a:t>
            </a:r>
            <a:r>
              <a:rPr lang="nl-NL" sz="1400" err="1"/>
              <a:t>Cowerk</a:t>
            </a:r>
            <a:endParaRPr lang="nl-NL" sz="1400"/>
          </a:p>
          <a:p>
            <a:r>
              <a:rPr lang="nl-NL" sz="1400"/>
              <a:t>Type: Freeflow</a:t>
            </a:r>
          </a:p>
          <a:p>
            <a:r>
              <a:rPr lang="nl-NL" sz="1400"/>
              <a:t>Omschrijving: Modulair tafelprogramma met verschillende maatvoeringen. Het systeem is </a:t>
            </a:r>
            <a:r>
              <a:rPr lang="nl-NL" sz="1400" err="1"/>
              <a:t>doorkoppelbaar</a:t>
            </a:r>
            <a:r>
              <a:rPr lang="nl-NL" sz="1400"/>
              <a:t>, </a:t>
            </a:r>
            <a:r>
              <a:rPr lang="nl-NL" sz="1400" err="1"/>
              <a:t>uitbreidbaar</a:t>
            </a:r>
            <a:r>
              <a:rPr lang="nl-NL" sz="1400"/>
              <a:t> en demontabel. Er kunnen verschillende opstellingen mee gemaakt worden, en waarbij de bladen, afhankelijk van de opstelling los van elkaar in hoogte kunnen worden versteld. Ook is er de mogelijkheid om tussenbladen en planten erin te verwerken. Een opstelling met een blad naar boven geboden </a:t>
            </a:r>
            <a:r>
              <a:rPr lang="nl-NL" sz="1400" err="1"/>
              <a:t>tbv</a:t>
            </a:r>
            <a:r>
              <a:rPr lang="nl-NL" sz="1400"/>
              <a:t> een scherm behoort ook tot de mogelijkheden. Het heeft een </a:t>
            </a:r>
            <a:r>
              <a:rPr lang="nl-NL" sz="1400" err="1"/>
              <a:t>doorkoppelbaar</a:t>
            </a:r>
            <a:r>
              <a:rPr lang="nl-NL" sz="1400"/>
              <a:t> frame met ronde buizen. De bladen zijn afgerond, en tevens alle hoeken van de bladen. Er zit standaard een uitsparing in voor groenvoorziening.</a:t>
            </a:r>
          </a:p>
          <a:p>
            <a:r>
              <a:rPr lang="nl-NL" sz="1400"/>
              <a:t>Afmeting: 1x 165x30/35cm, 4x 140x80cm, </a:t>
            </a:r>
            <a:r>
              <a:rPr lang="nl-NL" sz="1400" err="1"/>
              <a:t>laagliggend</a:t>
            </a:r>
            <a:r>
              <a:rPr lang="nl-NL" sz="1400"/>
              <a:t> tussenblad 60x168cm vaste hoogte, 1x 160/165x 166 cm. Dikte blad 40mm </a:t>
            </a:r>
            <a:r>
              <a:rPr lang="nl-NL" sz="1400" err="1"/>
              <a:t>melamine</a:t>
            </a:r>
            <a:r>
              <a:rPr lang="nl-NL" sz="1400"/>
              <a:t>, kleur </a:t>
            </a:r>
            <a:r>
              <a:rPr lang="nl-NL" sz="1400" err="1"/>
              <a:t>ntb</a:t>
            </a:r>
            <a:r>
              <a:rPr lang="nl-NL" sz="1400"/>
              <a:t>. Radius van de hoeken 6 graden</a:t>
            </a:r>
          </a:p>
          <a:p>
            <a:r>
              <a:rPr lang="nl-NL" sz="1400"/>
              <a:t>Frame: ronde buizen van 72mm, traversen 50x80mm</a:t>
            </a:r>
          </a:p>
          <a:p>
            <a:r>
              <a:rPr lang="nl-NL" sz="1400"/>
              <a:t>Alle bladen zijn los van elkaar elektrisch in hoogte te verstellen 65-130cm.</a:t>
            </a:r>
          </a:p>
          <a:p>
            <a:r>
              <a:rPr lang="nl-NL" sz="1400"/>
              <a:t>Uitsparing voor bloempot zit in het blad.</a:t>
            </a:r>
          </a:p>
          <a:p>
            <a:endParaRPr lang="nl-NL"/>
          </a:p>
        </p:txBody>
      </p:sp>
      <p:pic>
        <p:nvPicPr>
          <p:cNvPr id="12" name="Afbeelding 11">
            <a:extLst>
              <a:ext uri="{FF2B5EF4-FFF2-40B4-BE49-F238E27FC236}">
                <a16:creationId xmlns:a16="http://schemas.microsoft.com/office/drawing/2014/main" id="{2E4EC172-8620-4603-A884-214B74C431BE}"/>
              </a:ext>
            </a:extLst>
          </p:cNvPr>
          <p:cNvPicPr>
            <a:picLocks noChangeAspect="1"/>
          </p:cNvPicPr>
          <p:nvPr/>
        </p:nvPicPr>
        <p:blipFill>
          <a:blip r:embed="rId2"/>
          <a:stretch>
            <a:fillRect/>
          </a:stretch>
        </p:blipFill>
        <p:spPr>
          <a:xfrm>
            <a:off x="5723924" y="319597"/>
            <a:ext cx="6252053" cy="3990672"/>
          </a:xfrm>
          <a:prstGeom prst="rect">
            <a:avLst/>
          </a:prstGeom>
        </p:spPr>
      </p:pic>
      <p:pic>
        <p:nvPicPr>
          <p:cNvPr id="14" name="Afbeelding 13">
            <a:extLst>
              <a:ext uri="{FF2B5EF4-FFF2-40B4-BE49-F238E27FC236}">
                <a16:creationId xmlns:a16="http://schemas.microsoft.com/office/drawing/2014/main" id="{2AC0F482-8BC2-4C25-8A92-18E036E5EA74}"/>
              </a:ext>
            </a:extLst>
          </p:cNvPr>
          <p:cNvPicPr>
            <a:picLocks noChangeAspect="1"/>
          </p:cNvPicPr>
          <p:nvPr/>
        </p:nvPicPr>
        <p:blipFill>
          <a:blip r:embed="rId3"/>
          <a:stretch>
            <a:fillRect/>
          </a:stretch>
        </p:blipFill>
        <p:spPr>
          <a:xfrm>
            <a:off x="5478895" y="3035269"/>
            <a:ext cx="1941083" cy="3742831"/>
          </a:xfrm>
          <a:prstGeom prst="rect">
            <a:avLst/>
          </a:prstGeom>
        </p:spPr>
      </p:pic>
    </p:spTree>
    <p:extLst>
      <p:ext uri="{BB962C8B-B14F-4D97-AF65-F5344CB8AC3E}">
        <p14:creationId xmlns:p14="http://schemas.microsoft.com/office/powerpoint/2010/main" val="1191805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normAutofit/>
          </a:bodyPr>
          <a:lstStyle/>
          <a:p>
            <a:r>
              <a:rPr lang="nl-NL"/>
              <a:t>Vergaderstoel</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a:normAutofit/>
          </a:bodyPr>
          <a:lstStyle/>
          <a:p>
            <a:r>
              <a:rPr lang="nl-NL"/>
              <a:t>Merk: </a:t>
            </a:r>
            <a:r>
              <a:rPr lang="nl-NL" err="1"/>
              <a:t>Vepa</a:t>
            </a:r>
            <a:endParaRPr lang="nl-NL"/>
          </a:p>
          <a:p>
            <a:r>
              <a:rPr lang="nl-NL"/>
              <a:t>Type: </a:t>
            </a:r>
            <a:r>
              <a:rPr lang="nl-NL" err="1"/>
              <a:t>Felt</a:t>
            </a:r>
            <a:r>
              <a:rPr lang="nl-NL"/>
              <a:t> &amp; </a:t>
            </a:r>
            <a:r>
              <a:rPr lang="nl-NL" err="1"/>
              <a:t>Felt</a:t>
            </a:r>
            <a:r>
              <a:rPr lang="nl-NL"/>
              <a:t> Fine</a:t>
            </a:r>
          </a:p>
          <a:p>
            <a:r>
              <a:rPr lang="nl-NL"/>
              <a:t>Omschrijving: vergader-/overlegstoel, gemaakt van 100% post </a:t>
            </a:r>
            <a:r>
              <a:rPr lang="nl-NL" err="1"/>
              <a:t>consumer</a:t>
            </a:r>
            <a:r>
              <a:rPr lang="nl-NL"/>
              <a:t> PET. De stoel heeft meerdere onderstellen en heeft meerdere modellen. Met deze serie kan een familie gecreëerd worden. De stoel heeft ook een stapelbare en koppelbare variant. Tevens kan de stoel voorzien worden van een kussen. De kuip en zitschaal kunnen in 2 kleuren grijs geleverd worden. </a:t>
            </a:r>
          </a:p>
          <a:p>
            <a:r>
              <a:rPr lang="nl-NL"/>
              <a:t>Stofferring: kuipstoel gerecycled PET </a:t>
            </a:r>
            <a:r>
              <a:rPr lang="nl-NL" err="1"/>
              <a:t>felt</a:t>
            </a:r>
            <a:r>
              <a:rPr lang="nl-NL"/>
              <a:t>, kleur </a:t>
            </a:r>
            <a:r>
              <a:rPr lang="nl-NL" err="1"/>
              <a:t>ntb</a:t>
            </a:r>
            <a:r>
              <a:rPr lang="nl-NL"/>
              <a:t>. Kussen </a:t>
            </a:r>
            <a:r>
              <a:rPr lang="nl-NL" err="1"/>
              <a:t>Kvadrat</a:t>
            </a:r>
            <a:r>
              <a:rPr lang="nl-NL"/>
              <a:t> </a:t>
            </a:r>
            <a:r>
              <a:rPr lang="nl-NL" err="1"/>
              <a:t>Rewool</a:t>
            </a:r>
            <a:endParaRPr lang="nl-NL"/>
          </a:p>
          <a:p>
            <a:r>
              <a:rPr lang="nl-NL"/>
              <a:t>Onderstel: 4 </a:t>
            </a:r>
            <a:r>
              <a:rPr lang="nl-NL" err="1"/>
              <a:t>poots</a:t>
            </a:r>
            <a:r>
              <a:rPr lang="nl-NL"/>
              <a:t> houten onderstel, kleur </a:t>
            </a:r>
            <a:r>
              <a:rPr lang="nl-NL" err="1"/>
              <a:t>ntb</a:t>
            </a:r>
            <a:r>
              <a:rPr lang="nl-NL"/>
              <a:t>.</a:t>
            </a:r>
          </a:p>
        </p:txBody>
      </p:sp>
      <p:pic>
        <p:nvPicPr>
          <p:cNvPr id="6" name="Afbeelding 5">
            <a:extLst>
              <a:ext uri="{FF2B5EF4-FFF2-40B4-BE49-F238E27FC236}">
                <a16:creationId xmlns:a16="http://schemas.microsoft.com/office/drawing/2014/main" id="{A15CDE8D-BFE4-416E-97CF-4189B741F380}"/>
              </a:ext>
            </a:extLst>
          </p:cNvPr>
          <p:cNvPicPr>
            <a:picLocks noChangeAspect="1"/>
          </p:cNvPicPr>
          <p:nvPr/>
        </p:nvPicPr>
        <p:blipFill>
          <a:blip r:embed="rId2"/>
          <a:stretch>
            <a:fillRect/>
          </a:stretch>
        </p:blipFill>
        <p:spPr>
          <a:xfrm>
            <a:off x="5020599" y="1520927"/>
            <a:ext cx="3058081" cy="4041626"/>
          </a:xfrm>
          <a:prstGeom prst="rect">
            <a:avLst/>
          </a:prstGeom>
        </p:spPr>
      </p:pic>
      <p:pic>
        <p:nvPicPr>
          <p:cNvPr id="8" name="Afbeelding 7">
            <a:extLst>
              <a:ext uri="{FF2B5EF4-FFF2-40B4-BE49-F238E27FC236}">
                <a16:creationId xmlns:a16="http://schemas.microsoft.com/office/drawing/2014/main" id="{A517A416-B027-4F83-A822-5141F0056912}"/>
              </a:ext>
            </a:extLst>
          </p:cNvPr>
          <p:cNvPicPr>
            <a:picLocks noChangeAspect="1"/>
          </p:cNvPicPr>
          <p:nvPr/>
        </p:nvPicPr>
        <p:blipFill>
          <a:blip r:embed="rId3"/>
          <a:stretch>
            <a:fillRect/>
          </a:stretch>
        </p:blipFill>
        <p:spPr>
          <a:xfrm>
            <a:off x="8467215" y="1520927"/>
            <a:ext cx="3340085" cy="4089120"/>
          </a:xfrm>
          <a:prstGeom prst="rect">
            <a:avLst/>
          </a:prstGeom>
        </p:spPr>
      </p:pic>
    </p:spTree>
    <p:extLst>
      <p:ext uri="{BB962C8B-B14F-4D97-AF65-F5344CB8AC3E}">
        <p14:creationId xmlns:p14="http://schemas.microsoft.com/office/powerpoint/2010/main" val="2108167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88019"/>
          </a:xfrm>
        </p:spPr>
        <p:txBody>
          <a:bodyPr/>
          <a:lstStyle/>
          <a:p>
            <a:r>
              <a:rPr lang="nl-NL"/>
              <a:t>Inhoud</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8" y="1253573"/>
            <a:ext cx="6264397" cy="3811588"/>
          </a:xfrm>
        </p:spPr>
        <p:txBody>
          <a:bodyPr vert="horz" lIns="91440" tIns="45720" rIns="91440" bIns="45720" rtlCol="0" anchor="t">
            <a:noAutofit/>
          </a:bodyPr>
          <a:lstStyle/>
          <a:p>
            <a:pPr marL="342900" indent="-342900">
              <a:buAutoNum type="arabicPeriod"/>
            </a:pPr>
            <a:r>
              <a:rPr lang="nl-NL" err="1"/>
              <a:t>Overleghub</a:t>
            </a:r>
            <a:endParaRPr lang="nl-NL"/>
          </a:p>
          <a:p>
            <a:pPr marL="342900" indent="-342900">
              <a:buAutoNum type="arabicPeriod"/>
            </a:pPr>
            <a:r>
              <a:rPr lang="nl-NL" dirty="0"/>
              <a:t>Modulaire bank</a:t>
            </a:r>
            <a:endParaRPr lang="nl-NL" dirty="0">
              <a:cs typeface="Calibri"/>
            </a:endParaRPr>
          </a:p>
          <a:p>
            <a:pPr marL="342900" indent="-342900">
              <a:buAutoNum type="arabicPeriod"/>
            </a:pPr>
            <a:r>
              <a:rPr lang="nl-NL" dirty="0"/>
              <a:t>Statafel</a:t>
            </a:r>
            <a:endParaRPr lang="nl-NL" dirty="0">
              <a:cs typeface="Calibri"/>
            </a:endParaRPr>
          </a:p>
          <a:p>
            <a:pPr marL="342900" indent="-342900">
              <a:buAutoNum type="arabicPeriod"/>
            </a:pPr>
            <a:r>
              <a:rPr lang="nl-NL" err="1"/>
              <a:t>Oorstoel</a:t>
            </a:r>
            <a:endParaRPr lang="nl-NL"/>
          </a:p>
          <a:p>
            <a:pPr marL="342900" indent="-342900">
              <a:buAutoNum type="arabicPeriod"/>
            </a:pPr>
            <a:r>
              <a:rPr lang="nl-NL" dirty="0"/>
              <a:t>Modulaire tribune</a:t>
            </a:r>
            <a:endParaRPr lang="nl-NL" dirty="0">
              <a:cs typeface="Calibri"/>
            </a:endParaRPr>
          </a:p>
          <a:p>
            <a:pPr marL="342900" indent="-342900">
              <a:buAutoNum type="arabicPeriod"/>
            </a:pPr>
            <a:r>
              <a:rPr lang="nl-NL" dirty="0"/>
              <a:t>Treincoupé</a:t>
            </a:r>
            <a:endParaRPr lang="nl-NL" dirty="0">
              <a:cs typeface="Calibri"/>
            </a:endParaRPr>
          </a:p>
          <a:p>
            <a:pPr marL="342900" indent="-342900">
              <a:buAutoNum type="arabicPeriod"/>
            </a:pPr>
            <a:r>
              <a:rPr lang="nl-NL" dirty="0"/>
              <a:t>Multifunctionele </a:t>
            </a:r>
            <a:r>
              <a:rPr lang="nl-NL" dirty="0" err="1"/>
              <a:t>roomdivider</a:t>
            </a:r>
            <a:r>
              <a:rPr lang="nl-NL" dirty="0"/>
              <a:t> / kast</a:t>
            </a:r>
            <a:endParaRPr lang="nl-NL" dirty="0">
              <a:cs typeface="Calibri"/>
            </a:endParaRPr>
          </a:p>
          <a:p>
            <a:pPr marL="342900" indent="-342900">
              <a:buAutoNum type="arabicPeriod"/>
            </a:pPr>
            <a:r>
              <a:rPr lang="nl-NL" dirty="0"/>
              <a:t>Akoestische presentatiewand</a:t>
            </a:r>
            <a:endParaRPr lang="nl-NL" dirty="0">
              <a:cs typeface="Calibri"/>
            </a:endParaRPr>
          </a:p>
          <a:p>
            <a:pPr marL="342900" indent="-342900">
              <a:buAutoNum type="arabicPeriod"/>
            </a:pPr>
            <a:r>
              <a:rPr lang="nl-NL" dirty="0"/>
              <a:t>Akoestische cabine</a:t>
            </a:r>
            <a:endParaRPr lang="nl-NL" dirty="0">
              <a:cs typeface="Calibri"/>
            </a:endParaRPr>
          </a:p>
          <a:p>
            <a:pPr marL="342900" indent="-342900">
              <a:buAutoNum type="arabicPeriod"/>
            </a:pPr>
            <a:r>
              <a:rPr lang="nl-NL" dirty="0"/>
              <a:t>Modulaire projecttafel</a:t>
            </a:r>
            <a:endParaRPr lang="nl-NL" dirty="0">
              <a:cs typeface="Calibri"/>
            </a:endParaRPr>
          </a:p>
          <a:p>
            <a:pPr marL="342900" indent="-342900">
              <a:buAutoNum type="arabicPeriod"/>
            </a:pPr>
            <a:r>
              <a:rPr lang="nl-NL" dirty="0"/>
              <a:t>Vergaderstoel</a:t>
            </a:r>
            <a:endParaRPr lang="nl-NL" dirty="0">
              <a:cs typeface="Calibri"/>
            </a:endParaRPr>
          </a:p>
          <a:p>
            <a:pPr marL="342900" indent="-342900">
              <a:buAutoNum type="arabicPeriod"/>
            </a:pPr>
            <a:endParaRPr lang="nl-NL" sz="1400"/>
          </a:p>
          <a:p>
            <a:pPr marL="342900" indent="-342900">
              <a:buAutoNum type="arabicPeriod"/>
            </a:pPr>
            <a:endParaRPr lang="nl-NL" sz="1400"/>
          </a:p>
        </p:txBody>
      </p:sp>
    </p:spTree>
    <p:extLst>
      <p:ext uri="{BB962C8B-B14F-4D97-AF65-F5344CB8AC3E}">
        <p14:creationId xmlns:p14="http://schemas.microsoft.com/office/powerpoint/2010/main" val="17594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88019"/>
          </a:xfrm>
        </p:spPr>
        <p:txBody>
          <a:bodyPr/>
          <a:lstStyle/>
          <a:p>
            <a:r>
              <a:rPr lang="nl-NL" err="1"/>
              <a:t>Overleghub</a:t>
            </a:r>
            <a:endParaRPr lang="nl-NL"/>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8" y="1253572"/>
            <a:ext cx="4760912" cy="5147227"/>
          </a:xfrm>
        </p:spPr>
        <p:txBody>
          <a:bodyPr>
            <a:noAutofit/>
          </a:bodyPr>
          <a:lstStyle/>
          <a:p>
            <a:r>
              <a:rPr lang="nl-NL"/>
              <a:t>Merk: Lande</a:t>
            </a:r>
          </a:p>
          <a:p>
            <a:r>
              <a:rPr lang="nl-NL"/>
              <a:t>Type: Rondo Duo </a:t>
            </a:r>
          </a:p>
          <a:p>
            <a:r>
              <a:rPr lang="nl-NL"/>
              <a:t>Omschrijving: gestoffeerde overleg plek in een omsloten hub/box. Standaard onderdeel van een familie. De box is akoestisch, lichtgewicht en tevens </a:t>
            </a:r>
            <a:r>
              <a:rPr lang="nl-NL" err="1"/>
              <a:t>uitbreidbaar</a:t>
            </a:r>
            <a:r>
              <a:rPr lang="nl-NL"/>
              <a:t> en aanpasbaar. De hub heeft 3 hoogtes: 144, 165 en 220 cm hoogte. De Box is voorzien van een tafel die d.m.v. een massief eiken paneel aan de achterwand. Mogelijkheid tot elektrificatie. De box is voorzien van een stalen plint. De hub heeft duidelijke ronde hoekverbindingen. De hub is </a:t>
            </a:r>
            <a:r>
              <a:rPr lang="nl-NL" err="1"/>
              <a:t>doorkoppelbaar</a:t>
            </a:r>
            <a:r>
              <a:rPr lang="nl-NL"/>
              <a:t> en tevens demontabel De hub is geheel bekleed en de stoffering is niet verlijmd. De wanden hebben een dikte van 8cm. De radius van de hoeken aan de binnenzijde is 260.</a:t>
            </a:r>
          </a:p>
          <a:p>
            <a:r>
              <a:rPr lang="nl-NL"/>
              <a:t>De Box/Rondo bestaat tevens uit een grote familie waar meerdere opstellingen mee te maken zijn.</a:t>
            </a:r>
          </a:p>
          <a:p>
            <a:r>
              <a:rPr lang="nl-NL"/>
              <a:t>Stoffering: </a:t>
            </a:r>
            <a:r>
              <a:rPr lang="nl-NL" err="1"/>
              <a:t>Kvadrat</a:t>
            </a:r>
            <a:r>
              <a:rPr lang="nl-NL"/>
              <a:t>- </a:t>
            </a:r>
            <a:r>
              <a:rPr lang="nl-NL" err="1"/>
              <a:t>Rewool</a:t>
            </a:r>
            <a:r>
              <a:rPr lang="nl-NL"/>
              <a:t> kleur </a:t>
            </a:r>
            <a:r>
              <a:rPr lang="nl-NL" err="1"/>
              <a:t>ntb</a:t>
            </a:r>
            <a:r>
              <a:rPr lang="nl-NL"/>
              <a:t>.</a:t>
            </a:r>
          </a:p>
          <a:p>
            <a:r>
              <a:rPr lang="nl-NL"/>
              <a:t>Maatvoering: duo opstelling, 144cm hoog, 226cm breed x 123cm diepte, voorzien van 2 zitelementen. Tafel 80x34cm 25mm MDF kleur </a:t>
            </a:r>
            <a:r>
              <a:rPr lang="nl-NL" err="1"/>
              <a:t>ntb</a:t>
            </a:r>
            <a:r>
              <a:rPr lang="nl-NL"/>
              <a:t>. </a:t>
            </a:r>
          </a:p>
        </p:txBody>
      </p:sp>
      <p:pic>
        <p:nvPicPr>
          <p:cNvPr id="6" name="Afbeelding 5">
            <a:extLst>
              <a:ext uri="{FF2B5EF4-FFF2-40B4-BE49-F238E27FC236}">
                <a16:creationId xmlns:a16="http://schemas.microsoft.com/office/drawing/2014/main" id="{36D1BC23-30D7-4834-A6A8-3BD6BC07175B}"/>
              </a:ext>
            </a:extLst>
          </p:cNvPr>
          <p:cNvPicPr>
            <a:picLocks noChangeAspect="1"/>
          </p:cNvPicPr>
          <p:nvPr/>
        </p:nvPicPr>
        <p:blipFill>
          <a:blip r:embed="rId2"/>
          <a:stretch>
            <a:fillRect/>
          </a:stretch>
        </p:blipFill>
        <p:spPr>
          <a:xfrm>
            <a:off x="6660102" y="198361"/>
            <a:ext cx="4038600" cy="3371850"/>
          </a:xfrm>
          <a:prstGeom prst="rect">
            <a:avLst/>
          </a:prstGeom>
        </p:spPr>
      </p:pic>
      <p:pic>
        <p:nvPicPr>
          <p:cNvPr id="8" name="Afbeelding 7">
            <a:extLst>
              <a:ext uri="{FF2B5EF4-FFF2-40B4-BE49-F238E27FC236}">
                <a16:creationId xmlns:a16="http://schemas.microsoft.com/office/drawing/2014/main" id="{5500F4F9-509B-4C2D-9A55-B642084F26B5}"/>
              </a:ext>
            </a:extLst>
          </p:cNvPr>
          <p:cNvPicPr>
            <a:picLocks noChangeAspect="1"/>
          </p:cNvPicPr>
          <p:nvPr/>
        </p:nvPicPr>
        <p:blipFill>
          <a:blip r:embed="rId3"/>
          <a:stretch>
            <a:fillRect/>
          </a:stretch>
        </p:blipFill>
        <p:spPr>
          <a:xfrm>
            <a:off x="6716143" y="3515048"/>
            <a:ext cx="4103240" cy="3100226"/>
          </a:xfrm>
          <a:prstGeom prst="rect">
            <a:avLst/>
          </a:prstGeom>
        </p:spPr>
      </p:pic>
    </p:spTree>
    <p:extLst>
      <p:ext uri="{BB962C8B-B14F-4D97-AF65-F5344CB8AC3E}">
        <p14:creationId xmlns:p14="http://schemas.microsoft.com/office/powerpoint/2010/main" val="3684815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lstStyle/>
          <a:p>
            <a:r>
              <a:rPr lang="nl-NL"/>
              <a:t>Modulaire bank</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196265"/>
            <a:ext cx="3932237" cy="5328821"/>
          </a:xfrm>
        </p:spPr>
        <p:txBody>
          <a:bodyPr>
            <a:normAutofit fontScale="25000" lnSpcReduction="20000"/>
          </a:bodyPr>
          <a:lstStyle/>
          <a:p>
            <a:r>
              <a:rPr lang="nl-NL" sz="6400"/>
              <a:t>Merk: </a:t>
            </a:r>
            <a:r>
              <a:rPr lang="nl-NL" sz="6400" err="1"/>
              <a:t>Casala</a:t>
            </a:r>
            <a:r>
              <a:rPr lang="nl-NL" sz="6400"/>
              <a:t> </a:t>
            </a:r>
          </a:p>
          <a:p>
            <a:r>
              <a:rPr lang="nl-NL" sz="6400"/>
              <a:t>Type: </a:t>
            </a:r>
            <a:r>
              <a:rPr lang="nl-NL" sz="6400" err="1"/>
              <a:t>Bricks</a:t>
            </a:r>
            <a:endParaRPr lang="nl-NL" sz="6400"/>
          </a:p>
          <a:p>
            <a:r>
              <a:rPr lang="nl-NL" sz="6400"/>
              <a:t>Omschrijving:  Modulair banken systeem, waar ontmoetingseilanden mee gemaakt kunnen worden met verschillende geometrische vormen in verschillende breedtes en hoogtes, standaard voorzien van 4 verschillende type onderstellen. Het programma is eenvoudig uit te breiden, door te koppelen en demontabel. De rug/wand hoogte bestaat uit 4 verschillende hoogtes 75, 113, 136 en 161cm. De hoge wanden hebben een dikte van 5cm. Er kunnen verschillende elementen tussen geplaatst worden. Meerdere elementen dienen op 1 frame geplaatst te worden.</a:t>
            </a:r>
          </a:p>
          <a:p>
            <a:r>
              <a:rPr lang="nl-NL" sz="6400"/>
              <a:t>De zitelementen hebben een houten frame, voorzien van no-</a:t>
            </a:r>
            <a:r>
              <a:rPr lang="nl-NL" sz="6400" err="1"/>
              <a:t>sag</a:t>
            </a:r>
            <a:r>
              <a:rPr lang="nl-NL" sz="6400"/>
              <a:t> veren, met HR </a:t>
            </a:r>
            <a:r>
              <a:rPr lang="nl-NL" sz="6400" err="1"/>
              <a:t>Eco</a:t>
            </a:r>
            <a:r>
              <a:rPr lang="nl-NL" sz="6400"/>
              <a:t> schuim, en daarop een laag </a:t>
            </a:r>
            <a:r>
              <a:rPr lang="nl-NL" sz="6400" err="1"/>
              <a:t>dacron</a:t>
            </a:r>
            <a:r>
              <a:rPr lang="nl-NL" sz="6400"/>
              <a:t>.</a:t>
            </a:r>
          </a:p>
          <a:p>
            <a:r>
              <a:rPr lang="nl-NL" sz="6400"/>
              <a:t>Stoffering: </a:t>
            </a:r>
            <a:r>
              <a:rPr lang="nl-NL" sz="6400" err="1"/>
              <a:t>Kvadrat</a:t>
            </a:r>
            <a:r>
              <a:rPr lang="nl-NL" sz="6400"/>
              <a:t> </a:t>
            </a:r>
            <a:r>
              <a:rPr lang="nl-NL" sz="6400" err="1"/>
              <a:t>Rewool</a:t>
            </a:r>
            <a:r>
              <a:rPr lang="nl-NL" sz="6400"/>
              <a:t> kleur </a:t>
            </a:r>
            <a:r>
              <a:rPr lang="nl-NL" sz="6400" err="1"/>
              <a:t>ntb</a:t>
            </a:r>
            <a:r>
              <a:rPr lang="nl-NL" sz="6400"/>
              <a:t>.</a:t>
            </a:r>
          </a:p>
          <a:p>
            <a:r>
              <a:rPr lang="nl-NL" sz="6400"/>
              <a:t>Maatvoering: 1x </a:t>
            </a:r>
            <a:r>
              <a:rPr lang="nl-NL" sz="6400" err="1"/>
              <a:t>hockerelement</a:t>
            </a:r>
            <a:r>
              <a:rPr lang="nl-NL" sz="6400"/>
              <a:t> 114x72cm, 2x zitelement 62x74cm met armlegger 20cm op 1 frame, 1x zitelement 62x74cm en tafel(27mm spaanplaat) op 1 frame. Onderstel stalen gesloten frame.</a:t>
            </a:r>
          </a:p>
          <a:p>
            <a:endParaRPr lang="nl-NL"/>
          </a:p>
        </p:txBody>
      </p:sp>
      <p:pic>
        <p:nvPicPr>
          <p:cNvPr id="5" name="Afbeelding 4">
            <a:extLst>
              <a:ext uri="{FF2B5EF4-FFF2-40B4-BE49-F238E27FC236}">
                <a16:creationId xmlns:a16="http://schemas.microsoft.com/office/drawing/2014/main" id="{4A877A3C-E77E-4E25-8CD6-362D73844D74}"/>
              </a:ext>
            </a:extLst>
          </p:cNvPr>
          <p:cNvPicPr>
            <a:picLocks noChangeAspect="1"/>
          </p:cNvPicPr>
          <p:nvPr/>
        </p:nvPicPr>
        <p:blipFill>
          <a:blip r:embed="rId2"/>
          <a:stretch>
            <a:fillRect/>
          </a:stretch>
        </p:blipFill>
        <p:spPr>
          <a:xfrm>
            <a:off x="5326139" y="314325"/>
            <a:ext cx="6457950" cy="3486150"/>
          </a:xfrm>
          <a:prstGeom prst="rect">
            <a:avLst/>
          </a:prstGeom>
        </p:spPr>
      </p:pic>
    </p:spTree>
    <p:extLst>
      <p:ext uri="{BB962C8B-B14F-4D97-AF65-F5344CB8AC3E}">
        <p14:creationId xmlns:p14="http://schemas.microsoft.com/office/powerpoint/2010/main" val="699099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lstStyle/>
          <a:p>
            <a:r>
              <a:rPr lang="nl-NL"/>
              <a:t>Statafel</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9"/>
            <a:ext cx="3932237" cy="3811588"/>
          </a:xfrm>
        </p:spPr>
        <p:txBody>
          <a:bodyPr>
            <a:normAutofit/>
          </a:bodyPr>
          <a:lstStyle/>
          <a:p>
            <a:r>
              <a:rPr lang="nl-NL"/>
              <a:t>Merk: </a:t>
            </a:r>
            <a:r>
              <a:rPr lang="nl-NL" err="1"/>
              <a:t>Vepa</a:t>
            </a:r>
            <a:endParaRPr lang="nl-NL"/>
          </a:p>
          <a:p>
            <a:r>
              <a:rPr lang="nl-NL"/>
              <a:t>Type: </a:t>
            </a:r>
            <a:r>
              <a:rPr lang="nl-NL" err="1"/>
              <a:t>Vpax</a:t>
            </a:r>
            <a:endParaRPr lang="nl-NL"/>
          </a:p>
          <a:p>
            <a:r>
              <a:rPr lang="nl-NL"/>
              <a:t>Omschrijving:  </a:t>
            </a:r>
            <a:r>
              <a:rPr lang="nl-NL" err="1"/>
              <a:t>Vierpoots</a:t>
            </a:r>
            <a:r>
              <a:rPr lang="nl-NL"/>
              <a:t> statafel met een stalen X-frame onderstel. De tafelserie heeft een groot aantal maatvoeringen. Het frame heeft een metalen buis van 45x45mm. Bladafwerking 25mm PEFC </a:t>
            </a:r>
            <a:r>
              <a:rPr lang="nl-NL" err="1"/>
              <a:t>melamine</a:t>
            </a:r>
            <a:r>
              <a:rPr lang="nl-NL"/>
              <a:t> voorzien van </a:t>
            </a:r>
            <a:r>
              <a:rPr lang="nl-NL" err="1"/>
              <a:t>lasertec</a:t>
            </a:r>
            <a:r>
              <a:rPr lang="nl-NL"/>
              <a:t> randafwerking.</a:t>
            </a:r>
          </a:p>
          <a:p>
            <a:r>
              <a:rPr lang="nl-NL"/>
              <a:t>Frame: </a:t>
            </a:r>
            <a:r>
              <a:rPr lang="nl-NL" err="1"/>
              <a:t>geëpoxeerd</a:t>
            </a:r>
            <a:r>
              <a:rPr lang="nl-NL"/>
              <a:t>, kleur </a:t>
            </a:r>
            <a:r>
              <a:rPr lang="nl-NL" err="1"/>
              <a:t>ntb</a:t>
            </a:r>
            <a:r>
              <a:rPr lang="nl-NL"/>
              <a:t>.</a:t>
            </a:r>
          </a:p>
          <a:p>
            <a:r>
              <a:rPr lang="nl-NL"/>
              <a:t>Bladafwerking: 25 mm kleur </a:t>
            </a:r>
            <a:r>
              <a:rPr lang="nl-NL" err="1"/>
              <a:t>ntb</a:t>
            </a:r>
            <a:r>
              <a:rPr lang="nl-NL"/>
              <a:t>.</a:t>
            </a:r>
          </a:p>
          <a:p>
            <a:r>
              <a:rPr lang="nl-NL"/>
              <a:t>Afmeting: 200x100x110cm (</a:t>
            </a:r>
            <a:r>
              <a:rPr lang="nl-NL" err="1"/>
              <a:t>bxdxh</a:t>
            </a:r>
            <a:r>
              <a:rPr lang="nl-NL"/>
              <a:t>)</a:t>
            </a:r>
          </a:p>
        </p:txBody>
      </p:sp>
      <p:pic>
        <p:nvPicPr>
          <p:cNvPr id="5" name="Afbeelding 4">
            <a:extLst>
              <a:ext uri="{FF2B5EF4-FFF2-40B4-BE49-F238E27FC236}">
                <a16:creationId xmlns:a16="http://schemas.microsoft.com/office/drawing/2014/main" id="{E972B078-8131-4E9D-A07E-46A1CE209D5D}"/>
              </a:ext>
            </a:extLst>
          </p:cNvPr>
          <p:cNvPicPr>
            <a:picLocks noChangeAspect="1"/>
          </p:cNvPicPr>
          <p:nvPr/>
        </p:nvPicPr>
        <p:blipFill>
          <a:blip r:embed="rId2"/>
          <a:stretch>
            <a:fillRect/>
          </a:stretch>
        </p:blipFill>
        <p:spPr>
          <a:xfrm>
            <a:off x="6435207" y="1258409"/>
            <a:ext cx="4062286" cy="3890640"/>
          </a:xfrm>
          <a:prstGeom prst="rect">
            <a:avLst/>
          </a:prstGeom>
        </p:spPr>
      </p:pic>
    </p:spTree>
    <p:extLst>
      <p:ext uri="{BB962C8B-B14F-4D97-AF65-F5344CB8AC3E}">
        <p14:creationId xmlns:p14="http://schemas.microsoft.com/office/powerpoint/2010/main" val="4256369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lstStyle/>
          <a:p>
            <a:r>
              <a:rPr lang="nl-NL" err="1"/>
              <a:t>Oorstoel</a:t>
            </a:r>
            <a:endParaRPr lang="nl-NL"/>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4183603"/>
          </a:xfrm>
        </p:spPr>
        <p:txBody>
          <a:bodyPr>
            <a:normAutofit lnSpcReduction="10000"/>
          </a:bodyPr>
          <a:lstStyle/>
          <a:p>
            <a:r>
              <a:rPr lang="nl-NL"/>
              <a:t>Merk: </a:t>
            </a:r>
            <a:r>
              <a:rPr lang="nl-NL" err="1"/>
              <a:t>Vepa</a:t>
            </a:r>
            <a:endParaRPr lang="nl-NL"/>
          </a:p>
          <a:p>
            <a:r>
              <a:rPr lang="nl-NL"/>
              <a:t>Type: </a:t>
            </a:r>
            <a:r>
              <a:rPr lang="nl-NL" err="1"/>
              <a:t>Felt</a:t>
            </a:r>
            <a:r>
              <a:rPr lang="nl-NL"/>
              <a:t> </a:t>
            </a:r>
            <a:r>
              <a:rPr lang="nl-NL" err="1"/>
              <a:t>Tub</a:t>
            </a:r>
            <a:endParaRPr lang="nl-NL"/>
          </a:p>
          <a:p>
            <a:r>
              <a:rPr lang="nl-NL"/>
              <a:t>Omschrijving:  akoestische oor/kuipstoel, gemaakt van vilt dat 100% post-</a:t>
            </a:r>
            <a:r>
              <a:rPr lang="nl-NL" err="1"/>
              <a:t>consumer</a:t>
            </a:r>
            <a:r>
              <a:rPr lang="nl-NL"/>
              <a:t> Petflessen. De kuip is voorzien van een Uni-kleur licht grijs. 2 type onderstellen zijn mogelijk; geheel staal of combinatie staal en hout. Zitkussen, </a:t>
            </a:r>
            <a:r>
              <a:rPr lang="nl-NL" err="1"/>
              <a:t>rugkussen</a:t>
            </a:r>
            <a:r>
              <a:rPr lang="nl-NL"/>
              <a:t> en plafondplaat zijn gestoffeerd. Mogelijkheid tot verlichting en elektrificatie in de kuip.</a:t>
            </a:r>
          </a:p>
          <a:p>
            <a:r>
              <a:rPr lang="nl-NL"/>
              <a:t>Frame: </a:t>
            </a:r>
            <a:r>
              <a:rPr lang="nl-NL" err="1"/>
              <a:t>Geëpoxeerd</a:t>
            </a:r>
            <a:r>
              <a:rPr lang="nl-NL"/>
              <a:t> stalen onderstel met hout.</a:t>
            </a:r>
          </a:p>
          <a:p>
            <a:r>
              <a:rPr lang="nl-NL"/>
              <a:t>Kuipwerking: Post-</a:t>
            </a:r>
            <a:r>
              <a:rPr lang="nl-NL" err="1"/>
              <a:t>consumer</a:t>
            </a:r>
            <a:r>
              <a:rPr lang="nl-NL"/>
              <a:t> </a:t>
            </a:r>
            <a:r>
              <a:rPr lang="nl-NL" err="1"/>
              <a:t>felt</a:t>
            </a:r>
            <a:r>
              <a:rPr lang="nl-NL"/>
              <a:t> - lichtgrijs</a:t>
            </a:r>
          </a:p>
          <a:p>
            <a:r>
              <a:rPr lang="nl-NL"/>
              <a:t>Afmeting: 159,9x88,7x89,8cm (</a:t>
            </a:r>
            <a:r>
              <a:rPr lang="nl-NL" err="1"/>
              <a:t>hxdxb</a:t>
            </a:r>
            <a:r>
              <a:rPr lang="nl-NL"/>
              <a:t>) zithoogte 47cm</a:t>
            </a:r>
          </a:p>
          <a:p>
            <a:r>
              <a:rPr lang="nl-NL"/>
              <a:t>Stoffering: </a:t>
            </a:r>
            <a:r>
              <a:rPr lang="nl-NL" err="1"/>
              <a:t>Kvadrat</a:t>
            </a:r>
            <a:r>
              <a:rPr lang="nl-NL"/>
              <a:t> </a:t>
            </a:r>
            <a:r>
              <a:rPr lang="nl-NL" err="1"/>
              <a:t>Rewool</a:t>
            </a:r>
            <a:r>
              <a:rPr lang="nl-NL"/>
              <a:t>, kleur </a:t>
            </a:r>
            <a:r>
              <a:rPr lang="nl-NL" err="1"/>
              <a:t>ntb</a:t>
            </a:r>
            <a:r>
              <a:rPr lang="nl-NL"/>
              <a:t>.</a:t>
            </a:r>
          </a:p>
          <a:p>
            <a:endParaRPr lang="nl-NL"/>
          </a:p>
        </p:txBody>
      </p:sp>
      <p:pic>
        <p:nvPicPr>
          <p:cNvPr id="6" name="Afbeelding 5">
            <a:extLst>
              <a:ext uri="{FF2B5EF4-FFF2-40B4-BE49-F238E27FC236}">
                <a16:creationId xmlns:a16="http://schemas.microsoft.com/office/drawing/2014/main" id="{408044F6-F083-4B61-90CE-FE278BFAA4F0}"/>
              </a:ext>
            </a:extLst>
          </p:cNvPr>
          <p:cNvPicPr>
            <a:picLocks noChangeAspect="1"/>
          </p:cNvPicPr>
          <p:nvPr/>
        </p:nvPicPr>
        <p:blipFill>
          <a:blip r:embed="rId2"/>
          <a:stretch>
            <a:fillRect/>
          </a:stretch>
        </p:blipFill>
        <p:spPr>
          <a:xfrm>
            <a:off x="6295331" y="783454"/>
            <a:ext cx="3842968" cy="4794198"/>
          </a:xfrm>
          <a:prstGeom prst="rect">
            <a:avLst/>
          </a:prstGeom>
        </p:spPr>
      </p:pic>
    </p:spTree>
    <p:extLst>
      <p:ext uri="{BB962C8B-B14F-4D97-AF65-F5344CB8AC3E}">
        <p14:creationId xmlns:p14="http://schemas.microsoft.com/office/powerpoint/2010/main" val="1119700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lstStyle/>
          <a:p>
            <a:r>
              <a:rPr lang="nl-NL"/>
              <a:t>Modulaire tribune</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4183603"/>
          </a:xfrm>
        </p:spPr>
        <p:txBody>
          <a:bodyPr>
            <a:normAutofit lnSpcReduction="10000"/>
          </a:bodyPr>
          <a:lstStyle/>
          <a:p>
            <a:r>
              <a:rPr lang="nl-NL"/>
              <a:t>Merk: Bene</a:t>
            </a:r>
          </a:p>
          <a:p>
            <a:r>
              <a:rPr lang="nl-NL"/>
              <a:t>Type: Pixel</a:t>
            </a:r>
          </a:p>
          <a:p>
            <a:r>
              <a:rPr lang="nl-NL"/>
              <a:t>Omschrijving:  modulair boxensysteem, waarbij met verschillende boxen diverse opstellingen gemaakt kunnen worden. Dit systeem kan eenvoudig gekoppeld en geschakeld worden, waardoor er een tribune, tafel, platform of losse blokken gemaakt kunnen worden. Tevens kan de box voorzien worden van deksel en kunnen er wielen onder geplaats worden. De box is 360x360x381mm (</a:t>
            </a:r>
            <a:r>
              <a:rPr lang="nl-NL" err="1"/>
              <a:t>bxdxh</a:t>
            </a:r>
            <a:r>
              <a:rPr lang="nl-NL"/>
              <a:t>)</a:t>
            </a:r>
          </a:p>
          <a:p>
            <a:r>
              <a:rPr lang="nl-NL"/>
              <a:t>Materiaal: onbehandeld 100% FSC hout(Pine)</a:t>
            </a:r>
          </a:p>
          <a:p>
            <a:r>
              <a:rPr lang="nl-NL"/>
              <a:t>Afmeting: 6x box welke in hoogte en breedte geschakeld kan worden. Waarvan 2 boxen voorzien van deksel, en 2 boxen voorzien van rubber kussen.</a:t>
            </a:r>
          </a:p>
          <a:p>
            <a:endParaRPr lang="nl-NL"/>
          </a:p>
          <a:p>
            <a:endParaRPr lang="nl-NL"/>
          </a:p>
        </p:txBody>
      </p:sp>
      <p:pic>
        <p:nvPicPr>
          <p:cNvPr id="5" name="Afbeelding 4">
            <a:extLst>
              <a:ext uri="{FF2B5EF4-FFF2-40B4-BE49-F238E27FC236}">
                <a16:creationId xmlns:a16="http://schemas.microsoft.com/office/drawing/2014/main" id="{59D11EBD-4D10-40C5-8AC8-69011FB9A06A}"/>
              </a:ext>
            </a:extLst>
          </p:cNvPr>
          <p:cNvPicPr>
            <a:picLocks noChangeAspect="1"/>
          </p:cNvPicPr>
          <p:nvPr/>
        </p:nvPicPr>
        <p:blipFill>
          <a:blip r:embed="rId2"/>
          <a:stretch>
            <a:fillRect/>
          </a:stretch>
        </p:blipFill>
        <p:spPr>
          <a:xfrm>
            <a:off x="6539333" y="175034"/>
            <a:ext cx="4401962" cy="3667077"/>
          </a:xfrm>
          <a:prstGeom prst="rect">
            <a:avLst/>
          </a:prstGeom>
        </p:spPr>
      </p:pic>
      <p:pic>
        <p:nvPicPr>
          <p:cNvPr id="8" name="Afbeelding 7">
            <a:extLst>
              <a:ext uri="{FF2B5EF4-FFF2-40B4-BE49-F238E27FC236}">
                <a16:creationId xmlns:a16="http://schemas.microsoft.com/office/drawing/2014/main" id="{2F496A38-DA6D-452B-BF5D-8CE10C20A047}"/>
              </a:ext>
            </a:extLst>
          </p:cNvPr>
          <p:cNvPicPr>
            <a:picLocks noChangeAspect="1"/>
          </p:cNvPicPr>
          <p:nvPr/>
        </p:nvPicPr>
        <p:blipFill>
          <a:blip r:embed="rId3"/>
          <a:stretch>
            <a:fillRect/>
          </a:stretch>
        </p:blipFill>
        <p:spPr>
          <a:xfrm>
            <a:off x="6570047" y="4110361"/>
            <a:ext cx="4371248" cy="2572605"/>
          </a:xfrm>
          <a:prstGeom prst="rect">
            <a:avLst/>
          </a:prstGeom>
        </p:spPr>
      </p:pic>
    </p:spTree>
    <p:extLst>
      <p:ext uri="{BB962C8B-B14F-4D97-AF65-F5344CB8AC3E}">
        <p14:creationId xmlns:p14="http://schemas.microsoft.com/office/powerpoint/2010/main" val="599690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lstStyle/>
          <a:p>
            <a:r>
              <a:rPr lang="nl-NL" dirty="0"/>
              <a:t>Treincoupé</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a:normAutofit/>
          </a:bodyPr>
          <a:lstStyle/>
          <a:p>
            <a:r>
              <a:rPr lang="nl-NL"/>
              <a:t>Merk: </a:t>
            </a:r>
            <a:r>
              <a:rPr lang="nl-NL" err="1"/>
              <a:t>Casala</a:t>
            </a:r>
            <a:endParaRPr lang="nl-NL"/>
          </a:p>
          <a:p>
            <a:r>
              <a:rPr lang="nl-NL"/>
              <a:t>Type: </a:t>
            </a:r>
            <a:r>
              <a:rPr lang="nl-NL" err="1"/>
              <a:t>Pavilion</a:t>
            </a:r>
            <a:endParaRPr lang="nl-NL"/>
          </a:p>
          <a:p>
            <a:r>
              <a:rPr lang="nl-NL"/>
              <a:t>Omschrijving:  Vrijstaande overleg unit, standaard voorzien van een dak en 2 zitbanken aan beide zijdes. Unit heeft 2 open zijdes, maar kan ook aan 1 kant gesloten zijn. Optioneel voorzien van elektrificatie en standaard voorzien van Led verlichting. Uitvoerbaar in meerdere vormen. De unit heeft een zwarte plint van 4cm. Het is een gestoffeerde unit. Dikte van de wand 5 cm. 2 gestoffeerde banken voorzien van </a:t>
            </a:r>
            <a:r>
              <a:rPr lang="nl-NL" err="1"/>
              <a:t>nosag</a:t>
            </a:r>
            <a:r>
              <a:rPr lang="nl-NL"/>
              <a:t> veren, HR </a:t>
            </a:r>
            <a:r>
              <a:rPr lang="nl-NL" err="1"/>
              <a:t>eco</a:t>
            </a:r>
            <a:r>
              <a:rPr lang="nl-NL"/>
              <a:t> </a:t>
            </a:r>
            <a:r>
              <a:rPr lang="nl-NL" err="1"/>
              <a:t>koudschuim</a:t>
            </a:r>
            <a:r>
              <a:rPr lang="nl-NL"/>
              <a:t> met </a:t>
            </a:r>
            <a:r>
              <a:rPr lang="nl-NL" err="1"/>
              <a:t>dacron</a:t>
            </a:r>
            <a:r>
              <a:rPr lang="nl-NL"/>
              <a:t>. Voorzien van tafel.</a:t>
            </a:r>
          </a:p>
          <a:p>
            <a:r>
              <a:rPr lang="nl-NL"/>
              <a:t>Afmeting: 220x220x210cm (</a:t>
            </a:r>
            <a:r>
              <a:rPr lang="nl-NL" err="1"/>
              <a:t>hxbxd</a:t>
            </a:r>
            <a:r>
              <a:rPr lang="nl-NL"/>
              <a:t>) tafel 165x80cm </a:t>
            </a:r>
          </a:p>
          <a:p>
            <a:r>
              <a:rPr lang="nl-NL"/>
              <a:t>Materiaal: Gestoffeerd in </a:t>
            </a:r>
            <a:r>
              <a:rPr lang="nl-NL" err="1"/>
              <a:t>Kvadrat</a:t>
            </a:r>
            <a:r>
              <a:rPr lang="nl-NL"/>
              <a:t> </a:t>
            </a:r>
            <a:r>
              <a:rPr lang="nl-NL" err="1"/>
              <a:t>Rewool</a:t>
            </a:r>
            <a:r>
              <a:rPr lang="nl-NL"/>
              <a:t>. Tafel 24mm eiken fineer multiplex, kolompoot.</a:t>
            </a:r>
          </a:p>
          <a:p>
            <a:endParaRPr lang="nl-NL"/>
          </a:p>
          <a:p>
            <a:endParaRPr lang="nl-NL"/>
          </a:p>
          <a:p>
            <a:endParaRPr lang="nl-NL"/>
          </a:p>
        </p:txBody>
      </p:sp>
      <p:pic>
        <p:nvPicPr>
          <p:cNvPr id="6" name="Afbeelding 5">
            <a:extLst>
              <a:ext uri="{FF2B5EF4-FFF2-40B4-BE49-F238E27FC236}">
                <a16:creationId xmlns:a16="http://schemas.microsoft.com/office/drawing/2014/main" id="{F4E7EEE7-5502-46B9-B3DD-FFC2DF0F1D3F}"/>
              </a:ext>
            </a:extLst>
          </p:cNvPr>
          <p:cNvPicPr>
            <a:picLocks noChangeAspect="1"/>
          </p:cNvPicPr>
          <p:nvPr/>
        </p:nvPicPr>
        <p:blipFill>
          <a:blip r:embed="rId2"/>
          <a:stretch>
            <a:fillRect/>
          </a:stretch>
        </p:blipFill>
        <p:spPr>
          <a:xfrm>
            <a:off x="5956037" y="1258408"/>
            <a:ext cx="5693190" cy="4352279"/>
          </a:xfrm>
          <a:prstGeom prst="rect">
            <a:avLst/>
          </a:prstGeom>
        </p:spPr>
      </p:pic>
    </p:spTree>
    <p:extLst>
      <p:ext uri="{BB962C8B-B14F-4D97-AF65-F5344CB8AC3E}">
        <p14:creationId xmlns:p14="http://schemas.microsoft.com/office/powerpoint/2010/main" val="2338418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AD6FD6-EE95-4BD4-BD24-15458BAF644F}"/>
              </a:ext>
            </a:extLst>
          </p:cNvPr>
          <p:cNvSpPr>
            <a:spLocks noGrp="1"/>
          </p:cNvSpPr>
          <p:nvPr>
            <p:ph type="title"/>
          </p:nvPr>
        </p:nvSpPr>
        <p:spPr>
          <a:xfrm>
            <a:off x="839788" y="457200"/>
            <a:ext cx="3932237" cy="652509"/>
          </a:xfrm>
        </p:spPr>
        <p:txBody>
          <a:bodyPr>
            <a:normAutofit fontScale="90000"/>
          </a:bodyPr>
          <a:lstStyle/>
          <a:p>
            <a:r>
              <a:rPr lang="nl-NL"/>
              <a:t>Multifunctionele </a:t>
            </a:r>
            <a:r>
              <a:rPr lang="nl-NL" err="1"/>
              <a:t>roomdivider</a:t>
            </a:r>
            <a:r>
              <a:rPr lang="nl-NL"/>
              <a:t>/kast</a:t>
            </a:r>
          </a:p>
        </p:txBody>
      </p:sp>
      <p:sp>
        <p:nvSpPr>
          <p:cNvPr id="4" name="Tijdelijke aanduiding voor tekst 3">
            <a:extLst>
              <a:ext uri="{FF2B5EF4-FFF2-40B4-BE49-F238E27FC236}">
                <a16:creationId xmlns:a16="http://schemas.microsoft.com/office/drawing/2014/main" id="{DBC48F46-B80F-4762-8B0C-0733BA147369}"/>
              </a:ext>
            </a:extLst>
          </p:cNvPr>
          <p:cNvSpPr>
            <a:spLocks noGrp="1"/>
          </p:cNvSpPr>
          <p:nvPr>
            <p:ph type="body" sz="half" idx="2"/>
          </p:nvPr>
        </p:nvSpPr>
        <p:spPr>
          <a:xfrm>
            <a:off x="839787" y="1258408"/>
            <a:ext cx="3932237" cy="5142392"/>
          </a:xfrm>
        </p:spPr>
        <p:txBody>
          <a:bodyPr>
            <a:normAutofit/>
          </a:bodyPr>
          <a:lstStyle/>
          <a:p>
            <a:r>
              <a:rPr lang="nl-NL"/>
              <a:t>Merk: </a:t>
            </a:r>
            <a:r>
              <a:rPr lang="nl-NL" err="1"/>
              <a:t>Vepa</a:t>
            </a:r>
            <a:endParaRPr lang="nl-NL"/>
          </a:p>
          <a:p>
            <a:r>
              <a:rPr lang="nl-NL"/>
              <a:t>Type: Rack</a:t>
            </a:r>
          </a:p>
          <a:p>
            <a:r>
              <a:rPr lang="nl-NL"/>
              <a:t>Omschrijving: schakelbaar reksysteem, van vierkante buizen(25x25mm) die in de breedte en hoogte geschakeld kunnen worden en waarbij kasten, met of zonder deuren, legplanken en plantenbakken in gezet kunnen worden. Het systeem heeft 4 verschillende hoogtematen van buizen. De legborden kunnen van houten en metaal zijn. De buizen kunnen in verschillende kleuren. Het frame staat op pootjes.</a:t>
            </a:r>
          </a:p>
          <a:p>
            <a:r>
              <a:rPr lang="nl-NL"/>
              <a:t>Afmeting: 167,3x98,6x45,1cm (</a:t>
            </a:r>
            <a:r>
              <a:rPr lang="nl-NL" err="1"/>
              <a:t>hxbxd</a:t>
            </a:r>
            <a:r>
              <a:rPr lang="nl-NL"/>
              <a:t>)</a:t>
            </a:r>
          </a:p>
          <a:p>
            <a:r>
              <a:rPr lang="nl-NL"/>
              <a:t>Materiaal: </a:t>
            </a:r>
            <a:r>
              <a:rPr lang="nl-NL" err="1"/>
              <a:t>geëpoxeerd</a:t>
            </a:r>
            <a:r>
              <a:rPr lang="nl-NL"/>
              <a:t> staal, kleur </a:t>
            </a:r>
            <a:r>
              <a:rPr lang="nl-NL" err="1"/>
              <a:t>ntb</a:t>
            </a:r>
            <a:r>
              <a:rPr lang="nl-NL"/>
              <a:t>.</a:t>
            </a:r>
          </a:p>
          <a:p>
            <a:r>
              <a:rPr lang="nl-NL"/>
              <a:t>Plantenbak: 18mm PEFC </a:t>
            </a:r>
            <a:r>
              <a:rPr lang="nl-NL" err="1"/>
              <a:t>melamine</a:t>
            </a:r>
            <a:r>
              <a:rPr lang="nl-NL"/>
              <a:t>, kleur </a:t>
            </a:r>
            <a:r>
              <a:rPr lang="nl-NL" err="1"/>
              <a:t>ntb</a:t>
            </a:r>
            <a:r>
              <a:rPr lang="nl-NL"/>
              <a:t>.</a:t>
            </a:r>
          </a:p>
          <a:p>
            <a:endParaRPr lang="nl-NL"/>
          </a:p>
          <a:p>
            <a:endParaRPr lang="nl-NL"/>
          </a:p>
        </p:txBody>
      </p:sp>
      <p:pic>
        <p:nvPicPr>
          <p:cNvPr id="5" name="Afbeelding 4">
            <a:extLst>
              <a:ext uri="{FF2B5EF4-FFF2-40B4-BE49-F238E27FC236}">
                <a16:creationId xmlns:a16="http://schemas.microsoft.com/office/drawing/2014/main" id="{1FDBD28B-AE46-48DC-BF26-BA88697B2C5B}"/>
              </a:ext>
            </a:extLst>
          </p:cNvPr>
          <p:cNvPicPr>
            <a:picLocks noChangeAspect="1"/>
          </p:cNvPicPr>
          <p:nvPr/>
        </p:nvPicPr>
        <p:blipFill>
          <a:blip r:embed="rId2"/>
          <a:stretch>
            <a:fillRect/>
          </a:stretch>
        </p:blipFill>
        <p:spPr>
          <a:xfrm>
            <a:off x="5799137" y="266608"/>
            <a:ext cx="5553075" cy="3714750"/>
          </a:xfrm>
          <a:prstGeom prst="rect">
            <a:avLst/>
          </a:prstGeom>
        </p:spPr>
      </p:pic>
      <p:pic>
        <p:nvPicPr>
          <p:cNvPr id="8" name="Afbeelding 7">
            <a:extLst>
              <a:ext uri="{FF2B5EF4-FFF2-40B4-BE49-F238E27FC236}">
                <a16:creationId xmlns:a16="http://schemas.microsoft.com/office/drawing/2014/main" id="{F6D742FD-9A27-45C5-A603-9F149FA45727}"/>
              </a:ext>
            </a:extLst>
          </p:cNvPr>
          <p:cNvPicPr>
            <a:picLocks noChangeAspect="1"/>
          </p:cNvPicPr>
          <p:nvPr/>
        </p:nvPicPr>
        <p:blipFill>
          <a:blip r:embed="rId3"/>
          <a:stretch>
            <a:fillRect/>
          </a:stretch>
        </p:blipFill>
        <p:spPr>
          <a:xfrm>
            <a:off x="5885155" y="3429000"/>
            <a:ext cx="2286000" cy="3076575"/>
          </a:xfrm>
          <a:prstGeom prst="rect">
            <a:avLst/>
          </a:prstGeom>
        </p:spPr>
      </p:pic>
    </p:spTree>
    <p:extLst>
      <p:ext uri="{BB962C8B-B14F-4D97-AF65-F5344CB8AC3E}">
        <p14:creationId xmlns:p14="http://schemas.microsoft.com/office/powerpoint/2010/main" val="3374515005"/>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B6C854B2013549B5B74132162E14C3" ma:contentTypeVersion="2" ma:contentTypeDescription="Een nieuw document maken." ma:contentTypeScope="" ma:versionID="91aef643c748ed75a87c99736b074754">
  <xsd:schema xmlns:xsd="http://www.w3.org/2001/XMLSchema" xmlns:xs="http://www.w3.org/2001/XMLSchema" xmlns:p="http://schemas.microsoft.com/office/2006/metadata/properties" xmlns:ns2="f4738df1-9b07-4ae4-93f4-14ad86efac90" targetNamespace="http://schemas.microsoft.com/office/2006/metadata/properties" ma:root="true" ma:fieldsID="1067035f80ac938e487ce03da7373d45" ns2:_="">
    <xsd:import namespace="f4738df1-9b07-4ae4-93f4-14ad86efac90"/>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738df1-9b07-4ae4-93f4-14ad86efac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B243B3E-A775-41D8-A6E6-80114869BFAC}">
  <ds:schemaRefs>
    <ds:schemaRef ds:uri="f4738df1-9b07-4ae4-93f4-14ad86efac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0F51F8F-88D1-4C38-989C-A3D85019DF5B}">
  <ds:schemaRefs>
    <ds:schemaRef ds:uri="http://schemas.microsoft.com/sharepoint/v3/contenttype/forms"/>
  </ds:schemaRefs>
</ds:datastoreItem>
</file>

<file path=customXml/itemProps3.xml><?xml version="1.0" encoding="utf-8"?>
<ds:datastoreItem xmlns:ds="http://schemas.openxmlformats.org/officeDocument/2006/customXml" ds:itemID="{85737564-4106-4846-A21F-6B6A9C306D5D}">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13</Slides>
  <Notes>0</Notes>
  <HiddenSlides>0</HiddenSlides>
  <ScaleCrop>false</ScaleCrop>
  <HeadingPairs>
    <vt:vector size="4" baseType="variant">
      <vt:variant>
        <vt:lpstr>Thema</vt:lpstr>
      </vt:variant>
      <vt:variant>
        <vt:i4>1</vt:i4>
      </vt:variant>
      <vt:variant>
        <vt:lpstr>Diatitels</vt:lpstr>
      </vt:variant>
      <vt:variant>
        <vt:i4>13</vt:i4>
      </vt:variant>
    </vt:vector>
  </HeadingPairs>
  <TitlesOfParts>
    <vt:vector size="14" baseType="lpstr">
      <vt:lpstr>Kantoorthema</vt:lpstr>
      <vt:lpstr> Appendix 2 Communicatiemeubilair </vt:lpstr>
      <vt:lpstr>Inhoud</vt:lpstr>
      <vt:lpstr>Overleghub</vt:lpstr>
      <vt:lpstr>Modulaire bank</vt:lpstr>
      <vt:lpstr>Statafel</vt:lpstr>
      <vt:lpstr>Oorstoel</vt:lpstr>
      <vt:lpstr>Modulaire tribune</vt:lpstr>
      <vt:lpstr>Treincoupé</vt:lpstr>
      <vt:lpstr>Multifunctionele roomdivider/kast</vt:lpstr>
      <vt:lpstr>Akoestische presentatie wand</vt:lpstr>
      <vt:lpstr>Akoestische cabine</vt:lpstr>
      <vt:lpstr>Modulaire projecttafel</vt:lpstr>
      <vt:lpstr>Vergaderstoel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Meubilair</dc:title>
  <dc:creator>Natascha van Houten</dc:creator>
  <cp:revision>4</cp:revision>
  <cp:lastPrinted>2021-07-08T19:37:40Z</cp:lastPrinted>
  <dcterms:created xsi:type="dcterms:W3CDTF">2021-07-07T07:00:06Z</dcterms:created>
  <dcterms:modified xsi:type="dcterms:W3CDTF">2021-07-28T14:51:48Z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0x010100ABB6C854B2013549B5B74132162E14C3</vt:lpwstr>
  </property>
</Properties>
</file>