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732" r:id="rId7"/>
  </p:sldMasterIdLst>
  <p:notesMasterIdLst>
    <p:notesMasterId r:id="rId36"/>
  </p:notesMasterIdLst>
  <p:handoutMasterIdLst>
    <p:handoutMasterId r:id="rId37"/>
  </p:handoutMasterIdLst>
  <p:sldIdLst>
    <p:sldId id="256" r:id="rId8"/>
    <p:sldId id="260" r:id="rId9"/>
    <p:sldId id="259" r:id="rId10"/>
    <p:sldId id="307" r:id="rId11"/>
    <p:sldId id="308" r:id="rId12"/>
    <p:sldId id="309" r:id="rId13"/>
    <p:sldId id="310" r:id="rId14"/>
    <p:sldId id="311" r:id="rId15"/>
    <p:sldId id="261" r:id="rId16"/>
    <p:sldId id="262" r:id="rId17"/>
    <p:sldId id="264" r:id="rId18"/>
    <p:sldId id="314" r:id="rId19"/>
    <p:sldId id="315" r:id="rId20"/>
    <p:sldId id="282" r:id="rId21"/>
    <p:sldId id="299" r:id="rId22"/>
    <p:sldId id="279" r:id="rId23"/>
    <p:sldId id="298" r:id="rId24"/>
    <p:sldId id="316" r:id="rId25"/>
    <p:sldId id="300" r:id="rId26"/>
    <p:sldId id="301" r:id="rId27"/>
    <p:sldId id="302" r:id="rId28"/>
    <p:sldId id="303" r:id="rId29"/>
    <p:sldId id="304" r:id="rId30"/>
    <p:sldId id="317" r:id="rId31"/>
    <p:sldId id="305" r:id="rId32"/>
    <p:sldId id="266" r:id="rId33"/>
    <p:sldId id="267" r:id="rId34"/>
    <p:sldId id="268" r:id="rId35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>
    <p:extLst/>
  </p:cmAuthor>
  <p:cmAuthor id="1" name="Arnout Drenthel" initials="AD" lastIdx="1" clrIdx="0">
    <p:extLst/>
  </p:cmAuthor>
  <p:cmAuthor id="8" name="Arnout Drenthel" initials="AD [8]" lastIdx="1" clrIdx="7">
    <p:extLst/>
  </p:cmAuthor>
  <p:cmAuthor id="2" name="Arnout Drenthel" initials="AD [2]" lastIdx="1" clrIdx="1">
    <p:extLst/>
  </p:cmAuthor>
  <p:cmAuthor id="9" name="Arnout Drenthel" initials="AD [9]" lastIdx="1" clrIdx="8">
    <p:extLst/>
  </p:cmAuthor>
  <p:cmAuthor id="3" name="Arnout Drenthel" initials="AD [3]" lastIdx="1" clrIdx="2">
    <p:extLst/>
  </p:cmAuthor>
  <p:cmAuthor id="4" name="Arnout Drenthel" initials="AD [4]" lastIdx="1" clrIdx="3">
    <p:extLst/>
  </p:cmAuthor>
  <p:cmAuthor id="5" name="Arnout Drenthel" initials="AD [5]" lastIdx="1" clrIdx="4">
    <p:extLst/>
  </p:cmAuthor>
  <p:cmAuthor id="6" name="Arnout Drenthel" initials="AD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273"/>
    <a:srgbClr val="D52B1E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89691" autoAdjust="0"/>
  </p:normalViewPr>
  <p:slideViewPr>
    <p:cSldViewPr snapToGrid="0">
      <p:cViewPr varScale="1">
        <p:scale>
          <a:sx n="66" d="100"/>
          <a:sy n="66" d="100"/>
        </p:scale>
        <p:origin x="52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21-1-2022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829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928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0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656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828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20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0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18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56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295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90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73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317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97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71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0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0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5000" y="3749486"/>
            <a:ext cx="10925176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01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05086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949311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293968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0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5298141"/>
            <a:ext cx="10923588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3940761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5000" y="3749486"/>
            <a:ext cx="10925176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01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8064303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20706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15383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4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8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0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5298141"/>
            <a:ext cx="10923588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063622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6" r:id="rId2"/>
    <p:sldLayoutId id="2147483725" r:id="rId3"/>
    <p:sldLayoutId id="2147483731" r:id="rId4"/>
    <p:sldLayoutId id="2147483652" r:id="rId5"/>
    <p:sldLayoutId id="2147483728" r:id="rId6"/>
    <p:sldLayoutId id="2147483689" r:id="rId7"/>
    <p:sldLayoutId id="2147483730" r:id="rId8"/>
    <p:sldLayoutId id="2147483729" r:id="rId9"/>
    <p:sldLayoutId id="2147483716" r:id="rId10"/>
    <p:sldLayoutId id="2147483667" r:id="rId11"/>
    <p:sldLayoutId id="214748372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>
                <a:solidFill>
                  <a:srgbClr val="000000"/>
                </a:solidFill>
              </a:rPr>
              <a:pPr/>
              <a:t>‹nr.›</a:t>
            </a:fld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29.png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11" Type="http://schemas.openxmlformats.org/officeDocument/2006/relationships/image" Target="../media/image27.emf"/><Relationship Id="rId5" Type="http://schemas.openxmlformats.org/officeDocument/2006/relationships/image" Target="../media/image22.emf"/><Relationship Id="rId10" Type="http://schemas.openxmlformats.org/officeDocument/2006/relationships/image" Target="../media/image26.png"/><Relationship Id="rId4" Type="http://schemas.openxmlformats.org/officeDocument/2006/relationships/image" Target="../media/image21.emf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Inlichtingenbijeenkomst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 smtClean="0"/>
              <a:t>Zee en Delta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31174202 Waterbodemonderzoek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19 </a:t>
            </a:r>
            <a:r>
              <a:rPr lang="en-US" dirty="0" err="1" smtClean="0"/>
              <a:t>januari</a:t>
            </a:r>
            <a:r>
              <a:rPr lang="en-US" dirty="0" smtClean="0"/>
              <a:t> 2022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smtClean="0"/>
              <a:t>RWS Informatie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4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29999" y="2350800"/>
            <a:ext cx="11160381" cy="3964060"/>
          </a:xfrm>
          <a:noFill/>
        </p:spPr>
        <p:txBody>
          <a:bodyPr>
            <a:normAutofit/>
          </a:bodyPr>
          <a:lstStyle/>
          <a:p>
            <a:r>
              <a:rPr lang="nl-NL" dirty="0"/>
              <a:t>Gunningsbeslissing					</a:t>
            </a:r>
            <a:r>
              <a:rPr lang="nl-NL" dirty="0" smtClean="0"/>
              <a:t>11 mrt. 2022</a:t>
            </a:r>
          </a:p>
          <a:p>
            <a:r>
              <a:rPr lang="nl-NL" dirty="0" smtClean="0"/>
              <a:t>Uiterste datum rechtsbescherming 		31 mrt. 2022</a:t>
            </a:r>
          </a:p>
          <a:p>
            <a:r>
              <a:rPr lang="nl-NL" dirty="0" smtClean="0"/>
              <a:t>Verzenden opdracht					</a:t>
            </a:r>
            <a:r>
              <a:rPr lang="nl-NL" dirty="0" smtClean="0">
                <a:solidFill>
                  <a:schemeClr val="accent6"/>
                </a:solidFill>
              </a:rPr>
              <a:t>01 apr. 2022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sz="1400" b="1" dirty="0" smtClean="0"/>
              <a:t>Planning is indicatief, planning in </a:t>
            </a:r>
            <a:r>
              <a:rPr lang="nl-NL" sz="1400" b="1" dirty="0"/>
              <a:t>T</a:t>
            </a:r>
            <a:r>
              <a:rPr lang="nl-NL" sz="1400" b="1" dirty="0" smtClean="0"/>
              <a:t>enderNed prevaleert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10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Procedureverloop (vervolg)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61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Inschrijfbedrag </a:t>
            </a:r>
            <a:endParaRPr lang="nl-NL" dirty="0"/>
          </a:p>
          <a:p>
            <a:r>
              <a:rPr lang="nl-NL" dirty="0"/>
              <a:t>BPKV</a:t>
            </a:r>
          </a:p>
          <a:p>
            <a:r>
              <a:rPr lang="nl-NL" dirty="0" smtClean="0"/>
              <a:t>Instrumentarium: Inschrijving </a:t>
            </a:r>
            <a:endParaRPr lang="nl-NL" dirty="0"/>
          </a:p>
          <a:p>
            <a:r>
              <a:rPr lang="nl-NL" dirty="0"/>
              <a:t>Kwaliteitsdeel: </a:t>
            </a:r>
            <a:r>
              <a:rPr lang="nl-NL" dirty="0" err="1" smtClean="0"/>
              <a:t>PvA</a:t>
            </a:r>
            <a:endParaRPr lang="nl-NL" dirty="0" smtClean="0"/>
          </a:p>
          <a:p>
            <a:r>
              <a:rPr lang="nl-NL" b="1" dirty="0" smtClean="0"/>
              <a:t>Fictieve </a:t>
            </a:r>
            <a:r>
              <a:rPr lang="nl-NL" b="1" dirty="0"/>
              <a:t>inschrijvingssom</a:t>
            </a:r>
            <a:r>
              <a:rPr lang="nl-NL" dirty="0"/>
              <a:t> (Inschrijfsom </a:t>
            </a:r>
            <a:r>
              <a:rPr lang="nl-NL" dirty="0" smtClean="0"/>
              <a:t>minus kwaliteitswaarde)</a:t>
            </a:r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11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Gunning criteria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7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12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751114"/>
            <a:ext cx="10933200" cy="4572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Gunnen BPKV 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6499254"/>
              </p:ext>
            </p:extLst>
          </p:nvPr>
        </p:nvGraphicFramePr>
        <p:xfrm>
          <a:off x="3718433" y="643811"/>
          <a:ext cx="8106506" cy="552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9250387" imgH="6775601" progId="Word.Document.12">
                  <p:embed/>
                </p:oleObj>
              </mc:Choice>
              <mc:Fallback>
                <p:oleObj name="Document" r:id="rId3" imgW="9250387" imgH="6775601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8433" y="643811"/>
                        <a:ext cx="8106506" cy="5523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84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3975" y="1816550"/>
            <a:ext cx="8719273" cy="4624139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13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Toelichting op rekenblad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716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Aanleveren van onderbouwing Staat van Ontleding</a:t>
            </a:r>
          </a:p>
          <a:p>
            <a:r>
              <a:rPr lang="nl-NL" dirty="0" smtClean="0"/>
              <a:t>Aanleveren van onderbouwing  </a:t>
            </a:r>
          </a:p>
          <a:p>
            <a:r>
              <a:rPr lang="nl-NL" dirty="0" smtClean="0"/>
              <a:t>Binnen 2 werkdagen na verzoek van de Aanbesteder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b="1" i="1" dirty="0" smtClean="0"/>
              <a:t>Dit geldt uitsluitend voor de inschrijver die in aanmerking komt voor het voorlopige </a:t>
            </a:r>
            <a:r>
              <a:rPr lang="nl-NL" sz="2000" b="1" i="1" dirty="0" smtClean="0"/>
              <a:t>gunningsbesluit</a:t>
            </a:r>
            <a:r>
              <a:rPr lang="nl-NL" sz="2000" i="1" dirty="0" smtClean="0"/>
              <a:t>.</a:t>
            </a:r>
            <a:endParaRPr lang="nl-NL" sz="2000" i="1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14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Gunnen – aanleveren onderbouwing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07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DVO contract</a:t>
            </a:r>
          </a:p>
          <a:p>
            <a:r>
              <a:rPr lang="nl-NL" dirty="0" smtClean="0">
                <a:solidFill>
                  <a:schemeClr val="accent6"/>
                </a:solidFill>
              </a:rPr>
              <a:t>ARVODI 2018</a:t>
            </a:r>
          </a:p>
          <a:p>
            <a:r>
              <a:rPr lang="nl-NL" dirty="0" smtClean="0">
                <a:solidFill>
                  <a:schemeClr val="accent6"/>
                </a:solidFill>
              </a:rPr>
              <a:t>Looptijd 2022-2023, optioneel 2024</a:t>
            </a:r>
          </a:p>
          <a:p>
            <a:r>
              <a:rPr lang="nl-NL" dirty="0">
                <a:solidFill>
                  <a:schemeClr val="accent6"/>
                </a:solidFill>
              </a:rPr>
              <a:t>Het verzorgen van chemische en </a:t>
            </a:r>
            <a:r>
              <a:rPr lang="nl-NL" dirty="0"/>
              <a:t>fysische analyses voor het bepalen van </a:t>
            </a:r>
            <a:r>
              <a:rPr lang="nl-NL" dirty="0" smtClean="0"/>
              <a:t>de geschiktheid </a:t>
            </a:r>
            <a:r>
              <a:rPr lang="nl-NL" dirty="0"/>
              <a:t>van de Noordzeebodem voor het winnen van zand voor </a:t>
            </a:r>
            <a:r>
              <a:rPr lang="nl-NL" dirty="0" smtClean="0"/>
              <a:t>de kustsuppleties.</a:t>
            </a:r>
            <a:br>
              <a:rPr lang="nl-NL" dirty="0" smtClean="0"/>
            </a:br>
            <a:r>
              <a:rPr lang="nl-NL" dirty="0" smtClean="0"/>
              <a:t>Alle  werkzaamheden dienen </a:t>
            </a:r>
            <a:r>
              <a:rPr lang="nl-NL" dirty="0"/>
              <a:t>verricht te worden op basis van een </a:t>
            </a:r>
            <a:r>
              <a:rPr lang="nl-NL" dirty="0" smtClean="0"/>
              <a:t>projectmanagementsysteem conform de </a:t>
            </a:r>
            <a:r>
              <a:rPr lang="nl-NL" dirty="0"/>
              <a:t>vigerende versie van de norm NEN-EN-ISO 9001 of gelijkwaardig.</a:t>
            </a:r>
            <a:br>
              <a:rPr lang="nl-NL" dirty="0"/>
            </a:br>
            <a:r>
              <a:rPr lang="nl-NL" dirty="0"/>
              <a:t> 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15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Contract </a:t>
            </a:r>
            <a:r>
              <a:rPr lang="nl-NL" dirty="0" err="1" smtClean="0"/>
              <a:t>Labwerk</a:t>
            </a:r>
            <a:r>
              <a:rPr lang="nl-NL" dirty="0" smtClean="0"/>
              <a:t>- kenmerken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35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16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RWS Informatie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  <a:r>
              <a:rPr lang="nl-NL" dirty="0" smtClean="0"/>
              <a:t>. Techniek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47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Toelichting werkzaamheden </a:t>
            </a:r>
            <a:r>
              <a:rPr lang="nl-NL" dirty="0" err="1" smtClean="0"/>
              <a:t>Labwerk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nl-NL" dirty="0" smtClean="0"/>
              <a:t>19 januari 2022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01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6400" y="670528"/>
            <a:ext cx="10933200" cy="1069200"/>
          </a:xfrm>
        </p:spPr>
        <p:txBody>
          <a:bodyPr>
            <a:normAutofit/>
          </a:bodyPr>
          <a:lstStyle/>
          <a:p>
            <a:r>
              <a:rPr lang="en-US" sz="2800" dirty="0" err="1"/>
              <a:t>Veldwerk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verguningen</a:t>
            </a:r>
            <a:r>
              <a:rPr lang="en-US" sz="2800" dirty="0"/>
              <a:t>, </a:t>
            </a:r>
            <a:r>
              <a:rPr lang="en-US" sz="2800" dirty="0" err="1"/>
              <a:t>aannemer</a:t>
            </a:r>
            <a:r>
              <a:rPr lang="en-US" sz="2800" dirty="0"/>
              <a:t> en </a:t>
            </a:r>
            <a:r>
              <a:rPr lang="en-US" sz="2800" dirty="0" err="1"/>
              <a:t>kennis</a:t>
            </a:r>
            <a:endParaRPr lang="nl-NL" sz="2800" dirty="0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BE096157-0FE7-4EAE-9FC1-5DED2C08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0" y="1597049"/>
            <a:ext cx="2536678" cy="167289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92C4CF1-AA2B-44C7-945C-5FDD1F5AD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649" y="3429000"/>
            <a:ext cx="1652205" cy="2154750"/>
          </a:xfrm>
          <a:prstGeom prst="rect">
            <a:avLst/>
          </a:prstGeom>
        </p:spPr>
      </p:pic>
      <p:sp>
        <p:nvSpPr>
          <p:cNvPr id="6" name="Rechteraccolade 5">
            <a:extLst>
              <a:ext uri="{FF2B5EF4-FFF2-40B4-BE49-F238E27FC236}">
                <a16:creationId xmlns:a16="http://schemas.microsoft.com/office/drawing/2014/main" id="{6502F7F9-6080-4FC8-A50C-310013C1D771}"/>
              </a:ext>
            </a:extLst>
          </p:cNvPr>
          <p:cNvSpPr/>
          <p:nvPr/>
        </p:nvSpPr>
        <p:spPr>
          <a:xfrm>
            <a:off x="3297968" y="1435649"/>
            <a:ext cx="765110" cy="443457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701E31B-3DEC-4FF1-BB25-7CFE0DF4719A}"/>
              </a:ext>
            </a:extLst>
          </p:cNvPr>
          <p:cNvSpPr txBox="1"/>
          <p:nvPr/>
        </p:nvSpPr>
        <p:spPr>
          <a:xfrm>
            <a:off x="4336716" y="1547373"/>
            <a:ext cx="3804356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Vergunbaarheid suppleties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(ontgrondingsvergunning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Besluit bodemkwaliteit,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natuur) 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6A878499-3CFD-42CA-9490-8511AD9BE718}"/>
              </a:ext>
            </a:extLst>
          </p:cNvPr>
          <p:cNvSpPr txBox="1"/>
          <p:nvPr/>
        </p:nvSpPr>
        <p:spPr>
          <a:xfrm>
            <a:off x="4324568" y="3191270"/>
            <a:ext cx="3804356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Geschiktheid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zandwinvak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voor suppletie/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Contractering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aannemer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FE088CA4-A006-4E3C-AFFA-2F5D6B69A768}"/>
              </a:ext>
            </a:extLst>
          </p:cNvPr>
          <p:cNvSpPr txBox="1"/>
          <p:nvPr/>
        </p:nvSpPr>
        <p:spPr>
          <a:xfrm>
            <a:off x="4336716" y="4716464"/>
            <a:ext cx="3804356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Kennis geologische opbouw Noordzee bodem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72AF6AF-718C-4598-87E1-FCB64F3CA3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2" t="18580" r="16890" b="32017"/>
          <a:stretch/>
        </p:blipFill>
        <p:spPr>
          <a:xfrm>
            <a:off x="8402562" y="2032268"/>
            <a:ext cx="2743200" cy="1620667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2077B2B-C9F2-46B3-A3D1-B3B042B5E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771" y="4038430"/>
            <a:ext cx="2549580" cy="264872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9B6B9C7-F0B8-455C-A040-AC198DA52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2517" y="1643374"/>
            <a:ext cx="816883" cy="8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keraccolade 24">
            <a:extLst>
              <a:ext uri="{FF2B5EF4-FFF2-40B4-BE49-F238E27FC236}">
                <a16:creationId xmlns:a16="http://schemas.microsoft.com/office/drawing/2014/main" id="{3AF71D15-E8CB-45E4-940F-618C75CDCE46}"/>
              </a:ext>
            </a:extLst>
          </p:cNvPr>
          <p:cNvSpPr/>
          <p:nvPr/>
        </p:nvSpPr>
        <p:spPr>
          <a:xfrm rot="16200000">
            <a:off x="1455926" y="3854389"/>
            <a:ext cx="407386" cy="3089561"/>
          </a:xfrm>
          <a:prstGeom prst="leftBrace">
            <a:avLst>
              <a:gd name="adj1" fmla="val 8333"/>
              <a:gd name="adj2" fmla="val 4547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4E1B4540-F378-47A8-9C55-13100E45B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068" r="26830"/>
          <a:stretch/>
        </p:blipFill>
        <p:spPr>
          <a:xfrm>
            <a:off x="178728" y="2742459"/>
            <a:ext cx="1439971" cy="1606424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B359-CF0D-4389-949E-16A33FCBB3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6400" y="670528"/>
            <a:ext cx="10933200" cy="10692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Veldwerk</a:t>
            </a:r>
            <a:r>
              <a:rPr lang="en-US" sz="2800" dirty="0" smtClean="0"/>
              <a:t> “op water” &amp; </a:t>
            </a:r>
            <a:r>
              <a:rPr lang="en-US" sz="2800" dirty="0" err="1" smtClean="0"/>
              <a:t>Veldwerk</a:t>
            </a:r>
            <a:r>
              <a:rPr lang="en-US" sz="2800" dirty="0" smtClean="0"/>
              <a:t> “</a:t>
            </a:r>
            <a:r>
              <a:rPr lang="en-US" sz="2800" dirty="0" err="1" smtClean="0"/>
              <a:t>onderwater</a:t>
            </a:r>
            <a:r>
              <a:rPr lang="en-US" sz="2800" dirty="0" smtClean="0"/>
              <a:t>”</a:t>
            </a:r>
            <a:endParaRPr lang="nl-NL" sz="28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78BD0E-9FFF-428F-9E73-E3BDE119F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589" y="1397370"/>
            <a:ext cx="914024" cy="1469850"/>
          </a:xfrm>
          <a:prstGeom prst="rect">
            <a:avLst/>
          </a:prstGeom>
        </p:spPr>
      </p:pic>
      <p:sp>
        <p:nvSpPr>
          <p:cNvPr id="13" name="Linkeraccolade 12">
            <a:extLst>
              <a:ext uri="{FF2B5EF4-FFF2-40B4-BE49-F238E27FC236}">
                <a16:creationId xmlns:a16="http://schemas.microsoft.com/office/drawing/2014/main" id="{4DAA5363-575C-4134-858D-FBA92AEDB6CC}"/>
              </a:ext>
            </a:extLst>
          </p:cNvPr>
          <p:cNvSpPr/>
          <p:nvPr/>
        </p:nvSpPr>
        <p:spPr>
          <a:xfrm rot="16200000">
            <a:off x="9312030" y="3092221"/>
            <a:ext cx="284915" cy="4547118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5B465DF-2C0E-4062-A64D-5377D641C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781" y="2328793"/>
            <a:ext cx="3373913" cy="165073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A11EB15-8B1C-4770-9E1E-90F58FCE9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167" y="1417544"/>
            <a:ext cx="3520182" cy="1098540"/>
          </a:xfrm>
          <a:prstGeom prst="rect">
            <a:avLst/>
          </a:prstGeom>
        </p:spPr>
      </p:pic>
      <p:grpSp>
        <p:nvGrpSpPr>
          <p:cNvPr id="22" name="Groep 21">
            <a:extLst>
              <a:ext uri="{FF2B5EF4-FFF2-40B4-BE49-F238E27FC236}">
                <a16:creationId xmlns:a16="http://schemas.microsoft.com/office/drawing/2014/main" id="{B7923A24-D0CA-4AE9-B6A6-77EC21E2FC6F}"/>
              </a:ext>
            </a:extLst>
          </p:cNvPr>
          <p:cNvGrpSpPr/>
          <p:nvPr/>
        </p:nvGrpSpPr>
        <p:grpSpPr>
          <a:xfrm>
            <a:off x="178728" y="1340648"/>
            <a:ext cx="2943163" cy="1124041"/>
            <a:chOff x="288637" y="2325620"/>
            <a:chExt cx="3486729" cy="1656814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AD9376D6-F3AD-4CDE-B921-9F2B2D331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37" y="2325620"/>
              <a:ext cx="3486729" cy="1656814"/>
            </a:xfrm>
            <a:prstGeom prst="rect">
              <a:avLst/>
            </a:prstGeom>
            <a:ln w="25400">
              <a:solidFill>
                <a:srgbClr val="00B050"/>
              </a:solidFill>
            </a:ln>
          </p:spPr>
        </p:pic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DD269F1A-499B-44BB-AB85-DB55D1177B46}"/>
                </a:ext>
              </a:extLst>
            </p:cNvPr>
            <p:cNvSpPr/>
            <p:nvPr/>
          </p:nvSpPr>
          <p:spPr>
            <a:xfrm rot="2511868">
              <a:off x="2771192" y="2975774"/>
              <a:ext cx="541435" cy="995805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0A6CDB72-748F-4BD7-B789-B5B6DC8A9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846" y="1397370"/>
            <a:ext cx="1584965" cy="2065651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64BD0065-969C-4016-9AE2-4C1664BF7E80}"/>
              </a:ext>
            </a:extLst>
          </p:cNvPr>
          <p:cNvSpPr txBox="1"/>
          <p:nvPr/>
        </p:nvSpPr>
        <p:spPr>
          <a:xfrm>
            <a:off x="3736898" y="5598886"/>
            <a:ext cx="2881655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Veldwerk “onderwater”</a:t>
            </a: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95D758E8-94B8-4F5E-A676-3C30FC4B48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215" y="3622249"/>
            <a:ext cx="1171177" cy="724786"/>
          </a:xfrm>
          <a:prstGeom prst="rect">
            <a:avLst/>
          </a:prstGeom>
        </p:spPr>
      </p:pic>
      <p:sp>
        <p:nvSpPr>
          <p:cNvPr id="30" name="Linkeraccolade 29">
            <a:extLst>
              <a:ext uri="{FF2B5EF4-FFF2-40B4-BE49-F238E27FC236}">
                <a16:creationId xmlns:a16="http://schemas.microsoft.com/office/drawing/2014/main" id="{1B1CDD73-EE74-4B8E-AC05-432E850842B9}"/>
              </a:ext>
            </a:extLst>
          </p:cNvPr>
          <p:cNvSpPr/>
          <p:nvPr/>
        </p:nvSpPr>
        <p:spPr>
          <a:xfrm rot="16200000">
            <a:off x="5073091" y="3698293"/>
            <a:ext cx="308442" cy="335850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A94B5D8-77E8-4354-995F-7B4C4CC7ED71}"/>
              </a:ext>
            </a:extLst>
          </p:cNvPr>
          <p:cNvSpPr txBox="1"/>
          <p:nvPr/>
        </p:nvSpPr>
        <p:spPr>
          <a:xfrm>
            <a:off x="8013659" y="5596805"/>
            <a:ext cx="2881655" cy="3693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Analyse &amp; Rapportage</a:t>
            </a: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35AFB9D0-90D0-4DB8-B079-A0C889B610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7496" y="2604755"/>
            <a:ext cx="1414395" cy="932769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7F049E26-3281-4E6F-B646-848F2BFA695D}"/>
              </a:ext>
            </a:extLst>
          </p:cNvPr>
          <p:cNvSpPr txBox="1"/>
          <p:nvPr/>
        </p:nvSpPr>
        <p:spPr>
          <a:xfrm>
            <a:off x="114837" y="4534331"/>
            <a:ext cx="3184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Multi-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beam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/ Side Scan </a:t>
            </a: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Sonar / archeologie / Historisch vooronderzoek CE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7" name="Groep 66">
            <a:extLst>
              <a:ext uri="{FF2B5EF4-FFF2-40B4-BE49-F238E27FC236}">
                <a16:creationId xmlns:a16="http://schemas.microsoft.com/office/drawing/2014/main" id="{7DA24D61-499B-4E03-9F69-BC1A4B41B7C0}"/>
              </a:ext>
            </a:extLst>
          </p:cNvPr>
          <p:cNvGrpSpPr/>
          <p:nvPr/>
        </p:nvGrpSpPr>
        <p:grpSpPr>
          <a:xfrm>
            <a:off x="4924960" y="3537524"/>
            <a:ext cx="1320241" cy="796868"/>
            <a:chOff x="3712327" y="1356721"/>
            <a:chExt cx="1881908" cy="991990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A9FAF575-2F98-4BE9-A1D7-C895F4736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12168" b="6343"/>
            <a:stretch/>
          </p:blipFill>
          <p:spPr>
            <a:xfrm>
              <a:off x="3712327" y="1356721"/>
              <a:ext cx="1881908" cy="991990"/>
            </a:xfrm>
            <a:prstGeom prst="rect">
              <a:avLst/>
            </a:prstGeom>
            <a:ln w="38100">
              <a:solidFill>
                <a:schemeClr val="accent1"/>
              </a:solidFill>
              <a:prstDash val="dash"/>
            </a:ln>
          </p:spPr>
        </p:pic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C9378D6E-F51E-4900-BDC1-95498628785A}"/>
                </a:ext>
              </a:extLst>
            </p:cNvPr>
            <p:cNvSpPr txBox="1"/>
            <p:nvPr/>
          </p:nvSpPr>
          <p:spPr>
            <a:xfrm>
              <a:off x="3712329" y="1419387"/>
              <a:ext cx="1069932" cy="368544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RWS</a:t>
              </a:r>
            </a:p>
          </p:txBody>
        </p:sp>
      </p:grpSp>
      <p:grpSp>
        <p:nvGrpSpPr>
          <p:cNvPr id="66" name="Groep 65">
            <a:extLst>
              <a:ext uri="{FF2B5EF4-FFF2-40B4-BE49-F238E27FC236}">
                <a16:creationId xmlns:a16="http://schemas.microsoft.com/office/drawing/2014/main" id="{9DDE154C-D29D-405D-90B9-FD4D7B23C8A6}"/>
              </a:ext>
            </a:extLst>
          </p:cNvPr>
          <p:cNvGrpSpPr/>
          <p:nvPr/>
        </p:nvGrpSpPr>
        <p:grpSpPr>
          <a:xfrm>
            <a:off x="6853249" y="2710822"/>
            <a:ext cx="1985819" cy="1713798"/>
            <a:chOff x="7214322" y="3373935"/>
            <a:chExt cx="1985819" cy="1713798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D41B3909-0BF8-443F-AA4C-DD7E106CA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14322" y="3373935"/>
              <a:ext cx="1985819" cy="1713798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AF15425D-0B29-4107-A590-F306336E2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4109"/>
            <a:stretch/>
          </p:blipFill>
          <p:spPr>
            <a:xfrm>
              <a:off x="7233489" y="3856025"/>
              <a:ext cx="337411" cy="599091"/>
            </a:xfrm>
            <a:prstGeom prst="rect">
              <a:avLst/>
            </a:prstGeom>
          </p:spPr>
        </p:pic>
      </p:grpSp>
      <p:sp>
        <p:nvSpPr>
          <p:cNvPr id="36" name="Rechthoek 35">
            <a:extLst>
              <a:ext uri="{FF2B5EF4-FFF2-40B4-BE49-F238E27FC236}">
                <a16:creationId xmlns:a16="http://schemas.microsoft.com/office/drawing/2014/main" id="{DE47A68A-A76F-4008-A75C-8EA22FAB2812}"/>
              </a:ext>
            </a:extLst>
          </p:cNvPr>
          <p:cNvSpPr/>
          <p:nvPr/>
        </p:nvSpPr>
        <p:spPr>
          <a:xfrm>
            <a:off x="3416612" y="1205128"/>
            <a:ext cx="8535151" cy="5507044"/>
          </a:xfrm>
          <a:prstGeom prst="rect">
            <a:avLst/>
          </a:prstGeom>
          <a:noFill/>
          <a:ln w="1270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3E515BBB-B6DB-41CB-AD4D-B1DA501B2278}"/>
              </a:ext>
            </a:extLst>
          </p:cNvPr>
          <p:cNvSpPr txBox="1"/>
          <p:nvPr/>
        </p:nvSpPr>
        <p:spPr>
          <a:xfrm>
            <a:off x="3467062" y="4506173"/>
            <a:ext cx="3358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Voorbereiding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boorplan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veiligheid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nl-NL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“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ongestoorde boringen 2- 6 meter</a:t>
            </a: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monstername 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4B8FD626-5453-4C4A-8696-CC54E00A700C}"/>
              </a:ext>
            </a:extLst>
          </p:cNvPr>
          <p:cNvSpPr txBox="1"/>
          <p:nvPr/>
        </p:nvSpPr>
        <p:spPr>
          <a:xfrm>
            <a:off x="7150405" y="4551082"/>
            <a:ext cx="469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Beschrijving, </a:t>
            </a: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zeefkromme-analyse,  chemische analyse &amp;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rapportage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CA7CC4C8-F2FE-431D-93EA-DC6016FAD4BB}"/>
              </a:ext>
            </a:extLst>
          </p:cNvPr>
          <p:cNvSpPr txBox="1"/>
          <p:nvPr/>
        </p:nvSpPr>
        <p:spPr>
          <a:xfrm>
            <a:off x="9454487" y="4002510"/>
            <a:ext cx="1985819" cy="369332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MHV NEN 5720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4205" y="3009791"/>
            <a:ext cx="924937" cy="98443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18A9496-7D73-41D9-8E4D-F91AB57169BD}"/>
              </a:ext>
            </a:extLst>
          </p:cNvPr>
          <p:cNvSpPr txBox="1"/>
          <p:nvPr/>
        </p:nvSpPr>
        <p:spPr>
          <a:xfrm>
            <a:off x="178728" y="5612194"/>
            <a:ext cx="3029500" cy="33855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Veldwerk “op water”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497612" y="6205547"/>
            <a:ext cx="570284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PROJECTMANAGEMENT</a:t>
            </a:r>
            <a:endParaRPr lang="nl-NL" b="1" dirty="0">
              <a:solidFill>
                <a:schemeClr val="bg1"/>
              </a:solidFill>
            </a:endParaRPr>
          </a:p>
        </p:txBody>
      </p:sp>
      <p:cxnSp>
        <p:nvCxnSpPr>
          <p:cNvPr id="12" name="Rechte verbindingslijn met pijl 11"/>
          <p:cNvCxnSpPr>
            <a:stCxn id="28" idx="2"/>
          </p:cNvCxnSpPr>
          <p:nvPr/>
        </p:nvCxnSpPr>
        <p:spPr>
          <a:xfrm flipH="1">
            <a:off x="5177725" y="5968218"/>
            <a:ext cx="1" cy="23732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>
            <a:stCxn id="31" idx="2"/>
          </p:cNvCxnSpPr>
          <p:nvPr/>
        </p:nvCxnSpPr>
        <p:spPr>
          <a:xfrm flipH="1">
            <a:off x="9454486" y="5966137"/>
            <a:ext cx="1" cy="26332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/>
          <p:cNvSpPr txBox="1"/>
          <p:nvPr/>
        </p:nvSpPr>
        <p:spPr>
          <a:xfrm>
            <a:off x="10447396" y="6216703"/>
            <a:ext cx="1304527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MARKT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30" grpId="0" animBg="1"/>
      <p:bldP spid="33" grpId="0"/>
      <p:bldP spid="36" grpId="0" animBg="1"/>
      <p:bldP spid="37" grpId="0"/>
      <p:bldP spid="38" grpId="0"/>
      <p:bldP spid="40" grpId="0" animBg="1"/>
      <p:bldP spid="9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1733054"/>
            <a:ext cx="10933200" cy="1069200"/>
          </a:xfrm>
        </p:spPr>
        <p:txBody>
          <a:bodyPr/>
          <a:lstStyle/>
          <a:p>
            <a:r>
              <a:rPr lang="nl-NL" dirty="0" smtClean="0"/>
              <a:t>1. Welkom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82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B359-CF0D-4389-949E-16A33FCBB3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01754" y="642012"/>
            <a:ext cx="11698902" cy="1069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2 </a:t>
            </a:r>
            <a:r>
              <a:rPr lang="en-US" sz="2600" dirty="0" err="1" smtClean="0"/>
              <a:t>Aanbestedingen</a:t>
            </a:r>
            <a:r>
              <a:rPr lang="en-US" sz="2600" dirty="0" smtClean="0"/>
              <a:t> </a:t>
            </a:r>
            <a:r>
              <a:rPr lang="en-US" sz="2600" dirty="0" err="1" smtClean="0"/>
              <a:t>Veldwerk</a:t>
            </a:r>
            <a:r>
              <a:rPr lang="en-US" sz="2600" dirty="0" smtClean="0"/>
              <a:t> “</a:t>
            </a:r>
            <a:r>
              <a:rPr lang="en-US" sz="2600" dirty="0" err="1" smtClean="0"/>
              <a:t>onderwater</a:t>
            </a:r>
            <a:r>
              <a:rPr lang="en-US" sz="2600" dirty="0" smtClean="0"/>
              <a:t>” 2022/2023 &amp; </a:t>
            </a:r>
            <a:r>
              <a:rPr lang="en-US" sz="2600" dirty="0" err="1" smtClean="0"/>
              <a:t>evt</a:t>
            </a:r>
            <a:r>
              <a:rPr lang="en-US" sz="2600" dirty="0" smtClean="0"/>
              <a:t>. 2024 </a:t>
            </a:r>
            <a:endParaRPr lang="nl-NL" sz="2600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060848"/>
            <a:ext cx="4317211" cy="2808312"/>
          </a:xfrm>
          <a:prstGeom prst="rect">
            <a:avLst/>
          </a:prstGeom>
        </p:spPr>
      </p:pic>
      <p:cxnSp>
        <p:nvCxnSpPr>
          <p:cNvPr id="35" name="Rechte verbindingslijn met pijl 34"/>
          <p:cNvCxnSpPr>
            <a:stCxn id="17" idx="3"/>
            <a:endCxn id="59" idx="1"/>
          </p:cNvCxnSpPr>
          <p:nvPr/>
        </p:nvCxnSpPr>
        <p:spPr>
          <a:xfrm flipV="1">
            <a:off x="4652571" y="1679036"/>
            <a:ext cx="1383254" cy="1785968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>
            <a:stCxn id="17" idx="3"/>
            <a:endCxn id="62" idx="1"/>
          </p:cNvCxnSpPr>
          <p:nvPr/>
        </p:nvCxnSpPr>
        <p:spPr>
          <a:xfrm>
            <a:off x="4652571" y="3465004"/>
            <a:ext cx="1414533" cy="0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kstvak 58"/>
          <p:cNvSpPr txBox="1"/>
          <p:nvPr/>
        </p:nvSpPr>
        <p:spPr>
          <a:xfrm>
            <a:off x="6035825" y="1217371"/>
            <a:ext cx="5316919" cy="92333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31174203 “Boorwerkzaamheden t.b.v. Waterbodemonderzoek Noordzee RWS Kustlijnzorg 2022-2023 en optioneel 2024”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6067104" y="2864839"/>
            <a:ext cx="5297177" cy="120032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31174202 “Coördineren, uitvoeren, analyse en rapportage Waterbodem-onderzoek zandwingebieden Kustlijnzorg 2022-2023 en optioneel 2024”</a:t>
            </a:r>
          </a:p>
        </p:txBody>
      </p:sp>
      <p:cxnSp>
        <p:nvCxnSpPr>
          <p:cNvPr id="63" name="Rechte verbindingslijn met pijl 62"/>
          <p:cNvCxnSpPr>
            <a:stCxn id="17" idx="3"/>
            <a:endCxn id="70" idx="1"/>
          </p:cNvCxnSpPr>
          <p:nvPr/>
        </p:nvCxnSpPr>
        <p:spPr>
          <a:xfrm>
            <a:off x="4652571" y="3465004"/>
            <a:ext cx="1414533" cy="1586776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vak 69"/>
          <p:cNvSpPr txBox="1"/>
          <p:nvPr/>
        </p:nvSpPr>
        <p:spPr>
          <a:xfrm>
            <a:off x="6067104" y="4728614"/>
            <a:ext cx="5316919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Inhuur </a:t>
            </a:r>
            <a:r>
              <a:rPr lang="nl-NL" dirty="0" err="1" smtClean="0"/>
              <a:t>Deltares</a:t>
            </a:r>
            <a:r>
              <a:rPr lang="nl-NL" dirty="0" smtClean="0"/>
              <a:t> voor uitvoeren </a:t>
            </a:r>
            <a:r>
              <a:rPr lang="nl-NL" dirty="0" err="1" smtClean="0"/>
              <a:t>kwaliteits-borging</a:t>
            </a:r>
            <a:r>
              <a:rPr lang="nl-NL" dirty="0" smtClean="0"/>
              <a:t> via RWS WVL raamcontract</a:t>
            </a:r>
            <a:endParaRPr lang="nl-NL" dirty="0"/>
          </a:p>
        </p:txBody>
      </p:sp>
      <p:pic>
        <p:nvPicPr>
          <p:cNvPr id="72" name="Afbeelding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5246332"/>
            <a:ext cx="1969759" cy="12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B359-CF0D-4389-949E-16A33FCBB3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RWS Informatie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9200" y="853856"/>
            <a:ext cx="10933200" cy="630928"/>
          </a:xfrm>
        </p:spPr>
        <p:txBody>
          <a:bodyPr>
            <a:normAutofit fontScale="90000"/>
          </a:bodyPr>
          <a:lstStyle/>
          <a:p>
            <a:r>
              <a:rPr lang="nl-NL" sz="2800" dirty="0" smtClean="0"/>
              <a:t> </a:t>
            </a:r>
            <a:r>
              <a:rPr lang="nl-NL" sz="2800" dirty="0"/>
              <a:t>“Boorwerkzaamheden t.b.v. Waterbodemonderzoek 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Noordzee </a:t>
            </a:r>
            <a:r>
              <a:rPr lang="nl-NL" sz="2800" dirty="0"/>
              <a:t>RWS Kustlijnzorg 2022-2023 en optioneel 2024”</a:t>
            </a:r>
            <a:br>
              <a:rPr lang="nl-NL" sz="2800" dirty="0"/>
            </a:br>
            <a:endParaRPr lang="nl-NL" sz="2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D7B73E7-F360-496F-B163-B7E46F466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572" y="-10335"/>
            <a:ext cx="2415655" cy="1495119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85E8704-29C2-4B5D-8EAC-6B07143FF2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00" y="1881748"/>
            <a:ext cx="10922400" cy="47386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H</a:t>
            </a:r>
            <a:r>
              <a:rPr lang="nl-NL" dirty="0" smtClean="0"/>
              <a:t>et </a:t>
            </a:r>
            <a:r>
              <a:rPr lang="nl-NL" dirty="0"/>
              <a:t>leveren van een boorploeg inclusief benodigde apparatuur </a:t>
            </a:r>
            <a:r>
              <a:rPr lang="nl-NL" dirty="0" smtClean="0"/>
              <a:t>voor:</a:t>
            </a:r>
            <a:endParaRPr lang="nl-NL" dirty="0"/>
          </a:p>
          <a:p>
            <a:pPr lvl="1"/>
            <a:r>
              <a:rPr lang="nl-NL" dirty="0" smtClean="0"/>
              <a:t>plaatsen </a:t>
            </a:r>
            <a:r>
              <a:rPr lang="nl-NL" dirty="0"/>
              <a:t>van </a:t>
            </a:r>
            <a:r>
              <a:rPr lang="nl-NL" b="1" u="sng" dirty="0" err="1" smtClean="0"/>
              <a:t>vibrocore</a:t>
            </a:r>
            <a:r>
              <a:rPr lang="nl-NL" b="1" u="sng" dirty="0" smtClean="0"/>
              <a:t>-</a:t>
            </a:r>
            <a:r>
              <a:rPr lang="nl-NL" b="1" u="sng" dirty="0"/>
              <a:t>boringen</a:t>
            </a:r>
            <a:r>
              <a:rPr lang="nl-NL" dirty="0" smtClean="0"/>
              <a:t> </a:t>
            </a:r>
            <a:r>
              <a:rPr lang="nl-NL" dirty="0"/>
              <a:t>met </a:t>
            </a:r>
            <a:r>
              <a:rPr lang="nl-NL" dirty="0" smtClean="0"/>
              <a:t>diepte </a:t>
            </a:r>
            <a:r>
              <a:rPr lang="nl-NL" dirty="0"/>
              <a:t>van ten minste 5 meter </a:t>
            </a:r>
            <a:r>
              <a:rPr lang="nl-NL" dirty="0" smtClean="0"/>
              <a:t>onder zeebodem;</a:t>
            </a:r>
          </a:p>
          <a:p>
            <a:pPr lvl="1"/>
            <a:r>
              <a:rPr lang="nl-NL" dirty="0" smtClean="0"/>
              <a:t>bemonstering </a:t>
            </a:r>
            <a:r>
              <a:rPr lang="nl-NL" dirty="0"/>
              <a:t>van </a:t>
            </a:r>
            <a:r>
              <a:rPr lang="nl-NL" dirty="0" smtClean="0"/>
              <a:t>toplaag waterbodem </a:t>
            </a:r>
            <a:r>
              <a:rPr lang="nl-NL" dirty="0"/>
              <a:t>met een </a:t>
            </a:r>
            <a:r>
              <a:rPr lang="nl-NL" b="1" dirty="0" err="1"/>
              <a:t>boxcore</a:t>
            </a:r>
            <a:r>
              <a:rPr lang="nl-NL" dirty="0"/>
              <a:t> </a:t>
            </a:r>
            <a:r>
              <a:rPr lang="nl-NL" dirty="0" smtClean="0"/>
              <a:t>(aanwezigheid slib uitsluiten)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</a:t>
            </a:r>
            <a:r>
              <a:rPr lang="nl-NL" dirty="0" smtClean="0"/>
              <a:t>ijdrage leveren </a:t>
            </a:r>
            <a:r>
              <a:rPr lang="nl-NL" dirty="0"/>
              <a:t>aan het opstellen van een Integraal Veiligheidsplan Uitvoering (IVP-U) inclusief bijbehorende Risico </a:t>
            </a:r>
            <a:r>
              <a:rPr lang="nl-NL" dirty="0" smtClean="0"/>
              <a:t>Inventarisatie;</a:t>
            </a:r>
          </a:p>
        </p:txBody>
      </p:sp>
    </p:spTree>
    <p:extLst>
      <p:ext uri="{BB962C8B-B14F-4D97-AF65-F5344CB8AC3E}">
        <p14:creationId xmlns:p14="http://schemas.microsoft.com/office/powerpoint/2010/main" val="15777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B359-CF0D-4389-949E-16A33FCBB3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RWS Informatie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91344" y="862258"/>
            <a:ext cx="9937104" cy="1126582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“Coördineren, uitvoeren, analyse en rapportage </a:t>
            </a:r>
            <a:r>
              <a:rPr lang="nl-NL" sz="2800" dirty="0" smtClean="0"/>
              <a:t>Waterbodem-onderzoek </a:t>
            </a:r>
            <a:r>
              <a:rPr lang="nl-NL" sz="2800" dirty="0"/>
              <a:t>zandwingebieden Kustlijnzorg 2022-2023 en optioneel 2024”</a:t>
            </a:r>
            <a:br>
              <a:rPr lang="nl-NL" sz="2800" dirty="0"/>
            </a:br>
            <a:endParaRPr lang="nl-NL" sz="2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D7B73E7-F360-496F-B163-B7E46F466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464" y="-10334"/>
            <a:ext cx="1919535" cy="1188056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85E8704-29C2-4B5D-8EAC-6B07143FF2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000" y="2348880"/>
            <a:ext cx="10922400" cy="30963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Integrale </a:t>
            </a:r>
            <a:r>
              <a:rPr lang="nl-NL" dirty="0"/>
              <a:t>projectmanagement </a:t>
            </a:r>
            <a:r>
              <a:rPr lang="nl-NL" dirty="0" smtClean="0"/>
              <a:t>(coördinatie &amp; overleg/evaluatie &amp; Integrale veiligheid)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Inhoudelijk voorbereiden veldwerkzaamheden (aanpak/boorplan/veiligheid)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Uitvoeren veldwerk (coördinatie/boormeester NEN5720/afstemming lab)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Verwerken</a:t>
            </a:r>
            <a:r>
              <a:rPr lang="nl-NL" dirty="0"/>
              <a:t>, beschrijven en analyseren van de </a:t>
            </a:r>
            <a:r>
              <a:rPr lang="nl-NL" dirty="0" smtClean="0"/>
              <a:t>boringen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Opstellen </a:t>
            </a:r>
            <a:r>
              <a:rPr lang="nl-NL" dirty="0"/>
              <a:t>van de rapportages</a:t>
            </a:r>
          </a:p>
        </p:txBody>
      </p:sp>
    </p:spTree>
    <p:extLst>
      <p:ext uri="{BB962C8B-B14F-4D97-AF65-F5344CB8AC3E}">
        <p14:creationId xmlns:p14="http://schemas.microsoft.com/office/powerpoint/2010/main" val="8744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B359-CF0D-4389-949E-16A33FCBB3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RWS Informatie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9712" y="702241"/>
            <a:ext cx="8048576" cy="563291"/>
          </a:xfrm>
        </p:spPr>
        <p:txBody>
          <a:bodyPr>
            <a:normAutofit fontScale="90000"/>
          </a:bodyPr>
          <a:lstStyle/>
          <a:p>
            <a:r>
              <a:rPr lang="nl-NL" sz="2800" dirty="0" smtClean="0"/>
              <a:t>Scope werkzaamheden 2022, 2023 en evt. 2024</a:t>
            </a:r>
            <a:r>
              <a:rPr lang="nl-NL" sz="2800" dirty="0"/>
              <a:t/>
            </a:r>
            <a:br>
              <a:rPr lang="nl-NL" sz="2800" dirty="0"/>
            </a:br>
            <a:endParaRPr lang="nl-NL" sz="2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D7B73E7-F360-496F-B163-B7E46F466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464" y="-10334"/>
            <a:ext cx="1919535" cy="11880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28" y="1265532"/>
            <a:ext cx="5128332" cy="197671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677" y="1265532"/>
            <a:ext cx="5390366" cy="324031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07628" y="3645024"/>
            <a:ext cx="3904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2022: 3 weken veldwerk;</a:t>
            </a:r>
          </a:p>
          <a:p>
            <a:r>
              <a:rPr lang="nl-NL" dirty="0" smtClean="0"/>
              <a:t>2023: 2 weken veldwerk;</a:t>
            </a:r>
          </a:p>
          <a:p>
            <a:r>
              <a:rPr lang="nl-NL" dirty="0" smtClean="0"/>
              <a:t>2024: evt. 2 weken veldwerk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953" y="4418736"/>
            <a:ext cx="1313176" cy="2109836"/>
          </a:xfrm>
          <a:prstGeom prst="rect">
            <a:avLst/>
          </a:prstGeom>
        </p:spPr>
      </p:pic>
      <p:sp>
        <p:nvSpPr>
          <p:cNvPr id="12" name="Ovaal 11"/>
          <p:cNvSpPr/>
          <p:nvPr/>
        </p:nvSpPr>
        <p:spPr>
          <a:xfrm>
            <a:off x="4511824" y="4869160"/>
            <a:ext cx="72008" cy="10197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8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24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831013"/>
            <a:ext cx="10933200" cy="1069200"/>
          </a:xfrm>
        </p:spPr>
        <p:txBody>
          <a:bodyPr/>
          <a:lstStyle/>
          <a:p>
            <a:r>
              <a:rPr lang="nl-NL" dirty="0" smtClean="0"/>
              <a:t>Producten</a:t>
            </a:r>
            <a:endParaRPr lang="nl-NL" dirty="0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35568"/>
              </p:ext>
            </p:extLst>
          </p:nvPr>
        </p:nvGraphicFramePr>
        <p:xfrm>
          <a:off x="629998" y="1736833"/>
          <a:ext cx="9428402" cy="34624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2217">
                  <a:extLst>
                    <a:ext uri="{9D8B030D-6E8A-4147-A177-3AD203B41FA5}">
                      <a16:colId xmlns:a16="http://schemas.microsoft.com/office/drawing/2014/main" val="3055538686"/>
                    </a:ext>
                  </a:extLst>
                </a:gridCol>
                <a:gridCol w="4227039">
                  <a:extLst>
                    <a:ext uri="{9D8B030D-6E8A-4147-A177-3AD203B41FA5}">
                      <a16:colId xmlns:a16="http://schemas.microsoft.com/office/drawing/2014/main" val="2967625002"/>
                    </a:ext>
                  </a:extLst>
                </a:gridCol>
                <a:gridCol w="541291">
                  <a:extLst>
                    <a:ext uri="{9D8B030D-6E8A-4147-A177-3AD203B41FA5}">
                      <a16:colId xmlns:a16="http://schemas.microsoft.com/office/drawing/2014/main" val="1956012037"/>
                    </a:ext>
                  </a:extLst>
                </a:gridCol>
                <a:gridCol w="4107855">
                  <a:extLst>
                    <a:ext uri="{9D8B030D-6E8A-4147-A177-3AD203B41FA5}">
                      <a16:colId xmlns:a16="http://schemas.microsoft.com/office/drawing/2014/main" val="2106939313"/>
                    </a:ext>
                  </a:extLst>
                </a:gridCol>
              </a:tblGrid>
              <a:tr h="21184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INTEGRAAL PROJECTMANAGEMENT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PROJECTMANAGEMENT</a:t>
                      </a:r>
                      <a:endParaRPr lang="nl-NL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72132"/>
                  </a:ext>
                </a:extLst>
              </a:tr>
              <a:tr h="211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Projectplan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Verslaglegging startoverleg OG-ON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928473"/>
                  </a:ext>
                </a:extLst>
              </a:tr>
              <a:tr h="211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Verslaglegging van de PSU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Voortgangsrapportage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328472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Verslaglegging voortgangs-overleggen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Verslag voortgangsoverleg OG-ON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982758"/>
                  </a:ext>
                </a:extLst>
              </a:tr>
              <a:tr h="21184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VOORBEREIDING WERKZAAMHEDEN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RAPPORTAGEFASE</a:t>
                      </a:r>
                      <a:endParaRPr lang="nl-NL" sz="1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185959"/>
                  </a:ext>
                </a:extLst>
              </a:tr>
              <a:tr h="211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Vaststellen ligging zandwinvakken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Rapportage korrelgrootte analyses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008624"/>
                  </a:ext>
                </a:extLst>
              </a:tr>
              <a:tr h="211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IVP-Uitvoering incl. calamiteitenplan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Gebiedsdocument per </a:t>
                      </a:r>
                      <a:r>
                        <a:rPr lang="nl-NL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zandwinvak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55508"/>
                  </a:ext>
                </a:extLst>
              </a:tr>
              <a:tr h="211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Risicodossier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Boorbeschrijvingen </a:t>
                      </a: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(BRO en PDF)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016644"/>
                  </a:ext>
                </a:extLst>
              </a:tr>
              <a:tr h="204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Plan van aanpak NEN5720:2017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Milieuhygiënische</a:t>
                      </a: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verklaring per </a:t>
                      </a:r>
                      <a:r>
                        <a:rPr lang="nl-NL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winvak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694069"/>
                  </a:ext>
                </a:extLst>
              </a:tr>
              <a:tr h="211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Boorplan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255286"/>
                  </a:ext>
                </a:extLst>
              </a:tr>
              <a:tr h="211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Dagrapporten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826861"/>
                  </a:ext>
                </a:extLst>
              </a:tr>
              <a:tr h="21184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VERWERKEN, BESCHRIJVEN, BEMONSTEREN EN ANALYSEREN BORINGEN</a:t>
                      </a:r>
                      <a:endParaRPr lang="nl-NL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208271"/>
                  </a:ext>
                </a:extLst>
              </a:tr>
              <a:tr h="211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Back-up monsters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798889"/>
                  </a:ext>
                </a:extLst>
              </a:tr>
              <a:tr h="229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Foto’s en boorbeschrijvingen boorkernen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57339"/>
                  </a:ext>
                </a:extLst>
              </a:tr>
              <a:tr h="42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Digitaal bestand korrelgrootte analyses </a:t>
                      </a:r>
                      <a:r>
                        <a:rPr lang="nl-NL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zandwinvakken</a:t>
                      </a: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577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963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B359-CF0D-4389-949E-16A33FCBB3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RWS Informatie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0869" y="940621"/>
            <a:ext cx="9937104" cy="1126582"/>
          </a:xfrm>
        </p:spPr>
        <p:txBody>
          <a:bodyPr>
            <a:normAutofit/>
          </a:bodyPr>
          <a:lstStyle/>
          <a:p>
            <a:r>
              <a:rPr lang="nl-NL" sz="2800" dirty="0"/>
              <a:t>Aandachtspunten aanbesteding  31174202</a:t>
            </a:r>
            <a:br>
              <a:rPr lang="nl-NL" sz="2800" dirty="0"/>
            </a:br>
            <a:endParaRPr lang="nl-NL" sz="2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D7B73E7-F360-496F-B163-B7E46F466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464" y="-10334"/>
            <a:ext cx="1919535" cy="1188056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85E8704-29C2-4B5D-8EAC-6B07143FF2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376" y="1899416"/>
            <a:ext cx="11449272" cy="309634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600" b="1" u="sng" dirty="0" smtClean="0"/>
              <a:t>Planning: </a:t>
            </a:r>
            <a:r>
              <a:rPr lang="nl-NL" sz="2600" dirty="0"/>
              <a:t>Eerste </a:t>
            </a:r>
            <a:r>
              <a:rPr lang="nl-NL" sz="2600" dirty="0" smtClean="0"/>
              <a:t>veldwerkperioden </a:t>
            </a:r>
            <a:r>
              <a:rPr lang="nl-NL" sz="2600" dirty="0"/>
              <a:t>relatief </a:t>
            </a:r>
            <a:r>
              <a:rPr lang="nl-NL" sz="2600" dirty="0" smtClean="0"/>
              <a:t>snel: </a:t>
            </a:r>
            <a:r>
              <a:rPr lang="nl-NL" sz="2600" dirty="0"/>
              <a:t>week 19 en week </a:t>
            </a:r>
            <a:r>
              <a:rPr lang="nl-NL" sz="2600" dirty="0" smtClean="0"/>
              <a:t>21 2022;</a:t>
            </a:r>
            <a:endParaRPr lang="nl-NL" sz="26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600" b="1" u="sng" dirty="0"/>
              <a:t>Boorbeschrijvingen geologie: </a:t>
            </a:r>
            <a:r>
              <a:rPr lang="nl-NL" sz="2600" dirty="0"/>
              <a:t>Een aantal aanvullingen is van toepassing op de standaard NEN-EN-ISO 146888-1 + NEN 8990:2020 welke zijn opgenomen in de (nog te formaliseren) klasse 1 beschrijvingen binnen deze norm;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600" b="1" u="sng" dirty="0"/>
              <a:t>Korrelgrootte- bepalingen d.m.v. zeefkromme-analyses: </a:t>
            </a:r>
            <a:r>
              <a:rPr lang="nl-NL" sz="2600" dirty="0"/>
              <a:t>voor RWS-Kustlijnzorg is aparte werkwijze ontwikkeld, wijkt dus af van standaard norm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600" b="1" u="sng" dirty="0"/>
              <a:t>Scope 2023/2024: </a:t>
            </a:r>
            <a:r>
              <a:rPr lang="nl-NL" sz="2600" dirty="0"/>
              <a:t>Werkzaamheden NEN5720 in 2023/2024 onzeker gezien omgevingswet;</a:t>
            </a:r>
          </a:p>
        </p:txBody>
      </p:sp>
    </p:spTree>
    <p:extLst>
      <p:ext uri="{BB962C8B-B14F-4D97-AF65-F5344CB8AC3E}">
        <p14:creationId xmlns:p14="http://schemas.microsoft.com/office/powerpoint/2010/main" val="20978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/>
              <a:t>Deze presentatie wordt gepubliceerd incl. verslag</a:t>
            </a:r>
          </a:p>
          <a:p>
            <a:pPr marL="0" lvl="0" indent="0">
              <a:buNone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26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</a:t>
            </a:r>
            <a:r>
              <a:rPr lang="nl-NL" dirty="0" smtClean="0"/>
              <a:t>. Mededelingen aanbesteder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8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27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</a:t>
            </a:r>
            <a:r>
              <a:rPr lang="nl-NL" dirty="0" smtClean="0"/>
              <a:t>. Vragen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35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28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</a:t>
            </a:r>
            <a:r>
              <a:rPr lang="nl-NL" dirty="0" smtClean="0"/>
              <a:t>. Afsluiting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33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Welkom+ kort voorstelrondje RWS aanwezigen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Procedureverloop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Gunningscriteria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Contractvorm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Techniek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Mededelingen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Vragen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Afsluiting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3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92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B359-CF0D-4389-949E-16A33FCBB3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9200" y="739025"/>
            <a:ext cx="10933200" cy="1069200"/>
          </a:xfrm>
        </p:spPr>
        <p:txBody>
          <a:bodyPr/>
          <a:lstStyle/>
          <a:p>
            <a:r>
              <a:rPr lang="nl-NL" dirty="0" smtClean="0"/>
              <a:t>RWS Programma Kustlijnzorg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 flipH="1">
            <a:off x="6085800" y="1583076"/>
            <a:ext cx="5589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BC7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Doelstellingen Programma Kustlijnzorg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BC7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7BC7">
                  <a:lumMod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BC7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Handhaven van de </a:t>
            </a:r>
            <a:r>
              <a:rPr kumimoji="0" lang="nl-N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BC7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Basiskustlijn 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7BC7">
                  <a:lumMod val="7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BC7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Groei van het </a:t>
            </a:r>
            <a:r>
              <a:rPr kumimoji="0" lang="nl-N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BC7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Kustfundament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62" y="1670858"/>
            <a:ext cx="4466549" cy="44760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618" y="3045888"/>
            <a:ext cx="5142076" cy="322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37516" y="1534605"/>
            <a:ext cx="11402084" cy="4161345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B359-CF0D-4389-949E-16A33FCBB3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RWS Informatie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30000" y="758599"/>
            <a:ext cx="10933200" cy="1069200"/>
          </a:xfrm>
        </p:spPr>
        <p:txBody>
          <a:bodyPr/>
          <a:lstStyle/>
          <a:p>
            <a:r>
              <a:rPr lang="nl-NL" dirty="0" smtClean="0"/>
              <a:t>Suppletieprogramma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083" y="4318233"/>
            <a:ext cx="3897610" cy="62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718115" y="1630853"/>
            <a:ext cx="10922400" cy="2923960"/>
          </a:xfrm>
        </p:spPr>
        <p:txBody>
          <a:bodyPr>
            <a:normAutofit/>
          </a:bodyPr>
          <a:lstStyle/>
          <a:p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Uitvoering van suppletieprogramma: Integraal Projectmanagement team</a:t>
            </a:r>
          </a:p>
          <a:p>
            <a:r>
              <a:rPr lang="nl-NL" sz="1800" b="1" u="sng" dirty="0" smtClean="0">
                <a:solidFill>
                  <a:schemeClr val="tx2">
                    <a:lumMod val="75000"/>
                  </a:schemeClr>
                </a:solidFill>
              </a:rPr>
              <a:t>Omgevingsmanagement</a:t>
            </a:r>
            <a:r>
              <a:rPr lang="nl-NL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is primair verantwoordelijk voor: </a:t>
            </a:r>
          </a:p>
          <a:p>
            <a:pPr lvl="2">
              <a:buFontTx/>
              <a:buChar char="-"/>
            </a:pPr>
            <a:endParaRPr lang="nl-NL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buFontTx/>
              <a:buChar char="-"/>
            </a:pPr>
            <a:r>
              <a:rPr lang="nl-NL" sz="1600" dirty="0" smtClean="0">
                <a:solidFill>
                  <a:schemeClr val="tx2">
                    <a:lumMod val="75000"/>
                  </a:schemeClr>
                </a:solidFill>
              </a:rPr>
              <a:t>Vergunningenbeheer m.b.t. zandwinning en zandsuppleties</a:t>
            </a:r>
          </a:p>
          <a:p>
            <a:pPr lvl="2">
              <a:buFontTx/>
              <a:buChar char="-"/>
            </a:pPr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nl-NL" sz="1600" dirty="0" smtClean="0">
                <a:solidFill>
                  <a:schemeClr val="tx2">
                    <a:lumMod val="75000"/>
                  </a:schemeClr>
                </a:solidFill>
              </a:rPr>
              <a:t>onditionering ecologie en </a:t>
            </a:r>
            <a:r>
              <a:rPr lang="nl-NL" sz="1600" dirty="0" err="1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nl-NL" sz="1600" dirty="0" err="1" smtClean="0">
                <a:solidFill>
                  <a:schemeClr val="tx2">
                    <a:lumMod val="75000"/>
                  </a:schemeClr>
                </a:solidFill>
              </a:rPr>
              <a:t>andwinvakken</a:t>
            </a:r>
            <a:endParaRPr lang="nl-NL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buFontTx/>
              <a:buChar char="-"/>
            </a:pPr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nl-NL" sz="1600" dirty="0" smtClean="0">
                <a:solidFill>
                  <a:schemeClr val="tx2">
                    <a:lumMod val="75000"/>
                  </a:schemeClr>
                </a:solidFill>
              </a:rPr>
              <a:t>takeholdermanagement (o.a. jaarlijkse consultatie)</a:t>
            </a:r>
          </a:p>
          <a:p>
            <a:pPr lvl="2">
              <a:buFontTx/>
              <a:buChar char="-"/>
            </a:pPr>
            <a:r>
              <a:rPr lang="nl-NL" sz="1600" dirty="0" smtClean="0">
                <a:solidFill>
                  <a:schemeClr val="tx2">
                    <a:lumMod val="75000"/>
                  </a:schemeClr>
                </a:solidFill>
              </a:rPr>
              <a:t>Uitvoering van het Monitorings- en Evaluatieplan zandwinning</a:t>
            </a:r>
          </a:p>
          <a:p>
            <a:pPr lvl="2">
              <a:buFontTx/>
              <a:buChar char="-"/>
            </a:pPr>
            <a:r>
              <a:rPr lang="nl-NL" sz="1600" dirty="0" smtClean="0">
                <a:solidFill>
                  <a:schemeClr val="tx2">
                    <a:lumMod val="75000"/>
                  </a:schemeClr>
                </a:solidFill>
              </a:rPr>
              <a:t>Communicatie.  </a:t>
            </a:r>
            <a:endParaRPr lang="nl-N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B359-CF0D-4389-949E-16A33FCBB3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RWS Informatie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4750" y="815225"/>
            <a:ext cx="10933200" cy="1069200"/>
          </a:xfrm>
        </p:spPr>
        <p:txBody>
          <a:bodyPr/>
          <a:lstStyle/>
          <a:p>
            <a:r>
              <a:rPr lang="nl-NL" dirty="0" smtClean="0"/>
              <a:t>Voorbereiding en Vergunning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t="23568" b="34706"/>
          <a:stretch/>
        </p:blipFill>
        <p:spPr>
          <a:xfrm>
            <a:off x="1057275" y="4438435"/>
            <a:ext cx="94869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7549" r="18338"/>
          <a:stretch/>
        </p:blipFill>
        <p:spPr>
          <a:xfrm>
            <a:off x="6841067" y="0"/>
            <a:ext cx="53509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703138" y="2177234"/>
            <a:ext cx="5947044" cy="3109662"/>
          </a:xfrm>
        </p:spPr>
        <p:txBody>
          <a:bodyPr>
            <a:normAutofit fontScale="55000" lnSpcReduction="20000"/>
          </a:bodyPr>
          <a:lstStyle/>
          <a:p>
            <a:r>
              <a:rPr lang="nl-NL" sz="2900" dirty="0" smtClean="0">
                <a:solidFill>
                  <a:schemeClr val="tx2">
                    <a:lumMod val="75000"/>
                  </a:schemeClr>
                </a:solidFill>
              </a:rPr>
              <a:t>Ontgrondingenvergunning winning suppletiezand </a:t>
            </a:r>
          </a:p>
          <a:p>
            <a:pPr lvl="1"/>
            <a:r>
              <a:rPr lang="nl-NL" sz="2600" dirty="0" smtClean="0">
                <a:solidFill>
                  <a:schemeClr val="tx2">
                    <a:lumMod val="75000"/>
                  </a:schemeClr>
                </a:solidFill>
              </a:rPr>
              <a:t>161</a:t>
            </a:r>
            <a:r>
              <a:rPr lang="nl-NL" sz="2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2600" dirty="0" smtClean="0">
                <a:solidFill>
                  <a:schemeClr val="tx2">
                    <a:lumMod val="75000"/>
                  </a:schemeClr>
                </a:solidFill>
              </a:rPr>
              <a:t>miljoen m</a:t>
            </a:r>
            <a:r>
              <a:rPr lang="nl-NL" sz="2600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nl-NL" sz="2600" dirty="0" smtClean="0">
                <a:solidFill>
                  <a:schemeClr val="tx2">
                    <a:lumMod val="75000"/>
                  </a:schemeClr>
                </a:solidFill>
              </a:rPr>
              <a:t> suppletiezand </a:t>
            </a:r>
          </a:p>
          <a:p>
            <a:pPr lvl="1"/>
            <a:r>
              <a:rPr lang="nl-NL" sz="2500" dirty="0" smtClean="0">
                <a:solidFill>
                  <a:schemeClr val="tx2">
                    <a:lumMod val="75000"/>
                  </a:schemeClr>
                </a:solidFill>
              </a:rPr>
              <a:t>periode 2018-2027</a:t>
            </a:r>
          </a:p>
          <a:p>
            <a:pPr lvl="1"/>
            <a:endParaRPr lang="nl-NL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NL" sz="2900" dirty="0" smtClean="0">
                <a:solidFill>
                  <a:schemeClr val="tx2">
                    <a:lumMod val="75000"/>
                  </a:schemeClr>
                </a:solidFill>
              </a:rPr>
              <a:t>Zandwinning is MER-plichtig</a:t>
            </a:r>
          </a:p>
          <a:p>
            <a:pPr lvl="1"/>
            <a:r>
              <a:rPr lang="nl-NL" sz="2500" dirty="0" smtClean="0">
                <a:solidFill>
                  <a:schemeClr val="tx2">
                    <a:lumMod val="75000"/>
                  </a:schemeClr>
                </a:solidFill>
              </a:rPr>
              <a:t>71 MER-zoekgebieden geselecteerd</a:t>
            </a:r>
          </a:p>
          <a:p>
            <a:endParaRPr lang="en-US" sz="29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Van MER-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zoekgebied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naar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wingebied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conditionering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zandwinvakken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nl-NL" sz="29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B359-CF0D-4389-949E-16A33FCBB3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RWS Informatie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03138" y="853426"/>
            <a:ext cx="5830512" cy="926208"/>
          </a:xfrm>
        </p:spPr>
        <p:txBody>
          <a:bodyPr>
            <a:noAutofit/>
          </a:bodyPr>
          <a:lstStyle/>
          <a:p>
            <a:r>
              <a:rPr lang="nl-NL" sz="2800" dirty="0" smtClean="0"/>
              <a:t>Ontgrondingenvergunning en Milieu Effect Rapportage (MER</a:t>
            </a:r>
            <a:r>
              <a:rPr lang="nl-NL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42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7549" r="18338"/>
          <a:stretch/>
        </p:blipFill>
        <p:spPr>
          <a:xfrm>
            <a:off x="6841067" y="0"/>
            <a:ext cx="53509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80999" y="1352550"/>
            <a:ext cx="6373761" cy="4576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 smtClean="0">
                <a:solidFill>
                  <a:schemeClr val="tx2">
                    <a:lumMod val="75000"/>
                  </a:schemeClr>
                </a:solidFill>
              </a:rPr>
              <a:t>Doel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: Kwaliteit zand en geschiktheid van het </a:t>
            </a:r>
            <a:r>
              <a:rPr lang="nl-NL" sz="1800" dirty="0" err="1" smtClean="0">
                <a:solidFill>
                  <a:schemeClr val="tx2">
                    <a:lumMod val="75000"/>
                  </a:schemeClr>
                </a:solidFill>
              </a:rPr>
              <a:t>zandwinvak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 bepalen door </a:t>
            </a:r>
            <a:r>
              <a:rPr lang="nl-NL" sz="1800" i="1" dirty="0" smtClean="0">
                <a:solidFill>
                  <a:schemeClr val="tx2">
                    <a:lumMod val="75000"/>
                  </a:schemeClr>
                </a:solidFill>
              </a:rPr>
              <a:t>op water- 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en </a:t>
            </a:r>
            <a:r>
              <a:rPr lang="nl-NL" sz="1800" i="1" dirty="0" smtClean="0">
                <a:solidFill>
                  <a:schemeClr val="tx2">
                    <a:lumMod val="75000"/>
                  </a:schemeClr>
                </a:solidFill>
              </a:rPr>
              <a:t>onderwater-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 bodemonderzoek</a:t>
            </a:r>
          </a:p>
          <a:p>
            <a:pPr marL="0" indent="0">
              <a:buNone/>
            </a:pPr>
            <a:endParaRPr lang="nl-NL" sz="1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1800" i="1" u="sng" dirty="0" smtClean="0">
                <a:solidFill>
                  <a:schemeClr val="tx2">
                    <a:lumMod val="75000"/>
                  </a:schemeClr>
                </a:solidFill>
              </a:rPr>
              <a:t>Korte termijn</a:t>
            </a:r>
            <a:r>
              <a:rPr lang="nl-NL" sz="1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doelstelling: </a:t>
            </a:r>
            <a:endParaRPr lang="nl-NL" sz="18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nl-NL" sz="1400" dirty="0" smtClean="0">
                <a:solidFill>
                  <a:schemeClr val="tx2">
                    <a:lumMod val="75000"/>
                  </a:schemeClr>
                </a:solidFill>
              </a:rPr>
              <a:t>Voldoen aan de voorschriften uit de Ontgrondingenvergunning en Besluit Bodemkwaliteit</a:t>
            </a:r>
          </a:p>
          <a:p>
            <a:pPr lvl="1"/>
            <a:r>
              <a:rPr lang="nl-NL" sz="1400" dirty="0" smtClean="0">
                <a:solidFill>
                  <a:schemeClr val="tx2">
                    <a:lumMod val="75000"/>
                  </a:schemeClr>
                </a:solidFill>
              </a:rPr>
              <a:t>Informatie m.b.t. </a:t>
            </a:r>
            <a:r>
              <a:rPr lang="nl-NL" sz="1400" dirty="0" err="1" smtClean="0">
                <a:solidFill>
                  <a:schemeClr val="tx2">
                    <a:lumMod val="75000"/>
                  </a:schemeClr>
                </a:solidFill>
              </a:rPr>
              <a:t>zandwinvakken</a:t>
            </a:r>
            <a:r>
              <a:rPr lang="nl-NL" sz="1400" dirty="0" smtClean="0">
                <a:solidFill>
                  <a:schemeClr val="tx2">
                    <a:lumMod val="75000"/>
                  </a:schemeClr>
                </a:solidFill>
              </a:rPr>
              <a:t> verstrekken aan de markt t.b.v. risico-inschatting en prijsbepaling van suppletiecontracten</a:t>
            </a:r>
          </a:p>
          <a:p>
            <a:pPr marL="0" indent="0">
              <a:buNone/>
            </a:pPr>
            <a:endParaRPr lang="nl-NL" sz="1800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1800" i="1" u="sng" dirty="0" smtClean="0">
                <a:solidFill>
                  <a:schemeClr val="tx2">
                    <a:lumMod val="75000"/>
                  </a:schemeClr>
                </a:solidFill>
              </a:rPr>
              <a:t>Lange termijn </a:t>
            </a:r>
            <a:r>
              <a:rPr lang="nl-NL" sz="1800" dirty="0" smtClean="0">
                <a:solidFill>
                  <a:schemeClr val="tx2">
                    <a:lumMod val="75000"/>
                  </a:schemeClr>
                </a:solidFill>
              </a:rPr>
              <a:t>doelstelling: </a:t>
            </a:r>
          </a:p>
          <a:p>
            <a:pPr lvl="1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nl-NL" sz="1400" dirty="0" smtClean="0">
                <a:solidFill>
                  <a:schemeClr val="tx2">
                    <a:lumMod val="75000"/>
                  </a:schemeClr>
                </a:solidFill>
              </a:rPr>
              <a:t>ata verzamelen voor Delfstoffen Informatiesysteem 3.0 (DIS)</a:t>
            </a:r>
          </a:p>
          <a:p>
            <a:pPr lvl="2"/>
            <a:r>
              <a:rPr lang="nl-NL" sz="1200" dirty="0" smtClean="0">
                <a:solidFill>
                  <a:schemeClr val="tx2">
                    <a:lumMod val="75000"/>
                  </a:schemeClr>
                </a:solidFill>
              </a:rPr>
              <a:t>Voorraad van winbaar zand in de Noordzee</a:t>
            </a:r>
          </a:p>
          <a:p>
            <a:pPr lvl="2"/>
            <a:r>
              <a:rPr lang="nl-NL" sz="1200" dirty="0" smtClean="0">
                <a:solidFill>
                  <a:schemeClr val="tx2">
                    <a:lumMod val="75000"/>
                  </a:schemeClr>
                </a:solidFill>
              </a:rPr>
              <a:t>Zandwinstrategie voor kustonderhoud </a:t>
            </a:r>
            <a:endParaRPr lang="nl-NL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B359-CF0D-4389-949E-16A33FCBB3E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RWS Informatie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55162" y="672113"/>
            <a:ext cx="10933200" cy="1069200"/>
          </a:xfrm>
        </p:spPr>
        <p:txBody>
          <a:bodyPr/>
          <a:lstStyle/>
          <a:p>
            <a:r>
              <a:rPr lang="nl-NL" dirty="0" smtClean="0"/>
              <a:t>Conditionering </a:t>
            </a:r>
            <a:r>
              <a:rPr lang="nl-NL" dirty="0" err="1" smtClean="0"/>
              <a:t>zandwinvakken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7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Europese, openbare procedure onder ARW2016.</a:t>
            </a:r>
          </a:p>
          <a:p>
            <a:endParaRPr lang="nl-NL" dirty="0"/>
          </a:p>
          <a:p>
            <a:r>
              <a:rPr lang="nl-NL" dirty="0" smtClean="0"/>
              <a:t>Publicatie aankondiging opdracht 			22 dec. 2021</a:t>
            </a:r>
          </a:p>
          <a:p>
            <a:r>
              <a:rPr lang="nl-NL" dirty="0" smtClean="0"/>
              <a:t>Inlichtingenbijeenkomst					19 jan. 2022</a:t>
            </a:r>
            <a:endParaRPr lang="nl-NL" dirty="0"/>
          </a:p>
          <a:p>
            <a:r>
              <a:rPr lang="nl-NL" dirty="0" smtClean="0"/>
              <a:t>Nadere (</a:t>
            </a:r>
            <a:r>
              <a:rPr lang="nl-NL" dirty="0" err="1" smtClean="0"/>
              <a:t>ind</a:t>
            </a:r>
            <a:r>
              <a:rPr lang="nl-NL" dirty="0" smtClean="0"/>
              <a:t>.) inlichtingen aanmelden uiterlijk		20-27 </a:t>
            </a:r>
            <a:r>
              <a:rPr lang="nl-NL" dirty="0"/>
              <a:t>jan </a:t>
            </a:r>
            <a:r>
              <a:rPr lang="nl-NL" dirty="0" smtClean="0"/>
              <a:t>2022</a:t>
            </a:r>
          </a:p>
          <a:p>
            <a:r>
              <a:rPr lang="nl-NL" dirty="0" smtClean="0"/>
              <a:t>Publicatie Nota van Inlichtingen				3 febr. 2022</a:t>
            </a:r>
          </a:p>
          <a:p>
            <a:r>
              <a:rPr lang="nl-NL" dirty="0" smtClean="0"/>
              <a:t>Inschrijving uiterlijk						17 febr. 2022</a:t>
            </a:r>
          </a:p>
          <a:p>
            <a:r>
              <a:rPr lang="nl-NL" dirty="0" smtClean="0"/>
              <a:t>Openen digitale kluis </a:t>
            </a:r>
            <a:r>
              <a:rPr lang="nl-NL" dirty="0" err="1" smtClean="0"/>
              <a:t>TenderNed</a:t>
            </a:r>
            <a:r>
              <a:rPr lang="nl-NL" dirty="0" smtClean="0"/>
              <a:t>          			18 febr. 2022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9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 smtClean="0"/>
              <a:t>RWS Informatie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Procedureverloop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65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RWS 16X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WS presentatie 16x9 NL.potx" id="{8488AE73-9A9E-406B-A442-A55021AEC5A3}" vid="{D98C7100-7CFA-4104-B0D7-513294810D4F}"/>
    </a:ext>
  </a:extLst>
</a:theme>
</file>

<file path=ppt/theme/theme2.xml><?xml version="1.0" encoding="utf-8"?>
<a:theme xmlns:a="http://schemas.openxmlformats.org/drawingml/2006/main" name="1_Presentatie RWS 16X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WS presentatie 16x9 NL.potx" id="{8488AE73-9A9E-406B-A442-A55021AEC5A3}" vid="{D98C7100-7CFA-4104-B0D7-513294810D4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c3f2f726-aef4-499f-b234-769b04ce551a" ContentTypeId="0x010100869D8030C0354C67920800D7E93602B5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nect-DossierId xmlns="208e46c2-bbcd-4624-8858-21bd42ce7c86" xsi:nil="true"/>
    <Connect-Subtitel xmlns="208e46c2-bbcd-4624-8858-21bd42ce7c86" xsi:nil="true"/>
    <TaxKeywordTaxHTField xmlns="208e46c2-bbcd-4624-8858-21bd42ce7c86">
      <Terms xmlns="http://schemas.microsoft.com/office/infopath/2007/PartnerControls"/>
    </TaxKeywordTaxHTField>
    <Connect-Status xmlns="208e46c2-bbcd-4624-8858-21bd42ce7c86">Definitief</Connect-Status>
    <Connect-Archiefwaardig xmlns="208e46c2-bbcd-4624-8858-21bd42ce7c86">Ja</Connect-Archiefwaardig>
    <Connect-InformatieUitBronsysteem xmlns="208e46c2-bbcd-4624-8858-21bd42ce7c86" xsi:nil="true"/>
    <Connect-Documenttype_0 xmlns="208e46c2-bbcd-4624-8858-21bd42ce7c86">
      <Terms xmlns="http://schemas.microsoft.com/office/infopath/2007/PartnerControls"/>
    </Connect-Documenttype_0>
    <TaxCatchAll xmlns="208e46c2-bbcd-4624-8858-21bd42ce7c86">
      <Value>599</Value>
      <Value>5</Value>
      <Value>4</Value>
      <Value>3</Value>
      <Value>7</Value>
    </TaxCatchAll>
    <TaxCatchAllLabel xmlns="208e46c2-bbcd-4624-8858-21bd42ce7c86"/>
    <Connect-Toelichting xmlns="208e46c2-bbcd-4624-8858-21bd42ce7c86" xsi:nil="true"/>
    <Connect-Ondertekenaar xmlns="208e46c2-bbcd-4624-8858-21bd42ce7c86">
      <UserInfo>
        <DisplayName/>
        <AccountId xsi:nil="true"/>
        <AccountType/>
      </UserInfo>
    </Connect-Ondertekenaar>
    <Connect-Auteur xmlns="208e46c2-bbcd-4624-8858-21bd42ce7c86">
      <UserInfo>
        <DisplayName/>
        <AccountId xsi:nil="true"/>
        <AccountType/>
      </UserInfo>
    </Connect-Auteur>
    <Connect-Projectnummer_0 xmlns="208e46c2-bbcd-4624-8858-21bd42ce7c8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S005125</TermName>
          <TermId xmlns="http://schemas.microsoft.com/office/infopath/2007/PartnerControls">f7f682e2-5cea-4725-b811-bd4e76d225ce</TermId>
        </TermInfo>
      </Terms>
    </Connect-Projectnummer_0>
    <Connect-Vertrouwelijkheid_0 xmlns="208e46c2-bbcd-4624-8858-21bd42ce7c86">
      <Terms xmlns="http://schemas.microsoft.com/office/infopath/2007/PartnerControls">
        <TermInfo xmlns="http://schemas.microsoft.com/office/infopath/2007/PartnerControls">
          <TermName xmlns="http://schemas.microsoft.com/office/infopath/2007/PartnerControls">RWS Bedrijfsvertrouwelijk/geen</TermName>
          <TermId xmlns="http://schemas.microsoft.com/office/infopath/2007/PartnerControls">1523f3d8-a3f5-4033-a4d4-a04bf7d6d8cc</TermId>
        </TermInfo>
      </Terms>
    </Connect-Vertrouwelijkheid_0>
    <Connect-Proces_0 xmlns="208e46c2-bbcd-4624-8858-21bd42ce7c8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Beheer, Onderhoud en ondersteuning</TermName>
          <TermId xmlns="http://schemas.microsoft.com/office/infopath/2007/PartnerControls">3cd49983-55e7-40a9-9a78-0208c626ec2b</TermId>
        </TermInfo>
      </Terms>
    </Connect-Proces_0>
    <Connect-Projectnaam_0 xmlns="208e46c2-bbcd-4624-8858-21bd42ce7c8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Baggeren Oosterscheldekeringhavens</TermName>
          <TermId xmlns="http://schemas.microsoft.com/office/infopath/2007/PartnerControls">4965b921-f754-41c0-938e-8657aad0d9f6</TermId>
        </TermInfo>
      </Terms>
    </Connect-Projectnaam_0>
    <Connect-Deelproces_0 xmlns="208e46c2-bbcd-4624-8858-21bd42ce7c8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Markt</TermName>
          <TermId xmlns="http://schemas.microsoft.com/office/infopath/2007/PartnerControls">4fbca745-fb4e-4853-97a2-9611fda11e95</TermId>
        </TermInfo>
      </Terms>
    </Connect-Deelproces_0>
    <Connect-Organisatieonderdeel_0 xmlns="208e46c2-bbcd-4624-8858-21bd42ce7c86">
      <Terms xmlns="http://schemas.microsoft.com/office/infopath/2007/PartnerControls"/>
    </Connect-Organisatieonderdeel_0>
    <Connect-AuteurExtern xmlns="208e46c2-bbcd-4624-8858-21bd42ce7c86" xsi:nil="true"/>
    <Connect-Projectmanager xmlns="208e46c2-bbcd-4624-8858-21bd42ce7c86">
      <UserInfo>
        <DisplayName>Stofbergen, Edwin (PPO)</DisplayName>
        <AccountId>15</AccountId>
        <AccountType/>
      </UserInfo>
    </Connect-Projectmanager>
    <_dlc_DocId xmlns="208e46c2-bbcd-4624-8858-21bd42ce7c86">RWS00999-1411748484-17116</_dlc_DocId>
    <_dlc_DocIdUrl xmlns="208e46c2-bbcd-4624-8858-21bd42ce7c86">
      <Url>http://connect.intranet.rijkswaterstaat.nl/project/S005125/Markt/_layouts/15/DocIdRedir.aspx?ID=RWS00999-1411748484-17116</Url>
      <Description>RWS00999-1411748484-17116</Description>
    </_dlc_DocIdUrl>
    <Connect-SEfase_0 xmlns="208e46c2-bbcd-4624-8858-21bd42ce7c86">
      <Terms xmlns="http://schemas.microsoft.com/office/infopath/2007/PartnerControls"/>
    </Connect-SEfase_0>
    <Connect-Activiteit_0 xmlns="208e46c2-bbcd-4624-8858-21bd42ce7c86">
      <Terms xmlns="http://schemas.microsoft.com/office/infopath/2007/PartnerControls"/>
    </Connect-Activiteit_0>
    <Connect-IPMrol_0 xmlns="208e46c2-bbcd-4624-8858-21bd42ce7c86">
      <Terms xmlns="http://schemas.microsoft.com/office/infopath/2007/PartnerControls"/>
    </Connect-IPMrol_0>
    <Connect-Omgevingsmanager xmlns="208e46c2-bbcd-4624-8858-21bd42ce7c86">
      <UserInfo>
        <DisplayName/>
        <AccountId xsi:nil="true"/>
        <AccountType/>
      </UserInfo>
    </Connect-Omgevingsmanager>
    <Connect-Contractmanager xmlns="208e46c2-bbcd-4624-8858-21bd42ce7c86">
      <UserInfo>
        <DisplayName/>
        <AccountId xsi:nil="true"/>
        <AccountType/>
      </UserInfo>
    </Connect-Contractmanager>
    <Connect-TechnischManager xmlns="208e46c2-bbcd-4624-8858-21bd42ce7c86">
      <UserInfo>
        <DisplayName/>
        <AccountId xsi:nil="true"/>
        <AccountType/>
      </UserInfo>
    </Connect-TechnischManager>
    <Connect-ManagerProjectbeheersing xmlns="208e46c2-bbcd-4624-8858-21bd42ce7c86">
      <UserInfo>
        <DisplayName/>
        <AccountId xsi:nil="true"/>
        <AccountType/>
      </UserInfo>
    </Connect-ManagerProjectbeheersing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869D8030C0354C67920800D7E93602B500C616D0192B47374888D0E01363458228" ma:contentTypeVersion="21" ma:contentTypeDescription="" ma:contentTypeScope="" ma:versionID="70e07835f77d7a68240b580f70a7fd33">
  <xsd:schema xmlns:xsd="http://www.w3.org/2001/XMLSchema" xmlns:xs="http://www.w3.org/2001/XMLSchema" xmlns:p="http://schemas.microsoft.com/office/2006/metadata/properties" xmlns:ns1="208e46c2-bbcd-4624-8858-21bd42ce7c86" targetNamespace="http://schemas.microsoft.com/office/2006/metadata/properties" ma:root="true" ma:fieldsID="4b59d9a4bab5885e9b4b76f7f0e1f198" ns1:_="">
    <xsd:import namespace="208e46c2-bbcd-4624-8858-21bd42ce7c86"/>
    <xsd:element name="properties">
      <xsd:complexType>
        <xsd:sequence>
          <xsd:element name="documentManagement">
            <xsd:complexType>
              <xsd:all>
                <xsd:element ref="ns1:TaxCatchAll" minOccurs="0"/>
                <xsd:element ref="ns1:TaxCatchAllLabel" minOccurs="0"/>
                <xsd:element ref="ns1:_dlc_DocIdUrl" minOccurs="0"/>
                <xsd:element ref="ns1:Connect-DossierId" minOccurs="0"/>
                <xsd:element ref="ns1:Connect-Documenttype_0" minOccurs="0"/>
                <xsd:element ref="ns1:Connect-Subtitel" minOccurs="0"/>
                <xsd:element ref="ns1:Connect-Toelichting" minOccurs="0"/>
                <xsd:element ref="ns1:TaxKeywordTaxHTField" minOccurs="0"/>
                <xsd:element ref="ns1:Connect-Status"/>
                <xsd:element ref="ns1:Connect-Vertrouwelijkheid_0" minOccurs="0"/>
                <xsd:element ref="ns1:Connect-Organisatieonderdeel_0" minOccurs="0"/>
                <xsd:element ref="ns1:Connect-Auteur" minOccurs="0"/>
                <xsd:element ref="ns1:Connect-AuteurExtern" minOccurs="0"/>
                <xsd:element ref="ns1:Connect-Ondertekenaar" minOccurs="0"/>
                <xsd:element ref="ns1:Connect-Archiefwaardig"/>
                <xsd:element ref="ns1:Connect-Proces_0" minOccurs="0"/>
                <xsd:element ref="ns1:Connect-Projectnaam_0" minOccurs="0"/>
                <xsd:element ref="ns1:Connect-Projectnummer_0" minOccurs="0"/>
                <xsd:element ref="ns1:Connect-Projectmanager" minOccurs="0"/>
                <xsd:element ref="ns1:Connect-ManagerProjectbeheersing" minOccurs="0"/>
                <xsd:element ref="ns1:Connect-Contractmanager" minOccurs="0"/>
                <xsd:element ref="ns1:Connect-TechnischManager" minOccurs="0"/>
                <xsd:element ref="ns1:Connect-Omgevingsmanager" minOccurs="0"/>
                <xsd:element ref="ns1:Connect-SEfase_0" minOccurs="0"/>
                <xsd:element ref="ns1:Connect-IPMrol_0" minOccurs="0"/>
                <xsd:element ref="ns1:Connect-Deelproces_0" minOccurs="0"/>
                <xsd:element ref="ns1:Connect-Activiteit_0" minOccurs="0"/>
                <xsd:element ref="ns1:Connect-InformatieUitBronsysteem" minOccurs="0"/>
                <xsd:element ref="ns1:_dlc_DocId" minOccurs="0"/>
                <xsd:element ref="ns1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e46c2-bbcd-4624-8858-21bd42ce7c86" elementFormDefault="qualified">
    <xsd:import namespace="http://schemas.microsoft.com/office/2006/documentManagement/types"/>
    <xsd:import namespace="http://schemas.microsoft.com/office/infopath/2007/PartnerControls"/>
    <xsd:element name="TaxCatchAll" ma:index="0" nillable="true" ma:displayName="Taxonomy Catch All Column" ma:hidden="true" ma:list="{93d44e6b-f42a-46ba-9b6b-46b5e3b39dcb}" ma:internalName="TaxCatchAll" ma:readOnly="false" ma:showField="CatchAllData" ma:web="e17643f9-92d8-4fd8-a7f3-3d57557923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" nillable="true" ma:displayName="Taxonomy Catch All Column1" ma:hidden="true" ma:list="{93d44e6b-f42a-46ba-9b6b-46b5e3b39dcb}" ma:internalName="TaxCatchAllLabel" ma:readOnly="false" ma:showField="CatchAllDataLabel" ma:web="e17643f9-92d8-4fd8-a7f3-3d57557923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2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nect-DossierId" ma:index="3" nillable="true" ma:displayName="Dossier Id" ma:hidden="true" ma:internalName="Connect_x002d_DossierId" ma:readOnly="false">
      <xsd:simpleType>
        <xsd:restriction base="dms:Text"/>
      </xsd:simpleType>
    </xsd:element>
    <xsd:element name="Connect-Documenttype_0" ma:index="4" nillable="true" ma:taxonomy="true" ma:internalName="Connect_x002d_Documenttype_0" ma:taxonomyFieldName="Connect_x002d_Documenttype" ma:displayName="Documenttype" ma:readOnly="false" ma:fieldId="{632b2cf5-cb90-4d36-808e-e16a2a4c971f}" ma:sspId="c3f2f726-aef4-499f-b234-769b04ce551a" ma:termSetId="43b0bde4-4856-4446-9770-0f92a2c21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Subtitel" ma:index="14" nillable="true" ma:displayName="Subtitel" ma:hidden="true" ma:internalName="Connect_x002d_Subtitel" ma:readOnly="false">
      <xsd:simpleType>
        <xsd:restriction base="dms:Text"/>
      </xsd:simpleType>
    </xsd:element>
    <xsd:element name="Connect-Toelichting" ma:index="15" nillable="true" ma:displayName="Toelichting" ma:hidden="true" ma:internalName="Connect_x002d_Toelichting" ma:readOnly="false">
      <xsd:simpleType>
        <xsd:restriction base="dms:Note"/>
      </xsd:simpleType>
    </xsd:element>
    <xsd:element name="TaxKeywordTaxHTField" ma:index="16" nillable="true" ma:taxonomy="true" ma:internalName="TaxKeywordTaxHTField" ma:taxonomyFieldName="TaxKeyword" ma:displayName="Trefwoorden" ma:readOnly="false" ma:fieldId="{23f27201-bee3-471e-b2e7-b64fd8b7ca38}" ma:taxonomyMulti="true" ma:sspId="c3f2f726-aef4-499f-b234-769b04ce551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Connect-Status" ma:index="18" ma:displayName="Status" ma:default="Concept" ma:format="Dropdown" ma:internalName="Connect_x002d_Status" ma:readOnly="false">
      <xsd:simpleType>
        <xsd:restriction base="dms:Choice">
          <xsd:enumeration value="Niet gestart"/>
          <xsd:enumeration value="Concept"/>
          <xsd:enumeration value="Herzien"/>
          <xsd:enumeration value="Gepland"/>
          <xsd:enumeration value="Gepubliceerd"/>
          <xsd:enumeration value="Definitief"/>
          <xsd:enumeration value="Verlopen"/>
        </xsd:restriction>
      </xsd:simpleType>
    </xsd:element>
    <xsd:element name="Connect-Vertrouwelijkheid_0" ma:index="19" nillable="true" ma:taxonomy="true" ma:internalName="Connect_x002d_Vertrouwelijkheid_0" ma:taxonomyFieldName="Connect_x002d_Vertrouwelijkheid" ma:displayName="Vertrouwelijkheid" ma:readOnly="false" ma:default="" ma:fieldId="{0a3aeea8-11c4-4527-8904-0f5f985ee5a6}" ma:sspId="c3f2f726-aef4-499f-b234-769b04ce551a" ma:termSetId="f9c70258-7cf7-4f9c-853e-bb4f1932d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Organisatieonderdeel_0" ma:index="21" nillable="true" ma:taxonomy="true" ma:internalName="Connect_x002d_Organisatieonderdeel_0" ma:taxonomyFieldName="Connect_x002d_Organisatieonderdeel" ma:displayName="Organisatieonderdeel" ma:readOnly="false" ma:fieldId="{dd84a8dd-b3af-44be-8c59-29bf0754231d}" ma:sspId="c3f2f726-aef4-499f-b234-769b04ce551a" ma:termSetId="bf61afce-0112-414a-9017-7a80500cb7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Auteur" ma:index="23" nillable="true" ma:displayName="Auteur" ma:hidden="true" ma:list="UserInfo" ma:SharePointGroup="0" ma:internalName="Connect_x002d_Auteu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AuteurExtern" ma:index="24" nillable="true" ma:displayName="Auteur Extern" ma:hidden="true" ma:internalName="Connect_x002d_AuteurExtern" ma:readOnly="false">
      <xsd:simpleType>
        <xsd:restriction base="dms:Text"/>
      </xsd:simpleType>
    </xsd:element>
    <xsd:element name="Connect-Ondertekenaar" ma:index="25" nillable="true" ma:displayName="Ondertekenaar" ma:hidden="true" ma:list="UserInfo" ma:SharePointGroup="0" ma:internalName="Connect_x002d_Ondertekenaa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Archiefwaardig" ma:index="26" ma:displayName="Archiefwaardig" ma:default="Nee" ma:format="Dropdown" ma:internalName="Connect_x002d_Archiefwaardig" ma:readOnly="false">
      <xsd:simpleType>
        <xsd:restriction base="dms:Choice">
          <xsd:enumeration value="Ja"/>
          <xsd:enumeration value="Nee"/>
        </xsd:restriction>
      </xsd:simpleType>
    </xsd:element>
    <xsd:element name="Connect-Proces_0" ma:index="27" nillable="true" ma:taxonomy="true" ma:internalName="Connect_x002d_Proces_0" ma:taxonomyFieldName="Connect_x002d_Proces" ma:displayName="Proces" ma:readOnly="false" ma:fieldId="{37118139-45bd-448e-9bae-30bc82aaf201}" ma:sspId="c3f2f726-aef4-499f-b234-769b04ce551a" ma:termSetId="4bc165ce-5ce9-4888-9634-f9e6daefad8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Projectnaam_0" ma:index="29" nillable="true" ma:taxonomy="true" ma:internalName="Connect_x002d_Projectnaam_0" ma:taxonomyFieldName="Connect_x002d_Projectnaam" ma:displayName="Projectnaam" ma:readOnly="false" ma:fieldId="{42d501e0-d93b-4483-9fba-c71f3ead83b7}" ma:sspId="c3f2f726-aef4-499f-b234-769b04ce551a" ma:termSetId="b6ab4cf9-7c4c-49d0-9f6f-41b2c81a8ac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Projectnummer_0" ma:index="31" nillable="true" ma:taxonomy="true" ma:internalName="Connect_x002d_Projectnummer_0" ma:taxonomyFieldName="Connect_x002d_Projectnummer" ma:displayName="Projectnummer" ma:readOnly="false" ma:fieldId="{c8976e3a-aa66-41e2-85ca-20a9328c0af5}" ma:sspId="c3f2f726-aef4-499f-b234-769b04ce551a" ma:termSetId="da7d066a-3b12-4d08-823a-99418ad91a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Projectmanager" ma:index="33" nillable="true" ma:displayName="Projectmanager" ma:hidden="true" ma:list="UserInfo" ma:SharePointGroup="0" ma:internalName="Connect_x002d_Projectmanag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ManagerProjectbeheersing" ma:index="34" nillable="true" ma:displayName="Manager Projectbeheersing" ma:hidden="true" ma:list="UserInfo" ma:SharePointGroup="0" ma:internalName="Connect_x002d_ManagerProjectbeheersing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Contractmanager" ma:index="35" nillable="true" ma:displayName="Contractmanager" ma:hidden="true" ma:list="UserInfo" ma:SharePointGroup="0" ma:internalName="Connect_x002d_Contractmanag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TechnischManager" ma:index="36" nillable="true" ma:displayName="Technisch Manager" ma:hidden="true" ma:list="UserInfo" ma:SharePointGroup="0" ma:internalName="Connect_x002d_TechnischManag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Omgevingsmanager" ma:index="37" nillable="true" ma:displayName="Omgevingsmanager" ma:hidden="true" ma:list="UserInfo" ma:SharePointGroup="0" ma:internalName="Connect_x002d_Omgevingsmanag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SEfase_0" ma:index="38" nillable="true" ma:taxonomy="true" ma:internalName="Connect_x002d_SEfase_0" ma:taxonomyFieldName="Connect_x002d_SEfase" ma:displayName="SE-fase" ma:readOnly="false" ma:fieldId="{daf0b199-2ddf-4be9-bf03-a934c0223eb7}" ma:sspId="c3f2f726-aef4-499f-b234-769b04ce551a" ma:termSetId="94c1f566-e1fc-4109-af03-90195a820a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IPMrol_0" ma:index="40" nillable="true" ma:taxonomy="true" ma:internalName="Connect_x002d_IPMrol_0" ma:taxonomyFieldName="Connect_x002d_IPMrol" ma:displayName="IPM-Rol" ma:readOnly="false" ma:fieldId="{6a66f5eb-73ec-4347-9499-3fed1c40262d}" ma:sspId="c3f2f726-aef4-499f-b234-769b04ce551a" ma:termSetId="aa68009d-6895-4151-885d-beee1346ca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Deelproces_0" ma:index="42" nillable="true" ma:taxonomy="true" ma:internalName="Connect_x002d_Deelproces_0" ma:taxonomyFieldName="Connect_x002d_Deelproces" ma:displayName="Deelproces" ma:readOnly="false" ma:fieldId="{c7a3b37a-d750-4b20-a47c-4ef43580f8ac}" ma:sspId="c3f2f726-aef4-499f-b234-769b04ce551a" ma:termSetId="72e7abac-d565-46dc-9817-62f4df16d9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Activiteit_0" ma:index="44" nillable="true" ma:taxonomy="true" ma:internalName="Connect_x002d_Activiteit_0" ma:taxonomyFieldName="Connect_x002d_Activiteit" ma:displayName="Activiteit" ma:readOnly="false" ma:fieldId="{5fcf51d6-09ea-45d3-af7b-139194eb9ca4}" ma:sspId="c3f2f726-aef4-499f-b234-769b04ce551a" ma:termSetId="c6612529-6787-4a75-be09-a56fe00b25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InformatieUitBronsysteem" ma:index="46" nillable="true" ma:displayName="Informatie Uit Bronsysteem" ma:hidden="true" ma:internalName="Connect_x002d_InformatieUitBronsysteem" ma:readOnly="false">
      <xsd:simpleType>
        <xsd:restriction base="dms:Note"/>
      </xsd:simpleType>
    </xsd:element>
    <xsd:element name="_dlc_DocId" ma:index="47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PersistId" ma:index="4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oudstype"/>
        <xsd:element ref="dc:title" minOccurs="0" maxOccurs="1" ma:index="10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B224197-5CFF-4E30-A17E-592EC92F0D8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ADFDA8A-CC1D-4C5F-8B34-562835A89D63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208e46c2-bbcd-4624-8858-21bd42ce7c8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9C2880-5CDD-4F93-AA73-4C325ED56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8e46c2-bbcd-4624-8858-21bd42ce7c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4DD53F4-7985-4C9D-BFFA-BEC83D80ACE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8158BE5-0C0E-4BA4-B6D7-A7D63B3CC10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RWS 16X9 NL</Template>
  <TotalTime>2301</TotalTime>
  <Words>1013</Words>
  <Application>Microsoft Office PowerPoint</Application>
  <PresentationFormat>Breedbeeld</PresentationFormat>
  <Paragraphs>255</Paragraphs>
  <Slides>28</Slides>
  <Notes>14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6" baseType="lpstr">
      <vt:lpstr>Arial</vt:lpstr>
      <vt:lpstr>Calibri</vt:lpstr>
      <vt:lpstr>Times New Roman</vt:lpstr>
      <vt:lpstr>Verdana</vt:lpstr>
      <vt:lpstr>Wingdings</vt:lpstr>
      <vt:lpstr>Presentatie RWS 16X9 NL</vt:lpstr>
      <vt:lpstr>1_Presentatie RWS 16X9 NL</vt:lpstr>
      <vt:lpstr>Document</vt:lpstr>
      <vt:lpstr>31174202 Waterbodemonderzoek</vt:lpstr>
      <vt:lpstr>1. Welkom</vt:lpstr>
      <vt:lpstr>Agenda</vt:lpstr>
      <vt:lpstr>RWS Programma Kustlijnzorg</vt:lpstr>
      <vt:lpstr>Suppletieprogramma</vt:lpstr>
      <vt:lpstr>Voorbereiding en Vergunning</vt:lpstr>
      <vt:lpstr>Ontgrondingenvergunning en Milieu Effect Rapportage (MER)</vt:lpstr>
      <vt:lpstr>Conditionering zandwinvakken</vt:lpstr>
      <vt:lpstr>2. Procedureverloop</vt:lpstr>
      <vt:lpstr>2. Procedureverloop (vervolg)</vt:lpstr>
      <vt:lpstr>3. Gunning criteria</vt:lpstr>
      <vt:lpstr>Gunnen BPKV </vt:lpstr>
      <vt:lpstr>Toelichting op rekenblad</vt:lpstr>
      <vt:lpstr>3. Gunnen – aanleveren onderbouwing</vt:lpstr>
      <vt:lpstr>4. Contract Labwerk- kenmerken</vt:lpstr>
      <vt:lpstr>5. Techniek</vt:lpstr>
      <vt:lpstr>Toelichting werkzaamheden Labwerk</vt:lpstr>
      <vt:lpstr>Veldwerk voor verguningen, aannemer en kennis</vt:lpstr>
      <vt:lpstr>Veldwerk “op water” &amp; Veldwerk “onderwater”</vt:lpstr>
      <vt:lpstr>2 Aanbestedingen Veldwerk “onderwater” 2022/2023 &amp; evt. 2024 </vt:lpstr>
      <vt:lpstr> “Boorwerkzaamheden t.b.v. Waterbodemonderzoek  Noordzee RWS Kustlijnzorg 2022-2023 en optioneel 2024” </vt:lpstr>
      <vt:lpstr>“Coördineren, uitvoeren, analyse en rapportage Waterbodem-onderzoek zandwingebieden Kustlijnzorg 2022-2023 en optioneel 2024” </vt:lpstr>
      <vt:lpstr>Scope werkzaamheden 2022, 2023 en evt. 2024 </vt:lpstr>
      <vt:lpstr>Producten</vt:lpstr>
      <vt:lpstr>Aandachtspunten aanbesteding  31174202 </vt:lpstr>
      <vt:lpstr>6. Mededelingen aanbesteder</vt:lpstr>
      <vt:lpstr>7. Vragen</vt:lpstr>
      <vt:lpstr>8. Afsluiting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Inlichtngenbijeenkomst 31174202</dc:title>
  <dc:creator>Dam, Tijs van (PPO)</dc:creator>
  <cp:keywords/>
  <dc:description>Template by Orange Pepper_x000d_
2018</dc:description>
  <cp:lastModifiedBy>Berghout, Martine (PPO)</cp:lastModifiedBy>
  <cp:revision>154</cp:revision>
  <cp:lastPrinted>2019-11-11T07:18:42Z</cp:lastPrinted>
  <dcterms:created xsi:type="dcterms:W3CDTF">2019-11-06T11:54:37Z</dcterms:created>
  <dcterms:modified xsi:type="dcterms:W3CDTF">2022-01-21T07:50:04Z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0x010100869D8030C0354C67920800D7E93602B500C616D0192B47374888D0E01363458228</vt:lpwstr>
  </property>
  <property fmtid="{D5CDD505-2E9C-101B-9397-08002B2CF9AE}" pid="3" name="TaxKeyword">
    <vt:lpwstr/>
  </property>
  <property fmtid="{D5CDD505-2E9C-101B-9397-08002B2CF9AE}" pid="4" name="Connect-Proces">
    <vt:lpwstr>4;#Beheer, Onderhoud en ondersteuning|3cd49983-55e7-40a9-9a78-0208c626ec2b</vt:lpwstr>
  </property>
  <property fmtid="{D5CDD505-2E9C-101B-9397-08002B2CF9AE}" pid="5" name="Connect-Directie">
    <vt:lpwstr>4;#Dir. Bedrijfsv. en Projectbeheersing|de9c9069-9a3e-4e1f-9d8e-43e768d332bc</vt:lpwstr>
  </property>
  <property fmtid="{D5CDD505-2E9C-101B-9397-08002B2CF9AE}" pid="6" name="Connect-Projectnaam">
    <vt:lpwstr>599;#Baggeren Oosterscheldekeringhavens|4965b921-f754-41c0-938e-8657aad0d9f6</vt:lpwstr>
  </property>
  <property fmtid="{D5CDD505-2E9C-101B-9397-08002B2CF9AE}" pid="7" name="_dlc_DocIdItemGuid">
    <vt:lpwstr>afbc16d3-78c8-452b-92f7-fc52fc6b9628</vt:lpwstr>
  </property>
  <property fmtid="{D5CDD505-2E9C-101B-9397-08002B2CF9AE}" pid="8" name="Connect-Documenttype">
    <vt:lpwstr/>
  </property>
  <property fmtid="{D5CDD505-2E9C-101B-9397-08002B2CF9AE}" pid="9" name="Connect-Cluster">
    <vt:lpwstr/>
  </property>
  <property fmtid="{D5CDD505-2E9C-101B-9397-08002B2CF9AE}" pid="10" name="Connect-Projectnummer">
    <vt:lpwstr>3;#S005125|f7f682e2-5cea-4725-b811-bd4e76d225ce</vt:lpwstr>
  </property>
  <property fmtid="{D5CDD505-2E9C-101B-9397-08002B2CF9AE}" pid="11" name="Connect-Organisatieonderdeel">
    <vt:lpwstr/>
  </property>
  <property fmtid="{D5CDD505-2E9C-101B-9397-08002B2CF9AE}" pid="12" name="Connect-Deelproces">
    <vt:lpwstr>5;#Markt|4fbca745-fb4e-4853-97a2-9611fda11e95</vt:lpwstr>
  </property>
  <property fmtid="{D5CDD505-2E9C-101B-9397-08002B2CF9AE}" pid="13" name="Connect-Vertrouwelijkheid">
    <vt:lpwstr>7;#RWS Bedrijfsvertrouwelijk/geen|1523f3d8-a3f5-4033-a4d4-a04bf7d6d8cc</vt:lpwstr>
  </property>
  <property fmtid="{D5CDD505-2E9C-101B-9397-08002B2CF9AE}" pid="14" name="Connect-Afdeling">
    <vt:lpwstr/>
  </property>
  <property fmtid="{D5CDD505-2E9C-101B-9397-08002B2CF9AE}" pid="15" name="Connect-SEfase">
    <vt:lpwstr/>
  </property>
  <property fmtid="{D5CDD505-2E9C-101B-9397-08002B2CF9AE}" pid="16" name="Connect-IPMrol">
    <vt:lpwstr/>
  </property>
  <property fmtid="{D5CDD505-2E9C-101B-9397-08002B2CF9AE}" pid="17" name="Connect-Activiteit">
    <vt:lpwstr/>
  </property>
</Properties>
</file>