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26"/>
  </p:notesMasterIdLst>
  <p:handoutMasterIdLst>
    <p:handoutMasterId r:id="rId27"/>
  </p:handoutMasterIdLst>
  <p:sldIdLst>
    <p:sldId id="256" r:id="rId5"/>
    <p:sldId id="257" r:id="rId6"/>
    <p:sldId id="289" r:id="rId7"/>
    <p:sldId id="303" r:id="rId8"/>
    <p:sldId id="261" r:id="rId9"/>
    <p:sldId id="291" r:id="rId10"/>
    <p:sldId id="292" r:id="rId11"/>
    <p:sldId id="293" r:id="rId12"/>
    <p:sldId id="290" r:id="rId13"/>
    <p:sldId id="298" r:id="rId14"/>
    <p:sldId id="288" r:id="rId15"/>
    <p:sldId id="297" r:id="rId16"/>
    <p:sldId id="266" r:id="rId17"/>
    <p:sldId id="299" r:id="rId18"/>
    <p:sldId id="300" r:id="rId19"/>
    <p:sldId id="277" r:id="rId20"/>
    <p:sldId id="301" r:id="rId21"/>
    <p:sldId id="294" r:id="rId22"/>
    <p:sldId id="296" r:id="rId23"/>
    <p:sldId id="302" r:id="rId24"/>
    <p:sldId id="270" r:id="rId25"/>
  </p:sldIdLst>
  <p:sldSz cx="9144000" cy="6858000" type="screen4x3"/>
  <p:notesSz cx="10234613" cy="7099300"/>
  <p:defaultText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BBA48A-A8F8-43D6-A282-3AEDC4D923C7}" v="12" dt="2021-08-31T15:19:20.354"/>
    <p1510:client id="{6D1874E1-D975-4519-A121-3BEADD39E3D1}" v="5505" vWet="5507" dt="2021-08-31T08:16:11.306"/>
    <p1510:client id="{8F268077-A4C5-4E44-BA24-0F03390416FA}" v="1678" dt="2021-08-31T08:25:13.825"/>
    <p1510:client id="{D59C54C0-1AC0-4361-B4DC-7957F5E5E2D2}" v="42" dt="2021-08-31T06:19:16.59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689" autoAdjust="0"/>
  </p:normalViewPr>
  <p:slideViewPr>
    <p:cSldViewPr snapToGrid="0">
      <p:cViewPr varScale="1">
        <p:scale>
          <a:sx n="34" d="100"/>
          <a:sy n="34" d="100"/>
        </p:scale>
        <p:origin x="1891" y="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87309043-1B4C-4943-9780-5879C7E4E051}"/>
              </a:ext>
            </a:extLst>
          </p:cNvPr>
          <p:cNvSpPr>
            <a:spLocks noGrp="1"/>
          </p:cNvSpPr>
          <p:nvPr>
            <p:ph type="hdr" sz="quarter"/>
          </p:nvPr>
        </p:nvSpPr>
        <p:spPr>
          <a:xfrm>
            <a:off x="0" y="1"/>
            <a:ext cx="4434999" cy="356198"/>
          </a:xfrm>
          <a:prstGeom prst="rect">
            <a:avLst/>
          </a:prstGeom>
        </p:spPr>
        <p:txBody>
          <a:bodyPr vert="horz" lIns="95390" tIns="47695" rIns="95390" bIns="47695" rtlCol="0"/>
          <a:lstStyle>
            <a:lvl1pPr algn="l">
              <a:defRPr sz="1300"/>
            </a:lvl1pPr>
          </a:lstStyle>
          <a:p>
            <a:endParaRPr lang="nl-NL"/>
          </a:p>
        </p:txBody>
      </p:sp>
      <p:sp>
        <p:nvSpPr>
          <p:cNvPr id="3" name="Tijdelijke aanduiding voor datum 2">
            <a:extLst>
              <a:ext uri="{FF2B5EF4-FFF2-40B4-BE49-F238E27FC236}">
                <a16:creationId xmlns:a16="http://schemas.microsoft.com/office/drawing/2014/main" id="{A84C732E-DEAF-4ACC-ADE7-DA5AF4372C28}"/>
              </a:ext>
            </a:extLst>
          </p:cNvPr>
          <p:cNvSpPr>
            <a:spLocks noGrp="1"/>
          </p:cNvSpPr>
          <p:nvPr>
            <p:ph type="dt" sz="quarter" idx="1"/>
          </p:nvPr>
        </p:nvSpPr>
        <p:spPr>
          <a:xfrm>
            <a:off x="5797245" y="1"/>
            <a:ext cx="4434999" cy="356198"/>
          </a:xfrm>
          <a:prstGeom prst="rect">
            <a:avLst/>
          </a:prstGeom>
        </p:spPr>
        <p:txBody>
          <a:bodyPr vert="horz" lIns="95390" tIns="47695" rIns="95390" bIns="47695" rtlCol="0"/>
          <a:lstStyle>
            <a:lvl1pPr algn="r">
              <a:defRPr sz="1300"/>
            </a:lvl1pPr>
          </a:lstStyle>
          <a:p>
            <a:fld id="{67EFDB22-366B-4E05-A021-5D97621F2BA4}" type="datetimeFigureOut">
              <a:rPr lang="nl-NL" smtClean="0"/>
              <a:t>2021-10-08</a:t>
            </a:fld>
            <a:endParaRPr lang="nl-NL"/>
          </a:p>
        </p:txBody>
      </p:sp>
      <p:sp>
        <p:nvSpPr>
          <p:cNvPr id="4" name="Tijdelijke aanduiding voor voettekst 3">
            <a:extLst>
              <a:ext uri="{FF2B5EF4-FFF2-40B4-BE49-F238E27FC236}">
                <a16:creationId xmlns:a16="http://schemas.microsoft.com/office/drawing/2014/main" id="{D1C43754-564A-419D-8FFD-562C98641745}"/>
              </a:ext>
            </a:extLst>
          </p:cNvPr>
          <p:cNvSpPr>
            <a:spLocks noGrp="1"/>
          </p:cNvSpPr>
          <p:nvPr>
            <p:ph type="ftr" sz="quarter" idx="2"/>
          </p:nvPr>
        </p:nvSpPr>
        <p:spPr>
          <a:xfrm>
            <a:off x="0" y="6743103"/>
            <a:ext cx="4434999" cy="356197"/>
          </a:xfrm>
          <a:prstGeom prst="rect">
            <a:avLst/>
          </a:prstGeom>
        </p:spPr>
        <p:txBody>
          <a:bodyPr vert="horz" lIns="95390" tIns="47695" rIns="95390" bIns="47695" rtlCol="0" anchor="b"/>
          <a:lstStyle>
            <a:lvl1pPr algn="l">
              <a:defRPr sz="1300"/>
            </a:lvl1pPr>
          </a:lstStyle>
          <a:p>
            <a:endParaRPr lang="nl-NL"/>
          </a:p>
        </p:txBody>
      </p:sp>
      <p:sp>
        <p:nvSpPr>
          <p:cNvPr id="5" name="Tijdelijke aanduiding voor dianummer 4">
            <a:extLst>
              <a:ext uri="{FF2B5EF4-FFF2-40B4-BE49-F238E27FC236}">
                <a16:creationId xmlns:a16="http://schemas.microsoft.com/office/drawing/2014/main" id="{4C38F8EA-A37B-4C9C-A98A-FAAC020BBD05}"/>
              </a:ext>
            </a:extLst>
          </p:cNvPr>
          <p:cNvSpPr>
            <a:spLocks noGrp="1"/>
          </p:cNvSpPr>
          <p:nvPr>
            <p:ph type="sldNum" sz="quarter" idx="3"/>
          </p:nvPr>
        </p:nvSpPr>
        <p:spPr>
          <a:xfrm>
            <a:off x="5797245" y="6743103"/>
            <a:ext cx="4434999" cy="356197"/>
          </a:xfrm>
          <a:prstGeom prst="rect">
            <a:avLst/>
          </a:prstGeom>
        </p:spPr>
        <p:txBody>
          <a:bodyPr vert="horz" lIns="95390" tIns="47695" rIns="95390" bIns="47695" rtlCol="0" anchor="b"/>
          <a:lstStyle>
            <a:lvl1pPr algn="r">
              <a:defRPr sz="1300"/>
            </a:lvl1pPr>
          </a:lstStyle>
          <a:p>
            <a:fld id="{0ECDE806-7CC7-40E9-9FFB-B1CF85B5AA48}" type="slidenum">
              <a:rPr lang="nl-NL" smtClean="0"/>
              <a:t>‹nr.›</a:t>
            </a:fld>
            <a:endParaRPr lang="nl-NL"/>
          </a:p>
        </p:txBody>
      </p:sp>
    </p:spTree>
    <p:extLst>
      <p:ext uri="{BB962C8B-B14F-4D97-AF65-F5344CB8AC3E}">
        <p14:creationId xmlns:p14="http://schemas.microsoft.com/office/powerpoint/2010/main" val="277165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4434999" cy="356198"/>
          </a:xfrm>
          <a:prstGeom prst="rect">
            <a:avLst/>
          </a:prstGeom>
        </p:spPr>
        <p:txBody>
          <a:bodyPr vert="horz" lIns="95390" tIns="47695" rIns="95390" bIns="47695" rtlCol="0"/>
          <a:lstStyle>
            <a:lvl1pPr algn="l">
              <a:defRPr sz="1300" b="0" i="0">
                <a:latin typeface="Arial" charset="0"/>
              </a:defRPr>
            </a:lvl1pPr>
          </a:lstStyle>
          <a:p>
            <a:endParaRPr lang="nl-NL"/>
          </a:p>
        </p:txBody>
      </p:sp>
      <p:sp>
        <p:nvSpPr>
          <p:cNvPr id="3" name="Tijdelijke aanduiding voor datum 2"/>
          <p:cNvSpPr>
            <a:spLocks noGrp="1"/>
          </p:cNvSpPr>
          <p:nvPr>
            <p:ph type="dt" idx="1"/>
          </p:nvPr>
        </p:nvSpPr>
        <p:spPr>
          <a:xfrm>
            <a:off x="5797245" y="1"/>
            <a:ext cx="4434999" cy="356198"/>
          </a:xfrm>
          <a:prstGeom prst="rect">
            <a:avLst/>
          </a:prstGeom>
        </p:spPr>
        <p:txBody>
          <a:bodyPr vert="horz" lIns="95390" tIns="47695" rIns="95390" bIns="47695" rtlCol="0"/>
          <a:lstStyle>
            <a:lvl1pPr algn="r">
              <a:defRPr sz="1300" b="0" i="0">
                <a:latin typeface="Arial" charset="0"/>
              </a:defRPr>
            </a:lvl1pPr>
          </a:lstStyle>
          <a:p>
            <a:fld id="{837D2258-864B-B441-9AE5-B5804D54615A}" type="datetimeFigureOut">
              <a:rPr lang="nl-NL" smtClean="0"/>
              <a:pPr/>
              <a:t>2021-10-08</a:t>
            </a:fld>
            <a:endParaRPr lang="nl-NL"/>
          </a:p>
        </p:txBody>
      </p:sp>
      <p:sp>
        <p:nvSpPr>
          <p:cNvPr id="4" name="Tijdelijke aanduiding voor dia-afbeelding 3"/>
          <p:cNvSpPr>
            <a:spLocks noGrp="1" noRot="1" noChangeAspect="1"/>
          </p:cNvSpPr>
          <p:nvPr>
            <p:ph type="sldImg" idx="2"/>
          </p:nvPr>
        </p:nvSpPr>
        <p:spPr>
          <a:xfrm>
            <a:off x="3521075" y="887413"/>
            <a:ext cx="3192463" cy="2395537"/>
          </a:xfrm>
          <a:prstGeom prst="rect">
            <a:avLst/>
          </a:prstGeom>
          <a:noFill/>
          <a:ln w="12700">
            <a:solidFill>
              <a:prstClr val="black"/>
            </a:solidFill>
          </a:ln>
        </p:spPr>
        <p:txBody>
          <a:bodyPr vert="horz" lIns="95390" tIns="47695" rIns="95390" bIns="47695" rtlCol="0" anchor="ctr"/>
          <a:lstStyle/>
          <a:p>
            <a:endParaRPr lang="nl-NL"/>
          </a:p>
        </p:txBody>
      </p:sp>
      <p:sp>
        <p:nvSpPr>
          <p:cNvPr id="5" name="Tijdelijke aanduiding voor notities 4"/>
          <p:cNvSpPr>
            <a:spLocks noGrp="1"/>
          </p:cNvSpPr>
          <p:nvPr>
            <p:ph type="body" sz="quarter" idx="3"/>
          </p:nvPr>
        </p:nvSpPr>
        <p:spPr>
          <a:xfrm>
            <a:off x="1023462" y="3416539"/>
            <a:ext cx="8187690" cy="2795349"/>
          </a:xfrm>
          <a:prstGeom prst="rect">
            <a:avLst/>
          </a:prstGeom>
        </p:spPr>
        <p:txBody>
          <a:bodyPr vert="horz" lIns="95390" tIns="47695" rIns="95390" bIns="47695"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6743103"/>
            <a:ext cx="4434999" cy="356197"/>
          </a:xfrm>
          <a:prstGeom prst="rect">
            <a:avLst/>
          </a:prstGeom>
        </p:spPr>
        <p:txBody>
          <a:bodyPr vert="horz" lIns="95390" tIns="47695" rIns="95390" bIns="47695" rtlCol="0" anchor="b"/>
          <a:lstStyle>
            <a:lvl1pPr algn="l">
              <a:defRPr sz="1300" b="0" i="0">
                <a:latin typeface="Arial" charset="0"/>
              </a:defRPr>
            </a:lvl1pPr>
          </a:lstStyle>
          <a:p>
            <a:endParaRPr lang="nl-NL"/>
          </a:p>
        </p:txBody>
      </p:sp>
      <p:sp>
        <p:nvSpPr>
          <p:cNvPr id="7" name="Tijdelijke aanduiding voor dianummer 6"/>
          <p:cNvSpPr>
            <a:spLocks noGrp="1"/>
          </p:cNvSpPr>
          <p:nvPr>
            <p:ph type="sldNum" sz="quarter" idx="5"/>
          </p:nvPr>
        </p:nvSpPr>
        <p:spPr>
          <a:xfrm>
            <a:off x="5797245" y="6743103"/>
            <a:ext cx="4434999" cy="356197"/>
          </a:xfrm>
          <a:prstGeom prst="rect">
            <a:avLst/>
          </a:prstGeom>
        </p:spPr>
        <p:txBody>
          <a:bodyPr vert="horz" lIns="95390" tIns="47695" rIns="95390" bIns="47695" rtlCol="0" anchor="b"/>
          <a:lstStyle>
            <a:lvl1pPr algn="r">
              <a:defRPr sz="1300" b="0" i="0">
                <a:latin typeface="Arial" charset="0"/>
              </a:defRPr>
            </a:lvl1pPr>
          </a:lstStyle>
          <a:p>
            <a:fld id="{5AB2ECB1-2A8E-4649-88E4-ABBC1F0BAD0A}" type="slidenum">
              <a:rPr lang="nl-NL" smtClean="0"/>
              <a:pPr/>
              <a:t>‹nr.›</a:t>
            </a:fld>
            <a:endParaRPr lang="nl-NL"/>
          </a:p>
        </p:txBody>
      </p:sp>
    </p:spTree>
    <p:extLst>
      <p:ext uri="{BB962C8B-B14F-4D97-AF65-F5344CB8AC3E}">
        <p14:creationId xmlns:p14="http://schemas.microsoft.com/office/powerpoint/2010/main" val="1019346367"/>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Arial" charset="0"/>
        <a:ea typeface="+mn-ea"/>
        <a:cs typeface="+mn-cs"/>
      </a:defRPr>
    </a:lvl1pPr>
    <a:lvl2pPr marL="342900" algn="l" defTabSz="685800" rtl="0" eaLnBrk="1" latinLnBrk="0" hangingPunct="1">
      <a:defRPr sz="900" b="0" i="0" kern="1200">
        <a:solidFill>
          <a:schemeClr val="tx1"/>
        </a:solidFill>
        <a:latin typeface="Arial" charset="0"/>
        <a:ea typeface="+mn-ea"/>
        <a:cs typeface="+mn-cs"/>
      </a:defRPr>
    </a:lvl2pPr>
    <a:lvl3pPr marL="685800" algn="l" defTabSz="685800" rtl="0" eaLnBrk="1" latinLnBrk="0" hangingPunct="1">
      <a:defRPr sz="900" b="0" i="0" kern="1200">
        <a:solidFill>
          <a:schemeClr val="tx1"/>
        </a:solidFill>
        <a:latin typeface="Arial" charset="0"/>
        <a:ea typeface="+mn-ea"/>
        <a:cs typeface="+mn-cs"/>
      </a:defRPr>
    </a:lvl3pPr>
    <a:lvl4pPr marL="1028700" algn="l" defTabSz="685800" rtl="0" eaLnBrk="1" latinLnBrk="0" hangingPunct="1">
      <a:defRPr sz="900" b="0" i="0" kern="1200">
        <a:solidFill>
          <a:schemeClr val="tx1"/>
        </a:solidFill>
        <a:latin typeface="Arial" charset="0"/>
        <a:ea typeface="+mn-ea"/>
        <a:cs typeface="+mn-cs"/>
      </a:defRPr>
    </a:lvl4pPr>
    <a:lvl5pPr marL="1371600" algn="l" defTabSz="685800" rtl="0" eaLnBrk="1" latinLnBrk="0" hangingPunct="1">
      <a:defRPr sz="900" b="0" i="0" kern="1200">
        <a:solidFill>
          <a:schemeClr val="tx1"/>
        </a:solidFill>
        <a:latin typeface="Arial"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a:t>
            </a:fld>
            <a:endParaRPr lang="nl-NL"/>
          </a:p>
        </p:txBody>
      </p:sp>
    </p:spTree>
    <p:extLst>
      <p:ext uri="{BB962C8B-B14F-4D97-AF65-F5344CB8AC3E}">
        <p14:creationId xmlns:p14="http://schemas.microsoft.com/office/powerpoint/2010/main" val="1070375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Aandachtspunten zijn:</a:t>
            </a:r>
          </a:p>
          <a:p>
            <a:pPr marL="228600" indent="-228600">
              <a:buFont typeface="+mj-lt"/>
              <a:buAutoNum type="arabicPeriod"/>
            </a:pPr>
            <a:r>
              <a:rPr lang="nl-NL"/>
              <a:t>Mogelijk aanwezigheid kleilaag net onder de drainage koffer. Dit wordt later in deze presentatie apart toegelicht</a:t>
            </a:r>
          </a:p>
          <a:p>
            <a:pPr marL="228600" indent="-228600">
              <a:buFont typeface="+mj-lt"/>
              <a:buAutoNum type="arabicPeriod"/>
            </a:pPr>
            <a:r>
              <a:rPr lang="nl-NL"/>
              <a:t>Situatie bij de aansluiting van de bestaande kade op de nieuwe kade. </a:t>
            </a:r>
          </a:p>
          <a:p>
            <a:pPr marL="514350" lvl="1" indent="-171450">
              <a:buFontTx/>
              <a:buChar char="-"/>
            </a:pPr>
            <a:r>
              <a:rPr lang="nl-NL"/>
              <a:t>Om de ontgraving voor de drainage mogelijk te maken en de impact op de bestaande constructie te minimaliseren is een tijdelijk damwand loodrechte op de kadelijn voorzien.</a:t>
            </a:r>
          </a:p>
          <a:p>
            <a:pPr marL="514350" marR="0" lvl="1" indent="-171450" algn="l" defTabSz="685800" rtl="0" eaLnBrk="1" fontAlgn="auto" latinLnBrk="0" hangingPunct="1">
              <a:lnSpc>
                <a:spcPct val="100000"/>
              </a:lnSpc>
              <a:spcBef>
                <a:spcPts val="0"/>
              </a:spcBef>
              <a:spcAft>
                <a:spcPts val="0"/>
              </a:spcAft>
              <a:buClrTx/>
              <a:buSzTx/>
              <a:buFontTx/>
              <a:buChar char="-"/>
              <a:tabLst/>
              <a:defRPr/>
            </a:pPr>
            <a:r>
              <a:rPr lang="nl-NL"/>
              <a:t>Dit heeft ook relatie met de kraanbaan. Ook daarover later in deze presentatie meer.</a:t>
            </a:r>
          </a:p>
          <a:p>
            <a:pPr marL="514350" lvl="1" indent="-171450">
              <a:buFontTx/>
              <a:buChar char="-"/>
            </a:pPr>
            <a:r>
              <a:rPr lang="nl-NL"/>
              <a:t>Doel is het terrein zo snel mogelijk weer beschikbaar te krijgen voor de scheepswerf Reimerswaal</a:t>
            </a:r>
          </a:p>
          <a:p>
            <a:pPr marL="0" indent="0">
              <a:buFont typeface="+mj-lt"/>
              <a:buNone/>
            </a:pPr>
            <a:endParaRPr lang="nl-NL"/>
          </a:p>
          <a:p>
            <a:pPr marL="0" indent="0">
              <a:buFont typeface="+mj-lt"/>
              <a:buNone/>
            </a:pPr>
            <a:r>
              <a:rPr lang="nl-NL"/>
              <a:t>Voor dat doel is afstemming zeer belangrijk.</a:t>
            </a:r>
          </a:p>
          <a:p>
            <a:pPr marL="228600" indent="-228600">
              <a:buFont typeface="+mj-lt"/>
              <a:buAutoNum type="arabicPeriod"/>
            </a:pPr>
            <a:endParaRPr lang="nl-NL"/>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10</a:t>
            </a:fld>
            <a:endParaRPr lang="nl-NL"/>
          </a:p>
        </p:txBody>
      </p:sp>
    </p:spTree>
    <p:extLst>
      <p:ext uri="{BB962C8B-B14F-4D97-AF65-F5344CB8AC3E}">
        <p14:creationId xmlns:p14="http://schemas.microsoft.com/office/powerpoint/2010/main" val="3410180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Tijdens de gehele tijdsduur van het werk zal er wekelijks een afstemmingsoverleg zijn waar vertegenwoordigers van de aannemer en opdrachtgever bij aanwezig moeten zijn en afhankelijk van de fase waarin we dan zitten zal SWR, BTZ en de havendienst van North Sea Port aanschuiven.</a:t>
            </a:r>
          </a:p>
          <a:p>
            <a:pPr marL="178857" indent="-178857">
              <a:buFontTx/>
              <a:buChar char="-"/>
            </a:pPr>
            <a:r>
              <a:rPr lang="nl-NL" dirty="0"/>
              <a:t>Tijdens deze overleggen wordt de planning van de komende 2 weken doorgenomen (welke door de aannemer wordt opgesteld) met een doorkijk naar de komende 6 weken.  SWR en BTZ kunnen hierop anticiperen, maar ook andersom als SWR of BTZ een bepaalde klant en of verlading hebben welke van invloed kan zijn voor de werkzaamheden van de aannemer wordt dit besproken.</a:t>
            </a:r>
          </a:p>
          <a:p>
            <a:pPr marL="178857" indent="-178857">
              <a:buFontTx/>
              <a:buChar char="-"/>
            </a:pPr>
            <a:r>
              <a:rPr lang="nl-NL" dirty="0"/>
              <a:t>SWR en BTZ zullen alleen het eerste gedeelte van het overleg aanschuiven, de rest van het overleg zal zijn tussen North Sea Port en aannemer.</a:t>
            </a:r>
          </a:p>
          <a:p>
            <a:pPr marL="178857" indent="-178857">
              <a:buFontTx/>
              <a:buChar char="-"/>
            </a:pPr>
            <a:r>
              <a:rPr lang="nl-NL" dirty="0"/>
              <a:t>De havendienst zal aanschuiven op het moment dat er haven gerelateerde zaken te bespreken zijn. Zoals toewijzen ligplaatsen BTZ en SWR, ligplaats werkschepen / baggerschepen, ed. </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11</a:t>
            </a:fld>
            <a:endParaRPr lang="nl-NL"/>
          </a:p>
        </p:txBody>
      </p:sp>
    </p:spTree>
    <p:extLst>
      <p:ext uri="{BB962C8B-B14F-4D97-AF65-F5344CB8AC3E}">
        <p14:creationId xmlns:p14="http://schemas.microsoft.com/office/powerpoint/2010/main" val="4169113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stortlocaties zijn aangegeven op tekening NSQK-00-T-BE-OVE-003 v1</a:t>
            </a:r>
          </a:p>
          <a:p>
            <a:r>
              <a:rPr lang="nl-NL" dirty="0"/>
              <a:t>Dit is een druk gebied.</a:t>
            </a:r>
          </a:p>
          <a:p>
            <a:r>
              <a:rPr lang="nl-NL" dirty="0"/>
              <a:t>Locaties liggen in of nabij de vaarweg en de haveningang.</a:t>
            </a:r>
          </a:p>
          <a:p>
            <a:r>
              <a:rPr lang="nl-NL" dirty="0"/>
              <a:t>Het effect daarvan op de productie dient de aannemer in te schatten en mee te nemen in de prijs.</a:t>
            </a:r>
          </a:p>
          <a:p>
            <a:r>
              <a:rPr lang="nl-NL" dirty="0"/>
              <a:t>Bovendien dient de aannemer tijdens de uitvoering uiteraard af te stemmen met de havendienst en de Verkeerscentrale</a:t>
            </a:r>
          </a:p>
          <a:p>
            <a:r>
              <a:rPr lang="nl-NL" dirty="0"/>
              <a:t>Met de havendienst NSP kan dit via het afstemmingsoverleg.</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12</a:t>
            </a:fld>
            <a:endParaRPr lang="nl-NL"/>
          </a:p>
        </p:txBody>
      </p:sp>
    </p:spTree>
    <p:extLst>
      <p:ext uri="{BB962C8B-B14F-4D97-AF65-F5344CB8AC3E}">
        <p14:creationId xmlns:p14="http://schemas.microsoft.com/office/powerpoint/2010/main" val="2296367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Zoals al eerder aangegeven is er op sommige locaties mogelijk klei aanwezig net onder de drainage koffer.</a:t>
            </a:r>
          </a:p>
          <a:p>
            <a:r>
              <a:rPr lang="nl-NL" dirty="0"/>
              <a:t>Indien dit aanwezig is en deze laag ondoorlatend is, zal dit invloed hebben op de toestroom van water van water en het voorkomen van waterdrukken onder de drainagekoffer.</a:t>
            </a:r>
          </a:p>
          <a:p>
            <a:r>
              <a:rPr lang="nl-NL" dirty="0"/>
              <a:t>In het geval er inderdaad een ondoorlatende laag aanwezig is, dient deze laag te worden verwijderd.</a:t>
            </a:r>
          </a:p>
          <a:p>
            <a:r>
              <a:rPr lang="nl-NL" dirty="0"/>
              <a:t>Dit zal op aanwijzen van de directie plaatsvinden.</a:t>
            </a:r>
          </a:p>
          <a:p>
            <a:r>
              <a:rPr lang="nl-NL" dirty="0"/>
              <a:t>Materieel dient geschikt te zijn om voldoende diep te kunnen ontgraven.</a:t>
            </a:r>
          </a:p>
          <a:p>
            <a:r>
              <a:rPr lang="nl-NL" dirty="0"/>
              <a:t>In de planning dient rekening te worden gehouden met dit mogelijke grondwerk.</a:t>
            </a:r>
          </a:p>
          <a:p>
            <a:r>
              <a:rPr lang="nl-NL" dirty="0"/>
              <a:t>Dit heeft mogelijk ook effect op de hoeveelheid te ontgraven grond boven de grindkoffer i.v.m. de stabiliteit van het talud 1 op 1,5. </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13</a:t>
            </a:fld>
            <a:endParaRPr lang="nl-NL"/>
          </a:p>
        </p:txBody>
      </p:sp>
    </p:spTree>
    <p:extLst>
      <p:ext uri="{BB962C8B-B14F-4D97-AF65-F5344CB8AC3E}">
        <p14:creationId xmlns:p14="http://schemas.microsoft.com/office/powerpoint/2010/main" val="4294757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basis van de sonderingen  is er mogelijk een slecht doorlatende laag aanwezig onder de drainage koffer van sondering 17 tot en met sondering 29. </a:t>
            </a:r>
          </a:p>
          <a:p>
            <a:r>
              <a:rPr lang="nl-NL" dirty="0"/>
              <a:t>De start van het werk is nabij sondering 29 dus daar wordt dit direct duidelijk.</a:t>
            </a:r>
          </a:p>
          <a:p>
            <a:r>
              <a:rPr lang="nl-NL" dirty="0"/>
              <a:t>Op basis van de sonderingen zal deze slecht doorlatende laag dan gedurende de voortgang van het werk niet meer aanwezig zijn of zo hoog zitten dat deze sowieso wordt doorgraven voor het aanbrengen van de drainage koffer.</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14</a:t>
            </a:fld>
            <a:endParaRPr lang="nl-NL"/>
          </a:p>
        </p:txBody>
      </p:sp>
    </p:spTree>
    <p:extLst>
      <p:ext uri="{BB962C8B-B14F-4D97-AF65-F5344CB8AC3E}">
        <p14:creationId xmlns:p14="http://schemas.microsoft.com/office/powerpoint/2010/main" val="633906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onderkant van de drainagekoffer ligt op NAP-1,7m</a:t>
            </a:r>
          </a:p>
          <a:p>
            <a:r>
              <a:rPr lang="nl-NL" dirty="0"/>
              <a:t>Op basis van sondering 29 (start werk) zit de mogelijk ondoorlatende laag aanwezig net onder de onderkant van de drainage. Tot een Diepte van ca. NAP-4,0</a:t>
            </a:r>
          </a:p>
          <a:p>
            <a:r>
              <a:rPr lang="nl-NL" dirty="0"/>
              <a:t>Op basis van sondering 17 zit de onderkant van de mogelijk ondoorlatende laag op ca. NAP-1,7 en wordt dus sowieso doorbroken door het ontgraven voor het aanbrengen van de drainage.</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15</a:t>
            </a:fld>
            <a:endParaRPr lang="nl-NL"/>
          </a:p>
        </p:txBody>
      </p:sp>
    </p:spTree>
    <p:extLst>
      <p:ext uri="{BB962C8B-B14F-4D97-AF65-F5344CB8AC3E}">
        <p14:creationId xmlns:p14="http://schemas.microsoft.com/office/powerpoint/2010/main" val="2808393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bestaande kraanbaan achter de bestaande kade van Scheepswerf Reimerswaal moet verlengd worden achter het nieuwe gedeelte van de kade bestemd voor Scheepswerf Reimerswaal.</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16</a:t>
            </a:fld>
            <a:endParaRPr lang="nl-NL"/>
          </a:p>
        </p:txBody>
      </p:sp>
    </p:spTree>
    <p:extLst>
      <p:ext uri="{BB962C8B-B14F-4D97-AF65-F5344CB8AC3E}">
        <p14:creationId xmlns:p14="http://schemas.microsoft.com/office/powerpoint/2010/main" val="3128428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het bestek ik meegenomen dat de bestaande kade voor maximaal 20m wordt gesloopt.</a:t>
            </a:r>
          </a:p>
          <a:p>
            <a:r>
              <a:rPr lang="nl-NL" dirty="0"/>
              <a:t>Daarna het gesloopte gedeelte plus het nieuwe gedeelte kraanbaan aanleggen.</a:t>
            </a:r>
          </a:p>
          <a:p>
            <a:r>
              <a:rPr lang="nl-NL" dirty="0"/>
              <a:t>Doel is om de kraanbaan zo snel mogelijk weer in gebruikt te kunnen nemen net als het vrijgeven van het gedeelte terrein en kade Reimerswaal.</a:t>
            </a:r>
          </a:p>
          <a:p>
            <a:endParaRPr lang="nl-NL" dirty="0"/>
          </a:p>
          <a:p>
            <a:r>
              <a:rPr lang="nl-NL" dirty="0"/>
              <a:t>Slopen van een deel van de bestaande kraanbaan omdat verwacht wordt dat door ontgraving en door het aanbrengen van de constructie (buispalen, tussenplanken en mogelijk ankers) er vervormingen van de kraanbaan zullen optreden.</a:t>
            </a:r>
          </a:p>
          <a:p>
            <a:r>
              <a:rPr lang="nl-NL" dirty="0"/>
              <a:t>Uit </a:t>
            </a:r>
            <a:r>
              <a:rPr lang="nl-NL" dirty="0" err="1"/>
              <a:t>trillingspredictie</a:t>
            </a:r>
            <a:r>
              <a:rPr lang="nl-NL" dirty="0"/>
              <a:t> (die nog wordt geleverd) volgt dat tot ca 20m de trillingen groter zijn dan volgens SBR richtlijnen.</a:t>
            </a:r>
          </a:p>
          <a:p>
            <a:r>
              <a:rPr lang="nl-NL" dirty="0"/>
              <a:t>Daarom zijn </a:t>
            </a:r>
            <a:r>
              <a:rPr lang="nl-NL" dirty="0" err="1"/>
              <a:t>inmeting</a:t>
            </a:r>
            <a:r>
              <a:rPr lang="nl-NL" dirty="0"/>
              <a:t> en </a:t>
            </a:r>
            <a:r>
              <a:rPr lang="nl-NL" dirty="0" err="1"/>
              <a:t>trillingsmetingen</a:t>
            </a:r>
            <a:r>
              <a:rPr lang="nl-NL" dirty="0"/>
              <a:t> voorgeschreven. Dit over 60m</a:t>
            </a:r>
          </a:p>
          <a:p>
            <a:r>
              <a:rPr lang="nl-NL" dirty="0"/>
              <a:t>Op het moment dat hei en grondwerk nabij de kraanbaan gereed zijn, dient de kraanbaan opnieuw ingemeten te worden en wordt bepaald welk deel daadwerkelijk gesloopt moet worden.</a:t>
            </a:r>
          </a:p>
          <a:p>
            <a:r>
              <a:rPr lang="nl-NL" dirty="0"/>
              <a:t>Het deel van de kraanbaan dat niet is vervormd hoeft niet gesloopt te worden.</a:t>
            </a:r>
          </a:p>
          <a:p>
            <a:endParaRPr lang="nl-NL" dirty="0"/>
          </a:p>
          <a:p>
            <a:r>
              <a:rPr lang="nl-NL" dirty="0"/>
              <a:t>De kraanbaan is conform bestaande kraanbaan.</a:t>
            </a:r>
          </a:p>
          <a:p>
            <a:r>
              <a:rPr lang="nl-NL" dirty="0"/>
              <a:t>De rails, ogen op de stormpotten en kraanbuffers worden door derden aangebracht.</a:t>
            </a:r>
          </a:p>
          <a:p>
            <a:endParaRPr lang="nl-NL" dirty="0"/>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17</a:t>
            </a:fld>
            <a:endParaRPr lang="nl-NL"/>
          </a:p>
        </p:txBody>
      </p:sp>
    </p:spTree>
    <p:extLst>
      <p:ext uri="{BB962C8B-B14F-4D97-AF65-F5344CB8AC3E}">
        <p14:creationId xmlns:p14="http://schemas.microsoft.com/office/powerpoint/2010/main" val="1115022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Vanaf gunning heeft de aannemer de beschikking over het terrein voor het plaatsen van de keten.</a:t>
            </a:r>
          </a:p>
          <a:p>
            <a:r>
              <a:rPr lang="nl-NL" dirty="0"/>
              <a:t>En het terrein ter plaatse van Ligplaats RWS en ligplaats 1, </a:t>
            </a:r>
          </a:p>
          <a:p>
            <a:r>
              <a:rPr lang="nl-NL" dirty="0"/>
              <a:t>Het werkterrein is toegankelijk via de </a:t>
            </a:r>
            <a:r>
              <a:rPr lang="nl-NL" dirty="0" err="1"/>
              <a:t>werkweg</a:t>
            </a:r>
            <a:r>
              <a:rPr lang="nl-NL" dirty="0"/>
              <a:t> vanaf de Schotlandweg.</a:t>
            </a:r>
          </a:p>
          <a:p>
            <a:pPr marL="0" marR="0" lvl="0" indent="0" algn="l" defTabSz="685800" rtl="0" eaLnBrk="1" fontAlgn="auto" latinLnBrk="0" hangingPunct="1">
              <a:lnSpc>
                <a:spcPct val="100000"/>
              </a:lnSpc>
              <a:spcBef>
                <a:spcPts val="0"/>
              </a:spcBef>
              <a:spcAft>
                <a:spcPts val="0"/>
              </a:spcAft>
              <a:buClrTx/>
              <a:buSzTx/>
              <a:buFontTx/>
              <a:buNone/>
              <a:tabLst/>
              <a:defRPr/>
            </a:pPr>
            <a:r>
              <a:rPr lang="nl-NL" sz="900" dirty="0"/>
              <a:t>De </a:t>
            </a:r>
            <a:r>
              <a:rPr lang="nl-NL" sz="900" dirty="0" err="1"/>
              <a:t>werkweg</a:t>
            </a:r>
            <a:r>
              <a:rPr lang="nl-NL" sz="900" dirty="0"/>
              <a:t> aan de Schotland weg blijft aan einde van het werk liggen </a:t>
            </a:r>
          </a:p>
          <a:p>
            <a:endParaRPr lang="nl-NL" dirty="0"/>
          </a:p>
          <a:p>
            <a:r>
              <a:rPr lang="nl-NL" dirty="0"/>
              <a:t>SWR heeft zijn ondergronds infra verplaatst (binnen de 50 m zone en werkterrein aannemer), asfalt parkeerterrein is verwijderd,</a:t>
            </a:r>
          </a:p>
          <a:p>
            <a:r>
              <a:rPr lang="nl-NL" dirty="0"/>
              <a:t>fundering zal door de aannemer moeten worden verwijderd en weer terug worden aangebracht,</a:t>
            </a:r>
          </a:p>
          <a:p>
            <a:r>
              <a:rPr lang="nl-NL" dirty="0"/>
              <a:t>asfalteren zal SWR zelf doen nadat deze fase is overgedragen aan North Sea Port.</a:t>
            </a:r>
          </a:p>
          <a:p>
            <a:endParaRPr lang="nl-NL" dirty="0"/>
          </a:p>
          <a:p>
            <a:r>
              <a:rPr lang="nl-NL" dirty="0"/>
              <a:t>Op moment dat we overgaan in fase 2 en gedurende fase 3 is het werkterrein alleen te bereiken via de </a:t>
            </a:r>
            <a:r>
              <a:rPr lang="nl-NL" dirty="0" err="1"/>
              <a:t>werkweg</a:t>
            </a:r>
            <a:r>
              <a:rPr lang="nl-NL" dirty="0"/>
              <a:t> aan de San Marino weg</a:t>
            </a:r>
          </a:p>
          <a:p>
            <a:r>
              <a:rPr lang="nl-NL" dirty="0"/>
              <a:t>De keten blijven staan aan de Schotlandweg.</a:t>
            </a:r>
          </a:p>
          <a:p>
            <a:r>
              <a:rPr lang="nl-NL" dirty="0"/>
              <a:t>Er mogen geen keten worden geplaatst langs de San Marino weg en </a:t>
            </a:r>
            <a:r>
              <a:rPr lang="nl-NL" dirty="0" err="1"/>
              <a:t>werkweg</a:t>
            </a:r>
            <a:r>
              <a:rPr lang="nl-NL" dirty="0"/>
              <a:t> fase 3, </a:t>
            </a:r>
          </a:p>
          <a:p>
            <a:r>
              <a:rPr lang="nl-NL" dirty="0"/>
              <a:t>de aannemer is vrij om keten voor werknemers binnen het werkterrein te plaatsen tijdens fase 2 nadat BTZ om is naar Ligplaats 1, en  in fase 3.</a:t>
            </a:r>
          </a:p>
          <a:p>
            <a:endParaRPr lang="nl-NL" dirty="0"/>
          </a:p>
          <a:p>
            <a:pPr marL="0" indent="0">
              <a:buFont typeface="Arial" panose="020B0604020202020204" pitchFamily="34" charset="0"/>
              <a:buNone/>
            </a:pPr>
            <a:r>
              <a:rPr lang="nl-NL" sz="900" dirty="0"/>
              <a:t>De </a:t>
            </a:r>
            <a:r>
              <a:rPr lang="nl-NL" sz="900" dirty="0" err="1"/>
              <a:t>werkweg</a:t>
            </a:r>
            <a:r>
              <a:rPr lang="nl-NL" sz="900" dirty="0"/>
              <a:t> vanaf de San Marinoweg dient einde werk te worden verwijderd door de aannemer.</a:t>
            </a:r>
          </a:p>
          <a:p>
            <a:endParaRPr lang="nl-NL" dirty="0"/>
          </a:p>
          <a:p>
            <a:r>
              <a:rPr lang="nl-NL" dirty="0"/>
              <a:t>De aansluitingen tussen de </a:t>
            </a:r>
            <a:r>
              <a:rPr lang="nl-NL" dirty="0" err="1"/>
              <a:t>werkweg</a:t>
            </a:r>
            <a:r>
              <a:rPr lang="nl-NL" dirty="0"/>
              <a:t> die wordt aangelegd door North Sea port en het werkterrein is niet voorzien en dient door de aannemer te worden aangelegd, dit is ook voorzien in het bestek.</a:t>
            </a:r>
          </a:p>
          <a:p>
            <a:r>
              <a:rPr lang="nl-NL" dirty="0"/>
              <a:t>Hoe de aannemer het werkterrein gedurende het gehele werk gaat inrichten wordt geheel aan de aannemer overgelaten maar dit dient wel in de aanbieding te zijn meegenomen.</a:t>
            </a:r>
          </a:p>
          <a:p>
            <a:endParaRPr lang="nl-NL" dirty="0"/>
          </a:p>
          <a:p>
            <a:r>
              <a:rPr lang="nl-NL" dirty="0"/>
              <a:t>De terreinen van SWR en BTZ zijn voorzien van ISPS hekwerken. De ISPS afscheiding dient gedurende het gehele werk intact te worden zijn. Het aanbrengen van tijdelijke ISPS hekwerken is voorzien in het bestek.</a:t>
            </a:r>
          </a:p>
          <a:p>
            <a:endParaRPr lang="nl-NL" dirty="0"/>
          </a:p>
          <a:p>
            <a:pPr marL="0" marR="0" lvl="0" indent="0" algn="l" defTabSz="685800" rtl="0" eaLnBrk="1" fontAlgn="auto" latinLnBrk="0" hangingPunct="1">
              <a:lnSpc>
                <a:spcPct val="100000"/>
              </a:lnSpc>
              <a:spcBef>
                <a:spcPts val="0"/>
              </a:spcBef>
              <a:spcAft>
                <a:spcPts val="0"/>
              </a:spcAft>
              <a:buClrTx/>
              <a:buSzTx/>
              <a:buFontTx/>
              <a:buNone/>
              <a:tabLst/>
              <a:defRPr/>
            </a:pPr>
            <a:r>
              <a:rPr lang="nl-NL" sz="900" dirty="0"/>
              <a:t>De depots hebben allemaal toegang via de openbare weg.</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18</a:t>
            </a:fld>
            <a:endParaRPr lang="nl-NL"/>
          </a:p>
        </p:txBody>
      </p:sp>
    </p:spTree>
    <p:extLst>
      <p:ext uri="{BB962C8B-B14F-4D97-AF65-F5344CB8AC3E}">
        <p14:creationId xmlns:p14="http://schemas.microsoft.com/office/powerpoint/2010/main" val="1970571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19</a:t>
            </a:fld>
            <a:endParaRPr lang="nl-NL"/>
          </a:p>
        </p:txBody>
      </p:sp>
    </p:spTree>
    <p:extLst>
      <p:ext uri="{BB962C8B-B14F-4D97-AF65-F5344CB8AC3E}">
        <p14:creationId xmlns:p14="http://schemas.microsoft.com/office/powerpoint/2010/main" val="898970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2</a:t>
            </a:fld>
            <a:endParaRPr lang="nl-NL"/>
          </a:p>
        </p:txBody>
      </p:sp>
    </p:spTree>
    <p:extLst>
      <p:ext uri="{BB962C8B-B14F-4D97-AF65-F5344CB8AC3E}">
        <p14:creationId xmlns:p14="http://schemas.microsoft.com/office/powerpoint/2010/main" val="16635619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21</a:t>
            </a:fld>
            <a:endParaRPr lang="nl-NL"/>
          </a:p>
        </p:txBody>
      </p:sp>
    </p:spTree>
    <p:extLst>
      <p:ext uri="{BB962C8B-B14F-4D97-AF65-F5344CB8AC3E}">
        <p14:creationId xmlns:p14="http://schemas.microsoft.com/office/powerpoint/2010/main" val="1356315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3</a:t>
            </a:fld>
            <a:endParaRPr lang="nl-NL"/>
          </a:p>
        </p:txBody>
      </p:sp>
    </p:spTree>
    <p:extLst>
      <p:ext uri="{BB962C8B-B14F-4D97-AF65-F5344CB8AC3E}">
        <p14:creationId xmlns:p14="http://schemas.microsoft.com/office/powerpoint/2010/main" val="2068950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Projectlocatie is Vlissingen-Oost</a:t>
            </a:r>
          </a:p>
          <a:p>
            <a:r>
              <a:rPr lang="nl-NL" dirty="0"/>
              <a:t>In de </a:t>
            </a:r>
            <a:r>
              <a:rPr lang="nl-NL" dirty="0" err="1"/>
              <a:t>Quaerleshaven</a:t>
            </a:r>
            <a:r>
              <a:rPr lang="nl-NL" dirty="0"/>
              <a:t> aan de zuid oever wordt een kade gerealiseerd.</a:t>
            </a:r>
          </a:p>
          <a:p>
            <a:r>
              <a:rPr lang="nl-NL" dirty="0"/>
              <a:t>De kade wordt in het verlengde van de bestaande kade bij Scheepswerf Reimerswaal (SWR) gebouwd,</a:t>
            </a:r>
          </a:p>
          <a:p>
            <a:r>
              <a:rPr lang="nl-NL" dirty="0"/>
              <a:t>en loopt door, door de bestaande constructie bij Bulk Terminal Zeeland (BTZ) tot aan de grens van het Vopak terrein.</a:t>
            </a:r>
          </a:p>
          <a:p>
            <a:endParaRPr lang="nl-NL" dirty="0"/>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4</a:t>
            </a:fld>
            <a:endParaRPr lang="nl-NL"/>
          </a:p>
        </p:txBody>
      </p:sp>
    </p:spTree>
    <p:extLst>
      <p:ext uri="{BB962C8B-B14F-4D97-AF65-F5344CB8AC3E}">
        <p14:creationId xmlns:p14="http://schemas.microsoft.com/office/powerpoint/2010/main" val="536554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Fase 0, Bestaande situatie:</a:t>
            </a:r>
          </a:p>
          <a:p>
            <a:r>
              <a:rPr lang="nl-NL" dirty="0"/>
              <a:t>	-  Kade SWR bestaat uit verankerde combiwand</a:t>
            </a:r>
          </a:p>
          <a:p>
            <a:r>
              <a:rPr lang="nl-NL" dirty="0"/>
              <a:t>	-  Tussen SWR en BTZ bevindt zich  een glooiing met een taludbekleding van haringmanblokken en stortsteen.</a:t>
            </a:r>
          </a:p>
          <a:p>
            <a:r>
              <a:rPr lang="nl-NL" dirty="0"/>
              <a:t>	-  Kade BTZ  bestaat uit en combiwand en dek op palen plus verankering</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5</a:t>
            </a:fld>
            <a:endParaRPr lang="nl-NL"/>
          </a:p>
        </p:txBody>
      </p:sp>
    </p:spTree>
    <p:extLst>
      <p:ext uri="{BB962C8B-B14F-4D97-AF65-F5344CB8AC3E}">
        <p14:creationId xmlns:p14="http://schemas.microsoft.com/office/powerpoint/2010/main" val="1819548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Fase 1, bouw kade SWR, ligplaats 1 en gedeelte van ligplaats 2 (benodigde ‘vleugelwand’ om ligplaats 1 veilig te kunnen gebruiken tijdens de volgende fasen.</a:t>
            </a:r>
          </a:p>
          <a:p>
            <a:pPr marL="178857" indent="-178857">
              <a:buFontTx/>
              <a:buChar char="-"/>
            </a:pPr>
            <a:r>
              <a:rPr lang="nl-NL" dirty="0"/>
              <a:t>Doel is dat ligplaats 1 volledig klaar is zodat deze ligplaats gebruikt kan worden door BTZ tijdens de aanleg van ligplaats 2 en ligplaats BTZ. </a:t>
            </a:r>
          </a:p>
          <a:p>
            <a:pPr marL="521757" lvl="1" indent="-178857">
              <a:buFontTx/>
              <a:buChar char="-"/>
            </a:pPr>
            <a:r>
              <a:rPr lang="nl-NL" dirty="0"/>
              <a:t>Kade ligplaats 1</a:t>
            </a:r>
          </a:p>
          <a:p>
            <a:pPr marL="521757" lvl="1" indent="-178857">
              <a:buFontTx/>
              <a:buChar char="-"/>
            </a:pPr>
            <a:r>
              <a:rPr lang="nl-NL" dirty="0"/>
              <a:t>Alle meubilair (</a:t>
            </a:r>
            <a:r>
              <a:rPr lang="nl-NL" dirty="0" err="1"/>
              <a:t>fendering</a:t>
            </a:r>
            <a:r>
              <a:rPr lang="nl-NL" dirty="0"/>
              <a:t>, trappen, bolders, haalpennen etc.)</a:t>
            </a:r>
          </a:p>
          <a:p>
            <a:pPr marL="521757" lvl="1" indent="-178857">
              <a:buFontTx/>
              <a:buChar char="-"/>
            </a:pPr>
            <a:r>
              <a:rPr lang="nl-NL" dirty="0"/>
              <a:t>Terreininrichting achter de kade,</a:t>
            </a:r>
          </a:p>
          <a:p>
            <a:pPr marL="521757" lvl="1" indent="-178857">
              <a:buFontTx/>
              <a:buChar char="-"/>
            </a:pPr>
            <a:r>
              <a:rPr lang="nl-NL" dirty="0"/>
              <a:t>Baggeren voor de kade</a:t>
            </a:r>
          </a:p>
          <a:p>
            <a:pPr marL="521757" lvl="1" indent="-178857">
              <a:buFontTx/>
              <a:buChar char="-"/>
            </a:pPr>
            <a:r>
              <a:rPr lang="nl-NL" dirty="0"/>
              <a:t>Deel kade ligplaats 2 dat nodig is om overgangstalud te kunnen baggeren (combiwand plus verankering)</a:t>
            </a:r>
          </a:p>
          <a:p>
            <a:pPr marL="178857" indent="-178857">
              <a:buFontTx/>
              <a:buChar char="-"/>
            </a:pPr>
            <a:r>
              <a:rPr lang="nl-NL" dirty="0"/>
              <a:t>Veiligheidszones, aan beide zijden is een veiligheidszone nodig op het moment dat er buispalen en damwanden worden geplaatst. </a:t>
            </a:r>
          </a:p>
          <a:p>
            <a:pPr marL="536570" lvl="1" indent="-178857">
              <a:buFontTx/>
              <a:buChar char="-"/>
            </a:pPr>
            <a:r>
              <a:rPr lang="nl-NL" dirty="0"/>
              <a:t>SWR: Op het moment dat de funderingsmachines voldoende ver weg zijn moeten de hekwerken worden verplaatst richting de huidige erfgrens. Zodat SWR weer de vrije beschikking heeft over hun terrein.</a:t>
            </a:r>
          </a:p>
          <a:p>
            <a:pPr marL="536570" lvl="1" indent="-178857">
              <a:buFontTx/>
              <a:buChar char="-"/>
            </a:pPr>
            <a:r>
              <a:rPr lang="nl-NL" dirty="0"/>
              <a:t>BTZ:  De veiligheidszone aan de zijde BTZ gaat ook pas in op het moment dat de funderingsmachines in de buurt komen en gaat ook weer weg op het moment dat de machines weg zijn.</a:t>
            </a:r>
          </a:p>
          <a:p>
            <a:pPr marL="536570" lvl="1" indent="-178857">
              <a:buFontTx/>
              <a:buChar char="-"/>
            </a:pPr>
            <a:endParaRPr lang="nl-NL" dirty="0"/>
          </a:p>
          <a:p>
            <a:pPr marL="178857" indent="-178857">
              <a:buFontTx/>
              <a:buChar char="-"/>
            </a:pPr>
            <a:r>
              <a:rPr lang="nl-NL" dirty="0"/>
              <a:t>Ligplaats 1 dient gereed te zijn voor </a:t>
            </a:r>
            <a:r>
              <a:rPr lang="nl-NL" dirty="0">
                <a:highlight>
                  <a:srgbClr val="FFFF00"/>
                </a:highlight>
              </a:rPr>
              <a:t>20 februari 2023 </a:t>
            </a:r>
            <a:r>
              <a:rPr lang="nl-NL" dirty="0"/>
              <a:t>i.v.m. bagger werkzaamheden die in de winter moeten worden uitgevoerd en bedrijfsactiviteiten BTZ die moeten worden omgezet. </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6</a:t>
            </a:fld>
            <a:endParaRPr lang="nl-NL"/>
          </a:p>
        </p:txBody>
      </p:sp>
    </p:spTree>
    <p:extLst>
      <p:ext uri="{BB962C8B-B14F-4D97-AF65-F5344CB8AC3E}">
        <p14:creationId xmlns:p14="http://schemas.microsoft.com/office/powerpoint/2010/main" val="3604208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Fase 2, Aanpassen terrein inrichting:</a:t>
            </a:r>
          </a:p>
          <a:p>
            <a:pPr marL="178857" indent="-178857">
              <a:buFontTx/>
              <a:buChar char="-"/>
            </a:pPr>
            <a:r>
              <a:rPr lang="nl-NL" dirty="0"/>
              <a:t>Doel is het continue kunnen voortzetten van de bedrijfsvoering BTZ</a:t>
            </a:r>
          </a:p>
          <a:p>
            <a:pPr marL="178857" indent="-178857">
              <a:buFontTx/>
              <a:buChar char="-"/>
            </a:pPr>
            <a:r>
              <a:rPr lang="nl-NL" dirty="0"/>
              <a:t>De bedrijfsvoering van BTZ kan pas naar ligplaats 1 op het moment dat de kade ligplaats 1 en gedeelte van ligplaats 2 (vleugelwand en de terreinverharding is aangebracht.</a:t>
            </a:r>
          </a:p>
          <a:p>
            <a:pPr marL="178857" indent="-178857">
              <a:buFontTx/>
              <a:buChar char="-"/>
            </a:pPr>
            <a:r>
              <a:rPr lang="nl-NL" dirty="0"/>
              <a:t>Op het moment dat BTZ om is kan worden gestart met de terrein inrichting voor de sloop van de bestaande kade BTZ en de bouw van het overige gedeelte ligplaats 2 en kade BTZ en vleugelwand.</a:t>
            </a:r>
          </a:p>
          <a:p>
            <a:pPr marL="178857" indent="-178857">
              <a:buFontTx/>
              <a:buChar char="-"/>
            </a:pPr>
            <a:r>
              <a:rPr lang="nl-NL" dirty="0"/>
              <a:t>De bereikbaarheid bouwlocatie zal dan via de San Marinoweg gaan, zodat er geen kruisend verkeer is tussen de aannemer en de bedrijfsvoering van BTZ.</a:t>
            </a:r>
          </a:p>
          <a:p>
            <a:endParaRPr lang="nl-NL" dirty="0"/>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7</a:t>
            </a:fld>
            <a:endParaRPr lang="nl-NL"/>
          </a:p>
        </p:txBody>
      </p:sp>
    </p:spTree>
    <p:extLst>
      <p:ext uri="{BB962C8B-B14F-4D97-AF65-F5344CB8AC3E}">
        <p14:creationId xmlns:p14="http://schemas.microsoft.com/office/powerpoint/2010/main" val="3629369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Fase 3, Gedeelte ligplaats 2, kade BTZ en vleugelwand.</a:t>
            </a:r>
          </a:p>
          <a:p>
            <a:pPr marL="178857" indent="-178857">
              <a:buFontTx/>
              <a:buChar char="-"/>
            </a:pPr>
            <a:r>
              <a:rPr lang="nl-NL" dirty="0"/>
              <a:t>Veiligheidszone, ook hier is de veiligheidszone weer van toepassing en met deze worden verplaatst op het moment dat de funderingsmachines voldoende ver zijn gevorderd.</a:t>
            </a:r>
          </a:p>
          <a:p>
            <a:pPr marL="178857" indent="-178857">
              <a:buFontTx/>
              <a:buChar char="-"/>
            </a:pPr>
            <a:r>
              <a:rPr lang="nl-NL" dirty="0"/>
              <a:t>Ook dient het terrein zo snel mogelijk te worden vrijgegeven zodat BTZ de afwerking van het terrein kan gaan uitvoeren. Vrijgave kan op het moment dat de </a:t>
            </a:r>
            <a:r>
              <a:rPr lang="nl-NL" dirty="0" err="1"/>
              <a:t>deksloof</a:t>
            </a:r>
            <a:r>
              <a:rPr lang="nl-NL" dirty="0"/>
              <a:t> gereed en  er is aangevuld tot de vereiste hoogte. Dit in gedeeltes van minimaal 2 moot lengtes lang.</a:t>
            </a:r>
          </a:p>
          <a:p>
            <a:pPr marL="178857" indent="-178857">
              <a:buFontTx/>
              <a:buChar char="-"/>
            </a:pPr>
            <a:r>
              <a:rPr lang="nl-NL" dirty="0"/>
              <a:t>Op het terrein van BTZ staan ligmasten welke in het werkterrein van de aannemer staan, welke gehandhaafd dienen te worden.</a:t>
            </a:r>
          </a:p>
          <a:p>
            <a:pPr marL="178857" indent="-178857">
              <a:buFontTx/>
              <a:buChar char="-"/>
            </a:pPr>
            <a:endParaRPr lang="nl-NL" dirty="0"/>
          </a:p>
          <a:p>
            <a:r>
              <a:rPr lang="nl-NL" dirty="0"/>
              <a:t>De interactie tussen slopen en aanbrengen van de nieuwe kade is in deze fase de keus van de aannemer. </a:t>
            </a:r>
          </a:p>
          <a:p>
            <a:r>
              <a:rPr lang="nl-NL" dirty="0"/>
              <a:t>Nagaan of de sloop zodanig kan worden uitgevoerd dat de heitrein ononderbroken doorgang kan vinden.</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8</a:t>
            </a:fld>
            <a:endParaRPr lang="nl-NL"/>
          </a:p>
        </p:txBody>
      </p:sp>
    </p:spTree>
    <p:extLst>
      <p:ext uri="{BB962C8B-B14F-4D97-AF65-F5344CB8AC3E}">
        <p14:creationId xmlns:p14="http://schemas.microsoft.com/office/powerpoint/2010/main" val="1665102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de doorsnede van de kade maken we onderscheid in 3 fasen van het grondwerk.</a:t>
            </a:r>
          </a:p>
          <a:p>
            <a:pPr marL="228600" indent="-228600">
              <a:buFont typeface="+mj-lt"/>
              <a:buAutoNum type="arabicPeriod"/>
            </a:pPr>
            <a:r>
              <a:rPr lang="nl-NL" dirty="0"/>
              <a:t>Grond ontgraven voor het maken van een werkplateau voor de kade (besteksposten 221010 en 221020)</a:t>
            </a:r>
          </a:p>
          <a:p>
            <a:pPr marL="857250" lvl="2" indent="-171450">
              <a:buFontTx/>
              <a:buChar char="-"/>
            </a:pPr>
            <a:r>
              <a:rPr lang="nl-NL" dirty="0"/>
              <a:t>Niveau NAP+2,4 is gekozen als nagenoeg altijd boven water, dus ‘droog grondwerk’</a:t>
            </a:r>
          </a:p>
          <a:p>
            <a:pPr marL="857250" lvl="2" indent="-171450">
              <a:buFontTx/>
              <a:buChar char="-"/>
            </a:pPr>
            <a:r>
              <a:rPr lang="nl-NL" dirty="0"/>
              <a:t>Niveau NAP+2,4 is keuze aannemer; aandacht voor springtij en verhoging van de waterstanden t.o.v. het astronomisch tij! </a:t>
            </a:r>
          </a:p>
          <a:p>
            <a:pPr marL="857250" lvl="2" indent="-171450">
              <a:buFontTx/>
              <a:buChar char="-"/>
            </a:pPr>
            <a:r>
              <a:rPr lang="nl-NL" dirty="0"/>
              <a:t>Eventueel breder dan aangeven is keus aannemer maar niet verrekenbaar.</a:t>
            </a:r>
          </a:p>
          <a:p>
            <a:pPr marL="857250" lvl="2" indent="-171450">
              <a:buFontTx/>
              <a:buChar char="-"/>
            </a:pPr>
            <a:r>
              <a:rPr lang="nl-NL" dirty="0"/>
              <a:t>Eventuele maatregelen om werk droog te houden is keuze aannemer wordt niet apart verrekend dus moet in de prijs zitten.</a:t>
            </a:r>
          </a:p>
          <a:p>
            <a:pPr marL="857250" lvl="2" indent="-171450">
              <a:buFontTx/>
              <a:buChar char="-"/>
            </a:pPr>
            <a:r>
              <a:rPr lang="nl-NL" dirty="0"/>
              <a:t>In sommige doorsneden ook grondwerk voor aanbrengen riolering</a:t>
            </a:r>
          </a:p>
          <a:p>
            <a:pPr marL="228600" indent="-228600">
              <a:buFont typeface="+mj-lt"/>
              <a:buAutoNum type="arabicPeriod"/>
            </a:pPr>
            <a:r>
              <a:rPr lang="nl-NL" dirty="0"/>
              <a:t>Grond ontgraven voor het aanbrengen van de drainage achter de kade (bestekspost 610011)</a:t>
            </a:r>
          </a:p>
          <a:p>
            <a:pPr marL="857250" lvl="2" indent="-171450">
              <a:buFontTx/>
              <a:buChar char="-"/>
            </a:pPr>
            <a:r>
              <a:rPr lang="nl-NL" dirty="0"/>
              <a:t>Deel nodig om de drainage te kunnen aanleggen</a:t>
            </a:r>
          </a:p>
          <a:p>
            <a:pPr marL="857250" marR="0" lvl="2" indent="-171450" algn="l" defTabSz="685800" rtl="0" eaLnBrk="1" fontAlgn="auto" latinLnBrk="0" hangingPunct="1">
              <a:lnSpc>
                <a:spcPct val="100000"/>
              </a:lnSpc>
              <a:spcBef>
                <a:spcPts val="0"/>
              </a:spcBef>
              <a:spcAft>
                <a:spcPts val="0"/>
              </a:spcAft>
              <a:buClrTx/>
              <a:buSzTx/>
              <a:buFontTx/>
              <a:buChar char="-"/>
              <a:tabLst/>
              <a:defRPr/>
            </a:pPr>
            <a:r>
              <a:rPr lang="nl-NL" dirty="0"/>
              <a:t>Dit deel is onder de grondwaterstand. </a:t>
            </a:r>
          </a:p>
          <a:p>
            <a:pPr marL="857250" lvl="2" indent="-171450">
              <a:buFontTx/>
              <a:buChar char="-"/>
            </a:pPr>
            <a:r>
              <a:rPr lang="nl-NL" dirty="0"/>
              <a:t>Inclusief de doorvoer, dat wil zeggen aan de achterkant zo ver voorbereiden dat na aanvullen achterzijde en later vrij graven voorzijde de doorvoer afgemaakt kan worden.</a:t>
            </a:r>
          </a:p>
          <a:p>
            <a:pPr marL="228600" indent="-228600">
              <a:buFont typeface="+mj-lt"/>
              <a:buAutoNum type="arabicPeriod"/>
            </a:pPr>
            <a:r>
              <a:rPr lang="nl-NL" dirty="0"/>
              <a:t>Vrij baggeren van de kade muur (besteksposten 221040 en 221050)</a:t>
            </a:r>
          </a:p>
          <a:p>
            <a:pPr marL="0" indent="0">
              <a:buFont typeface="Arial" panose="020B0604020202020204" pitchFamily="34" charset="0"/>
              <a:buNone/>
            </a:pPr>
            <a:r>
              <a:rPr lang="nl-NL" dirty="0"/>
              <a:t>	- er wordt gebaggerd tot NAP-16,40 en niet tot de maximale onderhoudsdiepte.</a:t>
            </a:r>
          </a:p>
          <a:p>
            <a:pPr marL="0" indent="0">
              <a:buFont typeface="Arial" panose="020B0604020202020204" pitchFamily="34" charset="0"/>
              <a:buNone/>
            </a:pPr>
            <a:r>
              <a:rPr lang="nl-NL" dirty="0"/>
              <a:t>	- die hoeveelheid te storten op Westerschelde is 531.000 m3</a:t>
            </a:r>
          </a:p>
          <a:p>
            <a:pPr marL="0" indent="0">
              <a:buFont typeface="Arial" panose="020B0604020202020204" pitchFamily="34" charset="0"/>
              <a:buNone/>
            </a:pPr>
            <a:r>
              <a:rPr lang="nl-NL" dirty="0"/>
              <a:t>	- daarnaast nog 19.000m3 in de monding van de Sloehaven</a:t>
            </a:r>
          </a:p>
          <a:p>
            <a:pPr marL="0" indent="0">
              <a:buFont typeface="Arial" panose="020B0604020202020204" pitchFamily="34" charset="0"/>
              <a:buNone/>
            </a:pPr>
            <a:r>
              <a:rPr lang="nl-NL" dirty="0"/>
              <a:t>	- Samen 550.000m3 wat gelijk is aan 2x 275.000m3</a:t>
            </a:r>
          </a:p>
          <a:p>
            <a:pPr algn="l"/>
            <a:r>
              <a:rPr lang="nl-NL" dirty="0"/>
              <a:t>	- i.v.m. vergunningen en duurzaamheidsambitie NSP dienen de schepen te zijn u</a:t>
            </a:r>
            <a:r>
              <a:rPr lang="nl-NL" sz="1800" b="0" i="0" u="none" strike="noStrike" baseline="0" dirty="0">
                <a:latin typeface="ArialMT"/>
              </a:rPr>
              <a:t>itgerust met CCR2 motoren.</a:t>
            </a:r>
            <a:endParaRPr lang="nl-NL" dirty="0"/>
          </a:p>
          <a:p>
            <a:pPr marL="0" indent="0">
              <a:buFont typeface="+mj-lt"/>
              <a:buNone/>
            </a:pPr>
            <a:r>
              <a:rPr lang="nl-NL" dirty="0"/>
              <a:t> </a:t>
            </a:r>
          </a:p>
        </p:txBody>
      </p:sp>
      <p:sp>
        <p:nvSpPr>
          <p:cNvPr id="4" name="Tijdelijke aanduiding voor dianummer 3"/>
          <p:cNvSpPr>
            <a:spLocks noGrp="1"/>
          </p:cNvSpPr>
          <p:nvPr>
            <p:ph type="sldNum" sz="quarter" idx="5"/>
          </p:nvPr>
        </p:nvSpPr>
        <p:spPr/>
        <p:txBody>
          <a:bodyPr/>
          <a:lstStyle/>
          <a:p>
            <a:fld id="{5AB2ECB1-2A8E-4649-88E4-ABBC1F0BAD0A}" type="slidenum">
              <a:rPr lang="nl-NL" smtClean="0"/>
              <a:pPr/>
              <a:t>9</a:t>
            </a:fld>
            <a:endParaRPr lang="nl-NL"/>
          </a:p>
        </p:txBody>
      </p:sp>
    </p:spTree>
    <p:extLst>
      <p:ext uri="{BB962C8B-B14F-4D97-AF65-F5344CB8AC3E}">
        <p14:creationId xmlns:p14="http://schemas.microsoft.com/office/powerpoint/2010/main" val="1403580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Voorka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el 1"/>
          <p:cNvSpPr>
            <a:spLocks noGrp="1"/>
          </p:cNvSpPr>
          <p:nvPr>
            <p:ph type="ctrTitle" hasCustomPrompt="1"/>
          </p:nvPr>
        </p:nvSpPr>
        <p:spPr>
          <a:xfrm>
            <a:off x="341369" y="415636"/>
            <a:ext cx="8416966" cy="959074"/>
          </a:xfrm>
        </p:spPr>
        <p:txBody>
          <a:bodyPr anchor="t">
            <a:noAutofit/>
          </a:bodyPr>
          <a:lstStyle>
            <a:lvl1pPr algn="l">
              <a:defRPr sz="3200">
                <a:solidFill>
                  <a:schemeClr val="bg1"/>
                </a:solidFill>
              </a:defRPr>
            </a:lvl1pPr>
          </a:lstStyle>
          <a:p>
            <a:r>
              <a:rPr lang="nl-NL"/>
              <a:t>Titelstijl bewerken</a:t>
            </a:r>
          </a:p>
        </p:txBody>
      </p:sp>
      <p:sp>
        <p:nvSpPr>
          <p:cNvPr id="5" name="Ondertitel 2"/>
          <p:cNvSpPr>
            <a:spLocks noGrp="1"/>
          </p:cNvSpPr>
          <p:nvPr>
            <p:ph type="subTitle" idx="1"/>
          </p:nvPr>
        </p:nvSpPr>
        <p:spPr>
          <a:xfrm>
            <a:off x="341363" y="1433961"/>
            <a:ext cx="8416971" cy="2982529"/>
          </a:xfrm>
          <a:prstGeom prst="rect">
            <a:avLst/>
          </a:prstGeom>
        </p:spPr>
        <p:txBody>
          <a:bodyPr>
            <a:normAutofit/>
          </a:bodyPr>
          <a:lstStyle>
            <a:lvl1pPr marL="0" indent="0" algn="l">
              <a:lnSpc>
                <a:spcPct val="100000"/>
              </a:lnSpc>
              <a:spcBef>
                <a:spcPts val="0"/>
              </a:spcBef>
              <a:buNone/>
              <a:defRPr sz="14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nl-NL"/>
          </a:p>
        </p:txBody>
      </p:sp>
      <p:sp>
        <p:nvSpPr>
          <p:cNvPr id="6" name="Titel 1"/>
          <p:cNvSpPr txBox="1">
            <a:spLocks/>
          </p:cNvSpPr>
          <p:nvPr userDrawn="1"/>
        </p:nvSpPr>
        <p:spPr>
          <a:xfrm>
            <a:off x="294716" y="6251510"/>
            <a:ext cx="8416966" cy="31413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bg1"/>
                </a:solidFill>
                <a:latin typeface="Arial" charset="0"/>
                <a:ea typeface="+mj-ea"/>
                <a:cs typeface="+mj-cs"/>
              </a:defRPr>
            </a:lvl1pPr>
          </a:lstStyle>
          <a:p>
            <a:r>
              <a:rPr lang="nl-NL" sz="1400" err="1"/>
              <a:t>northseaport.com</a:t>
            </a:r>
            <a:endParaRPr lang="nl-NL" sz="14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el 1"/>
          <p:cNvSpPr>
            <a:spLocks noGrp="1"/>
          </p:cNvSpPr>
          <p:nvPr>
            <p:ph type="ctrTitle" hasCustomPrompt="1"/>
          </p:nvPr>
        </p:nvSpPr>
        <p:spPr>
          <a:xfrm>
            <a:off x="341369" y="2437268"/>
            <a:ext cx="8416966" cy="959074"/>
          </a:xfrm>
        </p:spPr>
        <p:txBody>
          <a:bodyPr anchor="b">
            <a:noAutofit/>
          </a:bodyPr>
          <a:lstStyle>
            <a:lvl1pPr algn="ctr">
              <a:defRPr sz="3200" baseline="0">
                <a:solidFill>
                  <a:schemeClr val="bg1"/>
                </a:solidFill>
              </a:defRPr>
            </a:lvl1pPr>
          </a:lstStyle>
          <a:p>
            <a:r>
              <a:rPr lang="nl-NL"/>
              <a:t>Titel bewerken</a:t>
            </a:r>
          </a:p>
        </p:txBody>
      </p:sp>
      <p:sp>
        <p:nvSpPr>
          <p:cNvPr id="5" name="Ondertitel 2"/>
          <p:cNvSpPr>
            <a:spLocks noGrp="1"/>
          </p:cNvSpPr>
          <p:nvPr>
            <p:ph type="subTitle" idx="1"/>
          </p:nvPr>
        </p:nvSpPr>
        <p:spPr>
          <a:xfrm>
            <a:off x="341369" y="3452327"/>
            <a:ext cx="8416971" cy="572278"/>
          </a:xfrm>
          <a:prstGeom prst="rect">
            <a:avLst/>
          </a:prstGeom>
        </p:spPr>
        <p:txBody>
          <a:bodyPr>
            <a:normAutofit/>
          </a:bodyPr>
          <a:lstStyle>
            <a:lvl1pPr marL="0" indent="0" algn="ctr">
              <a:lnSpc>
                <a:spcPct val="100000"/>
              </a:lnSpc>
              <a:spcBef>
                <a:spcPts val="0"/>
              </a:spcBef>
              <a:buNone/>
              <a:defRPr sz="14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nl-NL"/>
          </a:p>
        </p:txBody>
      </p:sp>
      <p:sp>
        <p:nvSpPr>
          <p:cNvPr id="6" name="Titel 1"/>
          <p:cNvSpPr txBox="1">
            <a:spLocks/>
          </p:cNvSpPr>
          <p:nvPr userDrawn="1"/>
        </p:nvSpPr>
        <p:spPr>
          <a:xfrm>
            <a:off x="294716" y="6251510"/>
            <a:ext cx="8416966" cy="31413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bg1"/>
                </a:solidFill>
                <a:latin typeface="Arial" charset="0"/>
                <a:ea typeface="+mj-ea"/>
                <a:cs typeface="+mj-cs"/>
              </a:defRPr>
            </a:lvl1pPr>
          </a:lstStyle>
          <a:p>
            <a:r>
              <a:rPr lang="nl-NL" sz="1400" err="1"/>
              <a:t>northseaport.com</a:t>
            </a:r>
            <a:endParaRPr lang="nl-NL"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Di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05646" y="833535"/>
            <a:ext cx="7772770" cy="2736979"/>
          </a:xfrm>
        </p:spPr>
        <p:txBody>
          <a:bodyPr anchor="b">
            <a:normAutofit/>
          </a:bodyPr>
          <a:lstStyle>
            <a:lvl1pPr>
              <a:defRPr sz="4800" baseline="0"/>
            </a:lvl1pPr>
          </a:lstStyle>
          <a:p>
            <a:r>
              <a:rPr lang="nl-NL"/>
              <a:t>Klik om de titel te bewerken</a:t>
            </a:r>
          </a:p>
        </p:txBody>
      </p:sp>
      <p:sp>
        <p:nvSpPr>
          <p:cNvPr id="3" name="Tijdelijke aanduiding voor datum 2"/>
          <p:cNvSpPr>
            <a:spLocks noGrp="1"/>
          </p:cNvSpPr>
          <p:nvPr>
            <p:ph type="dt" sz="half" idx="10"/>
          </p:nvPr>
        </p:nvSpPr>
        <p:spPr>
          <a:xfrm>
            <a:off x="705644" y="221585"/>
            <a:ext cx="7772772" cy="504955"/>
          </a:xfrm>
          <a:prstGeom prst="rect">
            <a:avLst/>
          </a:prstGeom>
        </p:spPr>
        <p:txBody>
          <a:bodyPr anchor="b"/>
          <a:lstStyle>
            <a:lvl1pPr>
              <a:defRPr sz="1200">
                <a:solidFill>
                  <a:srgbClr val="00A5D8"/>
                </a:solidFill>
                <a:latin typeface="Arial" charset="0"/>
                <a:ea typeface="Arial" charset="0"/>
                <a:cs typeface="Arial" charset="0"/>
              </a:defRPr>
            </a:lvl1pPr>
          </a:lstStyle>
          <a:p>
            <a:r>
              <a:rPr lang="nl-NL"/>
              <a:t>Datum</a:t>
            </a:r>
          </a:p>
        </p:txBody>
      </p:sp>
      <p:sp>
        <p:nvSpPr>
          <p:cNvPr id="4" name="Text Placeholder 2"/>
          <p:cNvSpPr>
            <a:spLocks noGrp="1"/>
          </p:cNvSpPr>
          <p:nvPr>
            <p:ph type="body" idx="1"/>
          </p:nvPr>
        </p:nvSpPr>
        <p:spPr>
          <a:xfrm>
            <a:off x="705645" y="3622625"/>
            <a:ext cx="7772771" cy="1042681"/>
          </a:xfrm>
          <a:prstGeom prst="rect">
            <a:avLst/>
          </a:prstGeom>
        </p:spPr>
        <p:txBody>
          <a:bodyPr>
            <a:normAutofit/>
          </a:bodyPr>
          <a:lstStyle>
            <a:lvl1pPr marL="0" indent="0">
              <a:lnSpc>
                <a:spcPct val="150000"/>
              </a:lnSpc>
              <a:buNone/>
              <a:defRPr sz="16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522083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705645" y="6126341"/>
            <a:ext cx="5776019" cy="541937"/>
          </a:xfrm>
          <a:prstGeom prst="rect">
            <a:avLst/>
          </a:prstGeom>
        </p:spPr>
        <p:txBody>
          <a:bodyPr>
            <a:normAutofit/>
          </a:bodyPr>
          <a:lstStyle>
            <a:lvl1pPr marL="0" indent="0">
              <a:lnSpc>
                <a:spcPct val="100000"/>
              </a:lnSpc>
              <a:buNone/>
              <a:defRPr sz="16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nl-NL"/>
              <a:t>Klikken om de tekststijl van het model te bewerken</a:t>
            </a:r>
          </a:p>
        </p:txBody>
      </p:sp>
      <p:sp>
        <p:nvSpPr>
          <p:cNvPr id="9" name="Titel 1"/>
          <p:cNvSpPr>
            <a:spLocks noGrp="1"/>
          </p:cNvSpPr>
          <p:nvPr>
            <p:ph type="title" hasCustomPrompt="1"/>
          </p:nvPr>
        </p:nvSpPr>
        <p:spPr>
          <a:xfrm>
            <a:off x="705645" y="5067625"/>
            <a:ext cx="5776019" cy="994164"/>
          </a:xfrm>
        </p:spPr>
        <p:txBody>
          <a:bodyPr anchor="t"/>
          <a:lstStyle>
            <a:lvl1pPr>
              <a:defRPr sz="3200" baseline="0"/>
            </a:lvl1pPr>
          </a:lstStyle>
          <a:p>
            <a:r>
              <a:rPr lang="nl-NL"/>
              <a:t>Klik om de titel te bewerken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705645" y="6126341"/>
            <a:ext cx="5776019" cy="541937"/>
          </a:xfrm>
          <a:prstGeom prst="rect">
            <a:avLst/>
          </a:prstGeom>
        </p:spPr>
        <p:txBody>
          <a:bodyPr>
            <a:normAutofit/>
          </a:bodyPr>
          <a:lstStyle>
            <a:lvl1pPr marL="0" indent="0">
              <a:lnSpc>
                <a:spcPct val="100000"/>
              </a:lnSpc>
              <a:buNone/>
              <a:defRPr sz="16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nl-NL"/>
              <a:t>Klikken om de tekststijl van het model te bewerken</a:t>
            </a:r>
          </a:p>
        </p:txBody>
      </p:sp>
      <p:sp>
        <p:nvSpPr>
          <p:cNvPr id="9" name="Titel 1"/>
          <p:cNvSpPr>
            <a:spLocks noGrp="1"/>
          </p:cNvSpPr>
          <p:nvPr>
            <p:ph type="title" hasCustomPrompt="1"/>
          </p:nvPr>
        </p:nvSpPr>
        <p:spPr>
          <a:xfrm>
            <a:off x="705645" y="5067625"/>
            <a:ext cx="5776019" cy="994164"/>
          </a:xfrm>
        </p:spPr>
        <p:txBody>
          <a:bodyPr anchor="t"/>
          <a:lstStyle>
            <a:lvl1pPr>
              <a:defRPr sz="3200"/>
            </a:lvl1pPr>
          </a:lstStyle>
          <a:p>
            <a:r>
              <a:rPr lang="nl-NL"/>
              <a:t>Klik om de titel te bewerken</a:t>
            </a:r>
          </a:p>
        </p:txBody>
      </p:sp>
      <p:sp>
        <p:nvSpPr>
          <p:cNvPr id="4" name="Tijdelijke aanduiding voor inhoud 2"/>
          <p:cNvSpPr>
            <a:spLocks noGrp="1"/>
          </p:cNvSpPr>
          <p:nvPr>
            <p:ph idx="10" hasCustomPrompt="1"/>
          </p:nvPr>
        </p:nvSpPr>
        <p:spPr>
          <a:xfrm>
            <a:off x="466531" y="466531"/>
            <a:ext cx="8217159" cy="4111689"/>
          </a:xfrm>
          <a:prstGeom prst="rect">
            <a:avLst/>
          </a:prstGeom>
        </p:spPr>
        <p:txBody>
          <a:bodyPr anchor="ctr">
            <a:normAutofit/>
          </a:bodyPr>
          <a:lstStyle>
            <a:lvl1pPr marL="0" indent="0" algn="ctr">
              <a:spcBef>
                <a:spcPts val="450"/>
              </a:spcBef>
              <a:buNone/>
              <a:defRPr sz="1200">
                <a:solidFill>
                  <a:schemeClr val="bg1"/>
                </a:solidFill>
              </a:defRPr>
            </a:lvl1pPr>
            <a:lvl2pPr>
              <a:spcBef>
                <a:spcPts val="450"/>
              </a:spcBef>
              <a:defRPr sz="1200"/>
            </a:lvl2pPr>
            <a:lvl3pPr>
              <a:spcBef>
                <a:spcPts val="450"/>
              </a:spcBef>
              <a:defRPr sz="1200"/>
            </a:lvl3pPr>
            <a:lvl4pPr>
              <a:spcBef>
                <a:spcPts val="450"/>
              </a:spcBef>
              <a:defRPr sz="1200"/>
            </a:lvl4pPr>
            <a:lvl5pPr>
              <a:spcBef>
                <a:spcPts val="450"/>
              </a:spcBef>
              <a:defRPr sz="1200"/>
            </a:lvl5pPr>
          </a:lstStyle>
          <a:p>
            <a:pPr lvl="0"/>
            <a:r>
              <a:rPr lang="nl-NL"/>
              <a:t>Afbeelding</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705645" y="1516241"/>
            <a:ext cx="3929855" cy="4897259"/>
          </a:xfrm>
          <a:prstGeom prst="rect">
            <a:avLst/>
          </a:prstGeom>
        </p:spPr>
        <p:txBody>
          <a:bodyPr>
            <a:normAutofit/>
          </a:bodyPr>
          <a:lstStyle>
            <a:lvl1pPr marL="0" indent="0">
              <a:lnSpc>
                <a:spcPct val="100000"/>
              </a:lnSpc>
              <a:buNone/>
              <a:defRPr sz="14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nl-NL"/>
              <a:t>Klikken om de tekststijl van het model te bewerken</a:t>
            </a:r>
          </a:p>
        </p:txBody>
      </p:sp>
      <p:sp>
        <p:nvSpPr>
          <p:cNvPr id="9" name="Titel 1"/>
          <p:cNvSpPr>
            <a:spLocks noGrp="1"/>
          </p:cNvSpPr>
          <p:nvPr>
            <p:ph type="title" hasCustomPrompt="1"/>
          </p:nvPr>
        </p:nvSpPr>
        <p:spPr>
          <a:xfrm>
            <a:off x="705645" y="466531"/>
            <a:ext cx="3929855" cy="930470"/>
          </a:xfrm>
        </p:spPr>
        <p:txBody>
          <a:bodyPr anchor="t"/>
          <a:lstStyle>
            <a:lvl1pPr>
              <a:defRPr sz="3200" baseline="0"/>
            </a:lvl1pPr>
          </a:lstStyle>
          <a:p>
            <a:r>
              <a:rPr lang="nl-NL"/>
              <a:t>Klik om de titel te bewerken</a:t>
            </a:r>
          </a:p>
        </p:txBody>
      </p:sp>
      <p:sp>
        <p:nvSpPr>
          <p:cNvPr id="4" name="Tijdelijke aanduiding voor inhoud 2"/>
          <p:cNvSpPr>
            <a:spLocks noGrp="1"/>
          </p:cNvSpPr>
          <p:nvPr>
            <p:ph idx="10" hasCustomPrompt="1"/>
          </p:nvPr>
        </p:nvSpPr>
        <p:spPr>
          <a:xfrm>
            <a:off x="4762500" y="466531"/>
            <a:ext cx="3921190" cy="4111689"/>
          </a:xfrm>
          <a:prstGeom prst="rect">
            <a:avLst/>
          </a:prstGeom>
        </p:spPr>
        <p:txBody>
          <a:bodyPr anchor="ctr">
            <a:normAutofit/>
          </a:bodyPr>
          <a:lstStyle>
            <a:lvl1pPr marL="0" indent="0" algn="ctr">
              <a:spcBef>
                <a:spcPts val="450"/>
              </a:spcBef>
              <a:buNone/>
              <a:defRPr sz="1200">
                <a:solidFill>
                  <a:schemeClr val="bg1"/>
                </a:solidFill>
              </a:defRPr>
            </a:lvl1pPr>
            <a:lvl2pPr>
              <a:spcBef>
                <a:spcPts val="450"/>
              </a:spcBef>
              <a:defRPr sz="1200"/>
            </a:lvl2pPr>
            <a:lvl3pPr>
              <a:spcBef>
                <a:spcPts val="450"/>
              </a:spcBef>
              <a:defRPr sz="1200"/>
            </a:lvl3pPr>
            <a:lvl4pPr>
              <a:spcBef>
                <a:spcPts val="450"/>
              </a:spcBef>
              <a:defRPr sz="1200"/>
            </a:lvl4pPr>
            <a:lvl5pPr>
              <a:spcBef>
                <a:spcPts val="450"/>
              </a:spcBef>
              <a:defRPr sz="1200"/>
            </a:lvl5pPr>
          </a:lstStyle>
          <a:p>
            <a:pPr lvl="0"/>
            <a:r>
              <a:rPr lang="nl-NL"/>
              <a:t>Afbeelding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Di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705647" y="405427"/>
            <a:ext cx="7772770" cy="981724"/>
          </a:xfrm>
        </p:spPr>
        <p:txBody>
          <a:bodyPr anchor="t">
            <a:normAutofit/>
          </a:bodyPr>
          <a:lstStyle>
            <a:lvl1pPr>
              <a:defRPr sz="3200" baseline="0"/>
            </a:lvl1pPr>
          </a:lstStyle>
          <a:p>
            <a:r>
              <a:rPr lang="nl-NL"/>
              <a:t>Titel bewerken</a:t>
            </a:r>
          </a:p>
        </p:txBody>
      </p:sp>
      <p:sp>
        <p:nvSpPr>
          <p:cNvPr id="4" name="Text Placeholder 2"/>
          <p:cNvSpPr>
            <a:spLocks noGrp="1"/>
          </p:cNvSpPr>
          <p:nvPr>
            <p:ph type="body" idx="1"/>
          </p:nvPr>
        </p:nvSpPr>
        <p:spPr>
          <a:xfrm>
            <a:off x="705647" y="1470364"/>
            <a:ext cx="5906647" cy="4967758"/>
          </a:xfrm>
          <a:prstGeom prst="rect">
            <a:avLst/>
          </a:prstGeom>
        </p:spPr>
        <p:txBody>
          <a:bodyPr>
            <a:normAutofit/>
          </a:bodyPr>
          <a:lstStyle>
            <a:lvl1pPr marL="0" indent="0">
              <a:lnSpc>
                <a:spcPct val="100000"/>
              </a:lnSpc>
              <a:buNone/>
              <a:defRPr sz="14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nl-NL"/>
              <a:t>Klikken om de tekststijl van het model te bewerken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inhoud 2"/>
          <p:cNvSpPr>
            <a:spLocks noGrp="1"/>
          </p:cNvSpPr>
          <p:nvPr>
            <p:ph idx="10" hasCustomPrompt="1"/>
          </p:nvPr>
        </p:nvSpPr>
        <p:spPr>
          <a:xfrm>
            <a:off x="705647" y="1470364"/>
            <a:ext cx="5891101" cy="4857864"/>
          </a:xfrm>
          <a:prstGeom prst="rect">
            <a:avLst/>
          </a:prstGeom>
        </p:spPr>
        <p:txBody>
          <a:bodyPr anchor="ctr">
            <a:normAutofit/>
          </a:bodyPr>
          <a:lstStyle>
            <a:lvl1pPr marL="0" indent="0" algn="ctr">
              <a:spcBef>
                <a:spcPts val="450"/>
              </a:spcBef>
              <a:buNone/>
              <a:defRPr sz="1200">
                <a:solidFill>
                  <a:schemeClr val="bg1"/>
                </a:solidFill>
              </a:defRPr>
            </a:lvl1pPr>
            <a:lvl2pPr>
              <a:spcBef>
                <a:spcPts val="450"/>
              </a:spcBef>
              <a:defRPr sz="1200"/>
            </a:lvl2pPr>
            <a:lvl3pPr>
              <a:spcBef>
                <a:spcPts val="450"/>
              </a:spcBef>
              <a:defRPr sz="1200"/>
            </a:lvl3pPr>
            <a:lvl4pPr>
              <a:spcBef>
                <a:spcPts val="450"/>
              </a:spcBef>
              <a:defRPr sz="1200"/>
            </a:lvl4pPr>
            <a:lvl5pPr>
              <a:spcBef>
                <a:spcPts val="450"/>
              </a:spcBef>
              <a:defRPr sz="1200"/>
            </a:lvl5pPr>
          </a:lstStyle>
          <a:p>
            <a:pPr lvl="0"/>
            <a:r>
              <a:rPr lang="nl-NL"/>
              <a:t>Afbeelding</a:t>
            </a:r>
          </a:p>
        </p:txBody>
      </p:sp>
      <p:sp>
        <p:nvSpPr>
          <p:cNvPr id="7" name="Titel 1"/>
          <p:cNvSpPr>
            <a:spLocks noGrp="1"/>
          </p:cNvSpPr>
          <p:nvPr>
            <p:ph type="ctrTitle" hasCustomPrompt="1"/>
          </p:nvPr>
        </p:nvSpPr>
        <p:spPr>
          <a:xfrm>
            <a:off x="705647" y="420898"/>
            <a:ext cx="7772770" cy="963221"/>
          </a:xfrm>
        </p:spPr>
        <p:txBody>
          <a:bodyPr anchor="t">
            <a:normAutofit/>
          </a:bodyPr>
          <a:lstStyle>
            <a:lvl1pPr algn="l">
              <a:defRPr sz="3200" baseline="0">
                <a:solidFill>
                  <a:schemeClr val="tx1"/>
                </a:solidFill>
              </a:defRPr>
            </a:lvl1pPr>
          </a:lstStyle>
          <a:p>
            <a:r>
              <a:rPr lang="nl-NL"/>
              <a:t>Titel bewerken</a:t>
            </a:r>
          </a:p>
        </p:txBody>
      </p:sp>
      <p:sp>
        <p:nvSpPr>
          <p:cNvPr id="8" name="Text Placeholder 2"/>
          <p:cNvSpPr>
            <a:spLocks noGrp="1"/>
          </p:cNvSpPr>
          <p:nvPr>
            <p:ph type="body" idx="1"/>
          </p:nvPr>
        </p:nvSpPr>
        <p:spPr>
          <a:xfrm>
            <a:off x="6680718" y="1470364"/>
            <a:ext cx="1797699" cy="3226044"/>
          </a:xfrm>
          <a:prstGeom prst="rect">
            <a:avLst/>
          </a:prstGeom>
        </p:spPr>
        <p:txBody>
          <a:bodyPr>
            <a:normAutofit/>
          </a:bodyPr>
          <a:lstStyle>
            <a:lvl1pPr marL="0" indent="0">
              <a:lnSpc>
                <a:spcPct val="100000"/>
              </a:lnSpc>
              <a:buNone/>
              <a:defRPr sz="1400">
                <a:solidFill>
                  <a:schemeClr val="tx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nl-NL"/>
              <a:t>Klikken om de tekststijl van het model te bewerken</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el 1"/>
          <p:cNvSpPr>
            <a:spLocks noGrp="1"/>
          </p:cNvSpPr>
          <p:nvPr>
            <p:ph type="ctrTitle" hasCustomPrompt="1"/>
          </p:nvPr>
        </p:nvSpPr>
        <p:spPr>
          <a:xfrm>
            <a:off x="341369" y="415636"/>
            <a:ext cx="8416966" cy="959074"/>
          </a:xfrm>
        </p:spPr>
        <p:txBody>
          <a:bodyPr anchor="t">
            <a:noAutofit/>
          </a:bodyPr>
          <a:lstStyle>
            <a:lvl1pPr algn="l">
              <a:defRPr sz="3200" baseline="0">
                <a:solidFill>
                  <a:schemeClr val="bg1"/>
                </a:solidFill>
              </a:defRPr>
            </a:lvl1pPr>
          </a:lstStyle>
          <a:p>
            <a:r>
              <a:rPr lang="nl-NL"/>
              <a:t>Titel bewerken</a:t>
            </a:r>
          </a:p>
        </p:txBody>
      </p:sp>
      <p:sp>
        <p:nvSpPr>
          <p:cNvPr id="5" name="Ondertitel 2"/>
          <p:cNvSpPr>
            <a:spLocks noGrp="1"/>
          </p:cNvSpPr>
          <p:nvPr>
            <p:ph type="subTitle" idx="1"/>
          </p:nvPr>
        </p:nvSpPr>
        <p:spPr>
          <a:xfrm>
            <a:off x="341363" y="1433961"/>
            <a:ext cx="8416971" cy="2982529"/>
          </a:xfrm>
          <a:prstGeom prst="rect">
            <a:avLst/>
          </a:prstGeom>
        </p:spPr>
        <p:txBody>
          <a:bodyPr>
            <a:normAutofit/>
          </a:bodyPr>
          <a:lstStyle>
            <a:lvl1pPr marL="0" indent="0" algn="l">
              <a:lnSpc>
                <a:spcPct val="100000"/>
              </a:lnSpc>
              <a:spcBef>
                <a:spcPts val="0"/>
              </a:spcBef>
              <a:buNone/>
              <a:defRPr sz="14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el 1"/>
          <p:cNvSpPr>
            <a:spLocks noGrp="1"/>
          </p:cNvSpPr>
          <p:nvPr>
            <p:ph type="ctrTitle" hasCustomPrompt="1"/>
          </p:nvPr>
        </p:nvSpPr>
        <p:spPr>
          <a:xfrm>
            <a:off x="341369" y="415636"/>
            <a:ext cx="8416966" cy="959074"/>
          </a:xfrm>
        </p:spPr>
        <p:txBody>
          <a:bodyPr anchor="t">
            <a:noAutofit/>
          </a:bodyPr>
          <a:lstStyle>
            <a:lvl1pPr algn="l">
              <a:defRPr sz="3200" baseline="0">
                <a:solidFill>
                  <a:schemeClr val="bg1"/>
                </a:solidFill>
              </a:defRPr>
            </a:lvl1pPr>
          </a:lstStyle>
          <a:p>
            <a:r>
              <a:rPr lang="nl-NL"/>
              <a:t>Titel bewerken</a:t>
            </a:r>
          </a:p>
        </p:txBody>
      </p:sp>
      <p:sp>
        <p:nvSpPr>
          <p:cNvPr id="5" name="Ondertitel 2"/>
          <p:cNvSpPr>
            <a:spLocks noGrp="1"/>
          </p:cNvSpPr>
          <p:nvPr>
            <p:ph type="subTitle" idx="1"/>
          </p:nvPr>
        </p:nvSpPr>
        <p:spPr>
          <a:xfrm>
            <a:off x="341363" y="1433961"/>
            <a:ext cx="8416971" cy="2982529"/>
          </a:xfrm>
          <a:prstGeom prst="rect">
            <a:avLst/>
          </a:prstGeom>
        </p:spPr>
        <p:txBody>
          <a:bodyPr>
            <a:normAutofit/>
          </a:bodyPr>
          <a:lstStyle>
            <a:lvl1pPr marL="0" indent="0" algn="l">
              <a:lnSpc>
                <a:spcPct val="100000"/>
              </a:lnSpc>
              <a:spcBef>
                <a:spcPts val="0"/>
              </a:spcBef>
              <a:buNone/>
              <a:defRPr sz="14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4951" y="371348"/>
            <a:ext cx="8409604" cy="984701"/>
          </a:xfrm>
          <a:prstGeom prst="rect">
            <a:avLst/>
          </a:prstGeom>
        </p:spPr>
        <p:txBody>
          <a:bodyPr vert="horz" lIns="91440" tIns="45720" rIns="91440" bIns="45720" rtlCol="0" anchor="ctr">
            <a:normAutofit/>
          </a:bodyPr>
          <a:lstStyle/>
          <a:p>
            <a:r>
              <a:rPr lang="nl-NL"/>
              <a:t>Klikken om de titelstijl van het model te bewerken</a:t>
            </a:r>
            <a:endParaRPr lang="en-US"/>
          </a:p>
        </p:txBody>
      </p:sp>
      <p:sp>
        <p:nvSpPr>
          <p:cNvPr id="7" name="Text Placeholder 2"/>
          <p:cNvSpPr>
            <a:spLocks noGrp="1"/>
          </p:cNvSpPr>
          <p:nvPr>
            <p:ph type="body" idx="1"/>
          </p:nvPr>
        </p:nvSpPr>
        <p:spPr>
          <a:xfrm>
            <a:off x="354951" y="1455576"/>
            <a:ext cx="8409604" cy="324705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811240964"/>
      </p:ext>
    </p:extLst>
  </p:cSld>
  <p:clrMap bg1="lt1" tx1="dk1" bg2="lt2" tx2="dk2" accent1="accent1" accent2="accent2" accent3="accent3" accent4="accent4" accent5="accent5" accent6="accent6" hlink="hlink" folHlink="folHlink"/>
  <p:sldLayoutIdLst>
    <p:sldLayoutId id="2147483707" r:id="rId1"/>
    <p:sldLayoutId id="2147483705" r:id="rId2"/>
    <p:sldLayoutId id="2147483684" r:id="rId3"/>
    <p:sldLayoutId id="2147483709" r:id="rId4"/>
    <p:sldLayoutId id="2147483713" r:id="rId5"/>
    <p:sldLayoutId id="2147483708" r:id="rId6"/>
    <p:sldLayoutId id="2147483706" r:id="rId7"/>
    <p:sldLayoutId id="2147483704" r:id="rId8"/>
    <p:sldLayoutId id="2147483711" r:id="rId9"/>
    <p:sldLayoutId id="2147483710" r:id="rId10"/>
    <p:sldLayoutId id="2147483712" r:id="rId11"/>
  </p:sldLayoutIdLst>
  <p:hf sldNum="0" hdr="0" ftr="0"/>
  <p:txStyles>
    <p:titleStyle>
      <a:lvl1pPr algn="l" defTabSz="914400" rtl="0" eaLnBrk="1" latinLnBrk="0" hangingPunct="1">
        <a:lnSpc>
          <a:spcPct val="90000"/>
        </a:lnSpc>
        <a:spcBef>
          <a:spcPct val="0"/>
        </a:spcBef>
        <a:buNone/>
        <a:defRPr sz="2400" b="1" i="0" kern="1200">
          <a:solidFill>
            <a:schemeClr val="tx1"/>
          </a:solidFill>
          <a:latin typeface="Arial"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137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3</a:t>
            </a:r>
            <a:r>
              <a:rPr lang="nl-NL" sz="3200" b="1" i="0" u="none" strike="noStrike" baseline="0">
                <a:latin typeface="Arial" panose="020B0604020202020204" pitchFamily="34" charset="0"/>
              </a:rPr>
              <a:t>. Fasering Grondwerk</a:t>
            </a:r>
            <a:endParaRPr lang="nl-BE"/>
          </a:p>
        </p:txBody>
      </p:sp>
      <p:sp>
        <p:nvSpPr>
          <p:cNvPr id="3" name="Tekstvak 2">
            <a:extLst>
              <a:ext uri="{FF2B5EF4-FFF2-40B4-BE49-F238E27FC236}">
                <a16:creationId xmlns:a16="http://schemas.microsoft.com/office/drawing/2014/main" id="{736653DF-F595-4160-B7F8-0B1B5714B363}"/>
              </a:ext>
            </a:extLst>
          </p:cNvPr>
          <p:cNvSpPr txBox="1"/>
          <p:nvPr/>
        </p:nvSpPr>
        <p:spPr>
          <a:xfrm>
            <a:off x="705647" y="1087069"/>
            <a:ext cx="5646145" cy="715581"/>
          </a:xfrm>
          <a:prstGeom prst="rect">
            <a:avLst/>
          </a:prstGeom>
          <a:noFill/>
        </p:spPr>
        <p:txBody>
          <a:bodyPr wrap="square">
            <a:spAutoFit/>
          </a:bodyPr>
          <a:lstStyle/>
          <a:p>
            <a:r>
              <a:rPr lang="nl-NL"/>
              <a:t>Aandachtspunten:</a:t>
            </a:r>
          </a:p>
          <a:p>
            <a:r>
              <a:rPr lang="nl-NL"/>
              <a:t>1 klei onder drainage koffer</a:t>
            </a:r>
          </a:p>
          <a:p>
            <a:r>
              <a:rPr lang="nl-NL"/>
              <a:t>2 aansluiting bestaand-nieuw</a:t>
            </a:r>
          </a:p>
        </p:txBody>
      </p:sp>
      <p:pic>
        <p:nvPicPr>
          <p:cNvPr id="8" name="Afbeelding 7">
            <a:extLst>
              <a:ext uri="{FF2B5EF4-FFF2-40B4-BE49-F238E27FC236}">
                <a16:creationId xmlns:a16="http://schemas.microsoft.com/office/drawing/2014/main" id="{627C3F45-28D7-42F6-A7E1-393B5DD11DB5}"/>
              </a:ext>
            </a:extLst>
          </p:cNvPr>
          <p:cNvPicPr>
            <a:picLocks noChangeAspect="1"/>
          </p:cNvPicPr>
          <p:nvPr/>
        </p:nvPicPr>
        <p:blipFill>
          <a:blip r:embed="rId3"/>
          <a:stretch>
            <a:fillRect/>
          </a:stretch>
        </p:blipFill>
        <p:spPr>
          <a:xfrm>
            <a:off x="3169085" y="3951812"/>
            <a:ext cx="5974915" cy="2906188"/>
          </a:xfrm>
          <a:prstGeom prst="rect">
            <a:avLst/>
          </a:prstGeom>
        </p:spPr>
      </p:pic>
      <p:pic>
        <p:nvPicPr>
          <p:cNvPr id="5" name="Afbeelding 4">
            <a:extLst>
              <a:ext uri="{FF2B5EF4-FFF2-40B4-BE49-F238E27FC236}">
                <a16:creationId xmlns:a16="http://schemas.microsoft.com/office/drawing/2014/main" id="{B6D1468A-062A-4E36-9F38-E34B1D5C0E19}"/>
              </a:ext>
            </a:extLst>
          </p:cNvPr>
          <p:cNvPicPr>
            <a:picLocks noChangeAspect="1"/>
          </p:cNvPicPr>
          <p:nvPr/>
        </p:nvPicPr>
        <p:blipFill>
          <a:blip r:embed="rId4"/>
          <a:stretch>
            <a:fillRect/>
          </a:stretch>
        </p:blipFill>
        <p:spPr>
          <a:xfrm>
            <a:off x="705647" y="1802650"/>
            <a:ext cx="4572000" cy="2459957"/>
          </a:xfrm>
          <a:prstGeom prst="rect">
            <a:avLst/>
          </a:prstGeom>
        </p:spPr>
      </p:pic>
    </p:spTree>
    <p:extLst>
      <p:ext uri="{BB962C8B-B14F-4D97-AF65-F5344CB8AC3E}">
        <p14:creationId xmlns:p14="http://schemas.microsoft.com/office/powerpoint/2010/main" val="2299984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4</a:t>
            </a:r>
            <a:r>
              <a:rPr lang="nl-NL" sz="3200" b="1" i="0" u="none" strike="noStrike" baseline="0">
                <a:latin typeface="Arial" panose="020B0604020202020204" pitchFamily="34" charset="0"/>
              </a:rPr>
              <a:t>. Afstemmingsoverleg</a:t>
            </a:r>
            <a:br>
              <a:rPr lang="nl-NL" sz="3200" b="1" i="0" u="none" strike="noStrike" baseline="0">
                <a:latin typeface="Arial" panose="020B0604020202020204" pitchFamily="34" charset="0"/>
              </a:rPr>
            </a:br>
            <a:endParaRPr lang="nl-BE"/>
          </a:p>
        </p:txBody>
      </p:sp>
      <p:sp>
        <p:nvSpPr>
          <p:cNvPr id="4" name="Tekstvak 3">
            <a:extLst>
              <a:ext uri="{FF2B5EF4-FFF2-40B4-BE49-F238E27FC236}">
                <a16:creationId xmlns:a16="http://schemas.microsoft.com/office/drawing/2014/main" id="{F98381E0-BC51-40AC-AE75-D513F6A63A56}"/>
              </a:ext>
            </a:extLst>
          </p:cNvPr>
          <p:cNvSpPr txBox="1"/>
          <p:nvPr/>
        </p:nvSpPr>
        <p:spPr>
          <a:xfrm>
            <a:off x="1038395" y="1760124"/>
            <a:ext cx="6546771" cy="1138773"/>
          </a:xfrm>
          <a:prstGeom prst="rect">
            <a:avLst/>
          </a:prstGeom>
          <a:noFill/>
        </p:spPr>
        <p:txBody>
          <a:bodyPr wrap="square">
            <a:spAutoFit/>
          </a:bodyPr>
          <a:lstStyle/>
          <a:p>
            <a:r>
              <a:rPr lang="nl-NL" sz="1400" i="0" u="none" strike="noStrike" baseline="0">
                <a:latin typeface="Arial" panose="020B0604020202020204" pitchFamily="34" charset="0"/>
              </a:rPr>
              <a:t>Wekelijks overleg met de aannemer – NSP – SWR – BTZ -  havendienst.</a:t>
            </a:r>
          </a:p>
          <a:p>
            <a:pPr marL="285750" indent="-285750">
              <a:buFontTx/>
              <a:buChar char="-"/>
            </a:pPr>
            <a:r>
              <a:rPr lang="nl-NL"/>
              <a:t>Voor de praktische afstemming van het werk, contractuele zaken zullen tijdens het afstemmingsoverleg niet worden besproken deze zullen worden besproken in de eerst volgende bouwvergadering.</a:t>
            </a:r>
          </a:p>
          <a:p>
            <a:pPr marL="285750" indent="-285750">
              <a:buFontTx/>
              <a:buChar char="-"/>
            </a:pPr>
            <a:endParaRPr lang="nl-NL"/>
          </a:p>
        </p:txBody>
      </p:sp>
    </p:spTree>
    <p:extLst>
      <p:ext uri="{BB962C8B-B14F-4D97-AF65-F5344CB8AC3E}">
        <p14:creationId xmlns:p14="http://schemas.microsoft.com/office/powerpoint/2010/main" val="3274650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5</a:t>
            </a:r>
            <a:r>
              <a:rPr lang="nl-NL" sz="3200" b="1" i="0" u="none" strike="noStrike" baseline="0">
                <a:latin typeface="Arial" panose="020B0604020202020204" pitchFamily="34" charset="0"/>
              </a:rPr>
              <a:t>. Baggeren</a:t>
            </a:r>
            <a:endParaRPr lang="nl-BE"/>
          </a:p>
        </p:txBody>
      </p:sp>
      <p:sp>
        <p:nvSpPr>
          <p:cNvPr id="3" name="Tekstvak 2">
            <a:extLst>
              <a:ext uri="{FF2B5EF4-FFF2-40B4-BE49-F238E27FC236}">
                <a16:creationId xmlns:a16="http://schemas.microsoft.com/office/drawing/2014/main" id="{736653DF-F595-4160-B7F8-0B1B5714B363}"/>
              </a:ext>
            </a:extLst>
          </p:cNvPr>
          <p:cNvSpPr txBox="1"/>
          <p:nvPr/>
        </p:nvSpPr>
        <p:spPr>
          <a:xfrm>
            <a:off x="1206346" y="1713471"/>
            <a:ext cx="5646145" cy="300082"/>
          </a:xfrm>
          <a:prstGeom prst="rect">
            <a:avLst/>
          </a:prstGeom>
          <a:noFill/>
        </p:spPr>
        <p:txBody>
          <a:bodyPr wrap="square">
            <a:spAutoFit/>
          </a:bodyPr>
          <a:lstStyle/>
          <a:p>
            <a:r>
              <a:rPr lang="nl-NL"/>
              <a:t>Doorsnede / grondwerk</a:t>
            </a:r>
          </a:p>
        </p:txBody>
      </p:sp>
      <p:pic>
        <p:nvPicPr>
          <p:cNvPr id="6" name="Afbeelding 5">
            <a:extLst>
              <a:ext uri="{FF2B5EF4-FFF2-40B4-BE49-F238E27FC236}">
                <a16:creationId xmlns:a16="http://schemas.microsoft.com/office/drawing/2014/main" id="{847F4CDB-E6F4-4530-920E-C4C9FF517C28}"/>
              </a:ext>
            </a:extLst>
          </p:cNvPr>
          <p:cNvPicPr>
            <a:picLocks noChangeAspect="1"/>
          </p:cNvPicPr>
          <p:nvPr/>
        </p:nvPicPr>
        <p:blipFill>
          <a:blip r:embed="rId3"/>
          <a:stretch>
            <a:fillRect/>
          </a:stretch>
        </p:blipFill>
        <p:spPr>
          <a:xfrm>
            <a:off x="705647" y="896288"/>
            <a:ext cx="8224993" cy="5947579"/>
          </a:xfrm>
          <a:prstGeom prst="rect">
            <a:avLst/>
          </a:prstGeom>
        </p:spPr>
      </p:pic>
    </p:spTree>
    <p:extLst>
      <p:ext uri="{BB962C8B-B14F-4D97-AF65-F5344CB8AC3E}">
        <p14:creationId xmlns:p14="http://schemas.microsoft.com/office/powerpoint/2010/main" val="2152631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a:cs typeface="Arial"/>
              </a:rPr>
              <a:t>6</a:t>
            </a:r>
            <a:r>
              <a:rPr lang="nl-NL" sz="3200" b="1" i="0" u="none" strike="noStrike" baseline="0">
                <a:latin typeface="Arial"/>
                <a:cs typeface="Arial"/>
              </a:rPr>
              <a:t>. </a:t>
            </a:r>
            <a:r>
              <a:rPr lang="nl-NL">
                <a:latin typeface="Arial"/>
                <a:cs typeface="Arial"/>
              </a:rPr>
              <a:t>Drainage en kleilaag</a:t>
            </a:r>
            <a:endParaRPr lang="nl-BE">
              <a:latin typeface="Arial"/>
              <a:cs typeface="Arial"/>
            </a:endParaRPr>
          </a:p>
        </p:txBody>
      </p:sp>
      <p:sp>
        <p:nvSpPr>
          <p:cNvPr id="12" name="Rectangle 8">
            <a:extLst>
              <a:ext uri="{FF2B5EF4-FFF2-40B4-BE49-F238E27FC236}">
                <a16:creationId xmlns:a16="http://schemas.microsoft.com/office/drawing/2014/main" id="{54E33746-2D97-4883-85EB-4A4F28C9152F}"/>
              </a:ext>
            </a:extLst>
          </p:cNvPr>
          <p:cNvSpPr>
            <a:spLocks noChangeArrowheads="1"/>
          </p:cNvSpPr>
          <p:nvPr/>
        </p:nvSpPr>
        <p:spPr bwMode="auto">
          <a:xfrm>
            <a:off x="965200" y="5293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8" name="Tijdelijke aanduiding voor tekst 7">
            <a:extLst>
              <a:ext uri="{FF2B5EF4-FFF2-40B4-BE49-F238E27FC236}">
                <a16:creationId xmlns:a16="http://schemas.microsoft.com/office/drawing/2014/main" id="{22130F2B-E1FB-48CB-8BC3-16CBC27A6CEA}"/>
              </a:ext>
            </a:extLst>
          </p:cNvPr>
          <p:cNvSpPr>
            <a:spLocks noGrp="1"/>
          </p:cNvSpPr>
          <p:nvPr>
            <p:ph type="body" idx="1"/>
          </p:nvPr>
        </p:nvSpPr>
        <p:spPr>
          <a:xfrm>
            <a:off x="705647" y="1470364"/>
            <a:ext cx="5906647" cy="3528660"/>
          </a:xfrm>
        </p:spPr>
        <p:txBody>
          <a:bodyPr/>
          <a:lstStyle/>
          <a:p>
            <a:endParaRPr lang="nl-NL"/>
          </a:p>
        </p:txBody>
      </p:sp>
      <p:pic>
        <p:nvPicPr>
          <p:cNvPr id="6" name="Afbeelding 5">
            <a:extLst>
              <a:ext uri="{FF2B5EF4-FFF2-40B4-BE49-F238E27FC236}">
                <a16:creationId xmlns:a16="http://schemas.microsoft.com/office/drawing/2014/main" id="{C051ACEC-80C2-43FE-9C3F-C66319C45279}"/>
              </a:ext>
            </a:extLst>
          </p:cNvPr>
          <p:cNvPicPr>
            <a:picLocks noChangeAspect="1"/>
          </p:cNvPicPr>
          <p:nvPr/>
        </p:nvPicPr>
        <p:blipFill>
          <a:blip r:embed="rId3"/>
          <a:stretch>
            <a:fillRect/>
          </a:stretch>
        </p:blipFill>
        <p:spPr>
          <a:xfrm>
            <a:off x="665582" y="1176028"/>
            <a:ext cx="7105291" cy="3822990"/>
          </a:xfrm>
          <a:prstGeom prst="rect">
            <a:avLst/>
          </a:prstGeom>
        </p:spPr>
      </p:pic>
    </p:spTree>
    <p:extLst>
      <p:ext uri="{BB962C8B-B14F-4D97-AF65-F5344CB8AC3E}">
        <p14:creationId xmlns:p14="http://schemas.microsoft.com/office/powerpoint/2010/main" val="1661950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a:cs typeface="Arial"/>
              </a:rPr>
              <a:t>6</a:t>
            </a:r>
            <a:r>
              <a:rPr lang="nl-NL" sz="3200" b="1" i="0" u="none" strike="noStrike" baseline="0">
                <a:latin typeface="Arial"/>
                <a:cs typeface="Arial"/>
              </a:rPr>
              <a:t>. </a:t>
            </a:r>
            <a:r>
              <a:rPr lang="nl-NL">
                <a:latin typeface="Arial"/>
                <a:cs typeface="Arial"/>
              </a:rPr>
              <a:t>Drainage en kleilaag</a:t>
            </a:r>
            <a:endParaRPr lang="nl-BE">
              <a:latin typeface="Arial"/>
              <a:cs typeface="Arial"/>
            </a:endParaRPr>
          </a:p>
        </p:txBody>
      </p:sp>
      <p:sp>
        <p:nvSpPr>
          <p:cNvPr id="12" name="Rectangle 8">
            <a:extLst>
              <a:ext uri="{FF2B5EF4-FFF2-40B4-BE49-F238E27FC236}">
                <a16:creationId xmlns:a16="http://schemas.microsoft.com/office/drawing/2014/main" id="{54E33746-2D97-4883-85EB-4A4F28C9152F}"/>
              </a:ext>
            </a:extLst>
          </p:cNvPr>
          <p:cNvSpPr>
            <a:spLocks noChangeArrowheads="1"/>
          </p:cNvSpPr>
          <p:nvPr/>
        </p:nvSpPr>
        <p:spPr bwMode="auto">
          <a:xfrm>
            <a:off x="965200" y="5293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8" name="Tijdelijke aanduiding voor tekst 7">
            <a:extLst>
              <a:ext uri="{FF2B5EF4-FFF2-40B4-BE49-F238E27FC236}">
                <a16:creationId xmlns:a16="http://schemas.microsoft.com/office/drawing/2014/main" id="{22130F2B-E1FB-48CB-8BC3-16CBC27A6CEA}"/>
              </a:ext>
            </a:extLst>
          </p:cNvPr>
          <p:cNvSpPr>
            <a:spLocks noGrp="1"/>
          </p:cNvSpPr>
          <p:nvPr>
            <p:ph type="body" idx="1"/>
          </p:nvPr>
        </p:nvSpPr>
        <p:spPr>
          <a:xfrm>
            <a:off x="705647" y="1470364"/>
            <a:ext cx="5906647" cy="3528660"/>
          </a:xfrm>
        </p:spPr>
        <p:txBody>
          <a:bodyPr/>
          <a:lstStyle/>
          <a:p>
            <a:endParaRPr lang="nl-NL"/>
          </a:p>
        </p:txBody>
      </p:sp>
      <p:pic>
        <p:nvPicPr>
          <p:cNvPr id="5" name="Afbeelding 4">
            <a:extLst>
              <a:ext uri="{FF2B5EF4-FFF2-40B4-BE49-F238E27FC236}">
                <a16:creationId xmlns:a16="http://schemas.microsoft.com/office/drawing/2014/main" id="{0CAD294A-CC4E-4822-91B6-04586EE55E2D}"/>
              </a:ext>
            </a:extLst>
          </p:cNvPr>
          <p:cNvPicPr>
            <a:picLocks noChangeAspect="1"/>
          </p:cNvPicPr>
          <p:nvPr/>
        </p:nvPicPr>
        <p:blipFill>
          <a:blip r:embed="rId3"/>
          <a:stretch>
            <a:fillRect/>
          </a:stretch>
        </p:blipFill>
        <p:spPr>
          <a:xfrm>
            <a:off x="0" y="1176028"/>
            <a:ext cx="9144000" cy="3731924"/>
          </a:xfrm>
          <a:prstGeom prst="rect">
            <a:avLst/>
          </a:prstGeom>
        </p:spPr>
      </p:pic>
    </p:spTree>
    <p:extLst>
      <p:ext uri="{BB962C8B-B14F-4D97-AF65-F5344CB8AC3E}">
        <p14:creationId xmlns:p14="http://schemas.microsoft.com/office/powerpoint/2010/main" val="1653951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a:cs typeface="Arial"/>
              </a:rPr>
              <a:t>6</a:t>
            </a:r>
            <a:r>
              <a:rPr lang="nl-NL" sz="3200" b="1" i="0" u="none" strike="noStrike" baseline="0">
                <a:latin typeface="Arial"/>
                <a:cs typeface="Arial"/>
              </a:rPr>
              <a:t>. </a:t>
            </a:r>
            <a:r>
              <a:rPr lang="nl-NL">
                <a:latin typeface="Arial"/>
                <a:cs typeface="Arial"/>
              </a:rPr>
              <a:t>Drainage en kleilaag</a:t>
            </a:r>
            <a:endParaRPr lang="nl-BE">
              <a:latin typeface="Arial"/>
              <a:cs typeface="Arial"/>
            </a:endParaRPr>
          </a:p>
        </p:txBody>
      </p:sp>
      <p:sp>
        <p:nvSpPr>
          <p:cNvPr id="12" name="Rectangle 8">
            <a:extLst>
              <a:ext uri="{FF2B5EF4-FFF2-40B4-BE49-F238E27FC236}">
                <a16:creationId xmlns:a16="http://schemas.microsoft.com/office/drawing/2014/main" id="{54E33746-2D97-4883-85EB-4A4F28C9152F}"/>
              </a:ext>
            </a:extLst>
          </p:cNvPr>
          <p:cNvSpPr>
            <a:spLocks noChangeArrowheads="1"/>
          </p:cNvSpPr>
          <p:nvPr/>
        </p:nvSpPr>
        <p:spPr bwMode="auto">
          <a:xfrm>
            <a:off x="965200" y="5293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
        <p:nvSpPr>
          <p:cNvPr id="8" name="Tijdelijke aanduiding voor tekst 7">
            <a:extLst>
              <a:ext uri="{FF2B5EF4-FFF2-40B4-BE49-F238E27FC236}">
                <a16:creationId xmlns:a16="http://schemas.microsoft.com/office/drawing/2014/main" id="{22130F2B-E1FB-48CB-8BC3-16CBC27A6CEA}"/>
              </a:ext>
            </a:extLst>
          </p:cNvPr>
          <p:cNvSpPr>
            <a:spLocks noGrp="1"/>
          </p:cNvSpPr>
          <p:nvPr>
            <p:ph type="body" idx="1"/>
          </p:nvPr>
        </p:nvSpPr>
        <p:spPr>
          <a:xfrm>
            <a:off x="705647" y="1470364"/>
            <a:ext cx="5906647" cy="3528660"/>
          </a:xfrm>
        </p:spPr>
        <p:txBody>
          <a:bodyPr/>
          <a:lstStyle/>
          <a:p>
            <a:endParaRPr lang="nl-NL"/>
          </a:p>
        </p:txBody>
      </p:sp>
      <p:pic>
        <p:nvPicPr>
          <p:cNvPr id="6" name="Afbeelding 5">
            <a:extLst>
              <a:ext uri="{FF2B5EF4-FFF2-40B4-BE49-F238E27FC236}">
                <a16:creationId xmlns:a16="http://schemas.microsoft.com/office/drawing/2014/main" id="{A0A42345-1716-4F11-B8D0-429285B96567}"/>
              </a:ext>
            </a:extLst>
          </p:cNvPr>
          <p:cNvPicPr>
            <a:picLocks noChangeAspect="1"/>
          </p:cNvPicPr>
          <p:nvPr/>
        </p:nvPicPr>
        <p:blipFill>
          <a:blip r:embed="rId3"/>
          <a:stretch>
            <a:fillRect/>
          </a:stretch>
        </p:blipFill>
        <p:spPr>
          <a:xfrm>
            <a:off x="244921" y="896289"/>
            <a:ext cx="4147541" cy="5961709"/>
          </a:xfrm>
          <a:prstGeom prst="rect">
            <a:avLst/>
          </a:prstGeom>
        </p:spPr>
      </p:pic>
      <p:pic>
        <p:nvPicPr>
          <p:cNvPr id="9" name="Afbeelding 8">
            <a:extLst>
              <a:ext uri="{FF2B5EF4-FFF2-40B4-BE49-F238E27FC236}">
                <a16:creationId xmlns:a16="http://schemas.microsoft.com/office/drawing/2014/main" id="{4C1D8A18-0391-4B39-B4A6-7BC6730C40C3}"/>
              </a:ext>
            </a:extLst>
          </p:cNvPr>
          <p:cNvPicPr>
            <a:picLocks noChangeAspect="1"/>
          </p:cNvPicPr>
          <p:nvPr/>
        </p:nvPicPr>
        <p:blipFill>
          <a:blip r:embed="rId4"/>
          <a:stretch>
            <a:fillRect/>
          </a:stretch>
        </p:blipFill>
        <p:spPr>
          <a:xfrm>
            <a:off x="4925745" y="896288"/>
            <a:ext cx="4013398" cy="5961709"/>
          </a:xfrm>
          <a:prstGeom prst="rect">
            <a:avLst/>
          </a:prstGeom>
        </p:spPr>
      </p:pic>
      <p:cxnSp>
        <p:nvCxnSpPr>
          <p:cNvPr id="11" name="Rechte verbindingslijn 10">
            <a:extLst>
              <a:ext uri="{FF2B5EF4-FFF2-40B4-BE49-F238E27FC236}">
                <a16:creationId xmlns:a16="http://schemas.microsoft.com/office/drawing/2014/main" id="{8EF49221-979D-48C7-9854-B116B304360F}"/>
              </a:ext>
            </a:extLst>
          </p:cNvPr>
          <p:cNvCxnSpPr/>
          <p:nvPr/>
        </p:nvCxnSpPr>
        <p:spPr>
          <a:xfrm>
            <a:off x="244921" y="2116183"/>
            <a:ext cx="8829410" cy="0"/>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4" name="Rechte verbindingslijn met pijl 13">
            <a:extLst>
              <a:ext uri="{FF2B5EF4-FFF2-40B4-BE49-F238E27FC236}">
                <a16:creationId xmlns:a16="http://schemas.microsoft.com/office/drawing/2014/main" id="{D1CF9DAA-42D5-4280-8FB8-AF15FE239B3A}"/>
              </a:ext>
            </a:extLst>
          </p:cNvPr>
          <p:cNvCxnSpPr/>
          <p:nvPr/>
        </p:nvCxnSpPr>
        <p:spPr>
          <a:xfrm flipV="1">
            <a:off x="313509" y="1602377"/>
            <a:ext cx="0" cy="513806"/>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echte verbindingslijn met pijl 14">
            <a:extLst>
              <a:ext uri="{FF2B5EF4-FFF2-40B4-BE49-F238E27FC236}">
                <a16:creationId xmlns:a16="http://schemas.microsoft.com/office/drawing/2014/main" id="{B501BEB5-9913-4679-999E-7160949224A6}"/>
              </a:ext>
            </a:extLst>
          </p:cNvPr>
          <p:cNvCxnSpPr>
            <a:cxnSpLocks/>
          </p:cNvCxnSpPr>
          <p:nvPr/>
        </p:nvCxnSpPr>
        <p:spPr>
          <a:xfrm flipV="1">
            <a:off x="8943499" y="2116183"/>
            <a:ext cx="0" cy="383177"/>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kstvak 16">
            <a:extLst>
              <a:ext uri="{FF2B5EF4-FFF2-40B4-BE49-F238E27FC236}">
                <a16:creationId xmlns:a16="http://schemas.microsoft.com/office/drawing/2014/main" id="{C2E5D84D-B23E-479E-9242-D71454A2A4A4}"/>
              </a:ext>
            </a:extLst>
          </p:cNvPr>
          <p:cNvSpPr txBox="1"/>
          <p:nvPr/>
        </p:nvSpPr>
        <p:spPr>
          <a:xfrm>
            <a:off x="3021874" y="1792578"/>
            <a:ext cx="3439881" cy="300082"/>
          </a:xfrm>
          <a:prstGeom prst="rect">
            <a:avLst/>
          </a:prstGeom>
          <a:noFill/>
        </p:spPr>
        <p:txBody>
          <a:bodyPr wrap="square" rtlCol="0">
            <a:spAutoFit/>
          </a:bodyPr>
          <a:lstStyle/>
          <a:p>
            <a:r>
              <a:rPr lang="nl-NL">
                <a:solidFill>
                  <a:srgbClr val="FF0000"/>
                </a:solidFill>
              </a:rPr>
              <a:t>Niveau onderkant drain koffer NAP-1,7m</a:t>
            </a:r>
          </a:p>
        </p:txBody>
      </p:sp>
      <p:sp>
        <p:nvSpPr>
          <p:cNvPr id="18" name="Ovaal 17">
            <a:extLst>
              <a:ext uri="{FF2B5EF4-FFF2-40B4-BE49-F238E27FC236}">
                <a16:creationId xmlns:a16="http://schemas.microsoft.com/office/drawing/2014/main" id="{EC768767-73BB-4ACD-A715-3C4448CF4E07}"/>
              </a:ext>
            </a:extLst>
          </p:cNvPr>
          <p:cNvSpPr/>
          <p:nvPr/>
        </p:nvSpPr>
        <p:spPr>
          <a:xfrm>
            <a:off x="960844" y="6520852"/>
            <a:ext cx="332377" cy="2743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Ovaal 18">
            <a:extLst>
              <a:ext uri="{FF2B5EF4-FFF2-40B4-BE49-F238E27FC236}">
                <a16:creationId xmlns:a16="http://schemas.microsoft.com/office/drawing/2014/main" id="{075EF1F5-3B89-436E-8405-1E84C3E63B86}"/>
              </a:ext>
            </a:extLst>
          </p:cNvPr>
          <p:cNvSpPr/>
          <p:nvPr/>
        </p:nvSpPr>
        <p:spPr>
          <a:xfrm>
            <a:off x="5465420" y="6520851"/>
            <a:ext cx="332377" cy="27430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Tekstvak 20">
            <a:extLst>
              <a:ext uri="{FF2B5EF4-FFF2-40B4-BE49-F238E27FC236}">
                <a16:creationId xmlns:a16="http://schemas.microsoft.com/office/drawing/2014/main" id="{A94E9BCB-4DD6-49D4-B2AC-48FF44762EF3}"/>
              </a:ext>
            </a:extLst>
          </p:cNvPr>
          <p:cNvSpPr txBox="1"/>
          <p:nvPr/>
        </p:nvSpPr>
        <p:spPr>
          <a:xfrm>
            <a:off x="242999" y="1684691"/>
            <a:ext cx="3439881" cy="300082"/>
          </a:xfrm>
          <a:prstGeom prst="rect">
            <a:avLst/>
          </a:prstGeom>
          <a:noFill/>
        </p:spPr>
        <p:txBody>
          <a:bodyPr wrap="square" rtlCol="0">
            <a:spAutoFit/>
          </a:bodyPr>
          <a:lstStyle/>
          <a:p>
            <a:r>
              <a:rPr lang="nl-NL">
                <a:solidFill>
                  <a:srgbClr val="FF0000"/>
                </a:solidFill>
              </a:rPr>
              <a:t>Ondoorlatende laag?</a:t>
            </a:r>
          </a:p>
        </p:txBody>
      </p:sp>
      <p:sp>
        <p:nvSpPr>
          <p:cNvPr id="22" name="Tekstvak 21">
            <a:extLst>
              <a:ext uri="{FF2B5EF4-FFF2-40B4-BE49-F238E27FC236}">
                <a16:creationId xmlns:a16="http://schemas.microsoft.com/office/drawing/2014/main" id="{D4456809-F0A0-4ED2-9E91-E17CE63154F4}"/>
              </a:ext>
            </a:extLst>
          </p:cNvPr>
          <p:cNvSpPr txBox="1"/>
          <p:nvPr/>
        </p:nvSpPr>
        <p:spPr>
          <a:xfrm>
            <a:off x="7354390" y="2157731"/>
            <a:ext cx="3439881" cy="300082"/>
          </a:xfrm>
          <a:prstGeom prst="rect">
            <a:avLst/>
          </a:prstGeom>
          <a:noFill/>
        </p:spPr>
        <p:txBody>
          <a:bodyPr wrap="square" rtlCol="0">
            <a:spAutoFit/>
          </a:bodyPr>
          <a:lstStyle/>
          <a:p>
            <a:r>
              <a:rPr lang="nl-NL">
                <a:solidFill>
                  <a:srgbClr val="FF0000"/>
                </a:solidFill>
              </a:rPr>
              <a:t>Ondoorlatende laag?</a:t>
            </a:r>
          </a:p>
        </p:txBody>
      </p:sp>
    </p:spTree>
    <p:extLst>
      <p:ext uri="{BB962C8B-B14F-4D97-AF65-F5344CB8AC3E}">
        <p14:creationId xmlns:p14="http://schemas.microsoft.com/office/powerpoint/2010/main" val="466941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sz="3200" b="1" i="0" u="none" strike="noStrike" baseline="0">
                <a:latin typeface="Arial"/>
                <a:cs typeface="Arial"/>
              </a:rPr>
              <a:t>7. Kraanbaan</a:t>
            </a:r>
            <a:endParaRPr lang="nl-BE">
              <a:latin typeface="Arial"/>
              <a:cs typeface="Arial"/>
            </a:endParaRPr>
          </a:p>
        </p:txBody>
      </p:sp>
      <p:sp>
        <p:nvSpPr>
          <p:cNvPr id="5" name="Tijdelijke aanduiding voor tekst 2">
            <a:extLst>
              <a:ext uri="{FF2B5EF4-FFF2-40B4-BE49-F238E27FC236}">
                <a16:creationId xmlns:a16="http://schemas.microsoft.com/office/drawing/2014/main" id="{E6204669-5CE2-4474-9EE8-7BB3520FB987}"/>
              </a:ext>
            </a:extLst>
          </p:cNvPr>
          <p:cNvSpPr>
            <a:spLocks noGrp="1"/>
          </p:cNvSpPr>
          <p:nvPr>
            <p:ph type="body" idx="1"/>
          </p:nvPr>
        </p:nvSpPr>
        <p:spPr>
          <a:xfrm>
            <a:off x="450272" y="3709149"/>
            <a:ext cx="6915727" cy="1012119"/>
          </a:xfrm>
        </p:spPr>
        <p:txBody>
          <a:bodyPr vert="horz" lIns="91440" tIns="45720" rIns="91440" bIns="45720" rtlCol="0" anchor="t">
            <a:normAutofit/>
          </a:bodyPr>
          <a:lstStyle/>
          <a:p>
            <a:pPr marL="285750" indent="-285750">
              <a:buChar char="•"/>
            </a:pPr>
            <a:endParaRPr lang="en-US">
              <a:latin typeface="Arial"/>
              <a:cs typeface="Arial"/>
            </a:endParaRPr>
          </a:p>
          <a:p>
            <a:pPr marL="285750" indent="-285750">
              <a:buChar char="•"/>
            </a:pPr>
            <a:endParaRPr lang="en-US">
              <a:latin typeface="Arial"/>
              <a:cs typeface="Arial"/>
            </a:endParaRPr>
          </a:p>
          <a:p>
            <a:pPr marL="285750" indent="-285750">
              <a:buChar char="•"/>
            </a:pPr>
            <a:endParaRPr lang="nl-BE">
              <a:cs typeface="Arial"/>
            </a:endParaRPr>
          </a:p>
        </p:txBody>
      </p:sp>
      <p:sp>
        <p:nvSpPr>
          <p:cNvPr id="12" name="Rectangle 8">
            <a:extLst>
              <a:ext uri="{FF2B5EF4-FFF2-40B4-BE49-F238E27FC236}">
                <a16:creationId xmlns:a16="http://schemas.microsoft.com/office/drawing/2014/main" id="{54E33746-2D97-4883-85EB-4A4F28C9152F}"/>
              </a:ext>
            </a:extLst>
          </p:cNvPr>
          <p:cNvSpPr>
            <a:spLocks noChangeArrowheads="1"/>
          </p:cNvSpPr>
          <p:nvPr/>
        </p:nvSpPr>
        <p:spPr bwMode="auto">
          <a:xfrm>
            <a:off x="965200" y="5293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pic>
        <p:nvPicPr>
          <p:cNvPr id="4" name="Afbeelding 3" descr="Afbeelding met lucht, buiten, transport, rook&#10;&#10;Automatisch gegenereerde beschrijving">
            <a:extLst>
              <a:ext uri="{FF2B5EF4-FFF2-40B4-BE49-F238E27FC236}">
                <a16:creationId xmlns:a16="http://schemas.microsoft.com/office/drawing/2014/main" id="{B4330308-FFE4-436C-9A96-F081FAB1149B}"/>
              </a:ext>
            </a:extLst>
          </p:cNvPr>
          <p:cNvPicPr>
            <a:picLocks noChangeAspect="1"/>
          </p:cNvPicPr>
          <p:nvPr/>
        </p:nvPicPr>
        <p:blipFill>
          <a:blip r:embed="rId3"/>
          <a:stretch>
            <a:fillRect/>
          </a:stretch>
        </p:blipFill>
        <p:spPr>
          <a:xfrm rot="5400000">
            <a:off x="37973" y="1778216"/>
            <a:ext cx="5447370" cy="4085528"/>
          </a:xfrm>
          <a:prstGeom prst="rect">
            <a:avLst/>
          </a:prstGeom>
        </p:spPr>
      </p:pic>
      <p:pic>
        <p:nvPicPr>
          <p:cNvPr id="7" name="Afbeelding 6" descr="Afbeelding met geel&#10;&#10;Automatisch gegenereerde beschrijving">
            <a:extLst>
              <a:ext uri="{FF2B5EF4-FFF2-40B4-BE49-F238E27FC236}">
                <a16:creationId xmlns:a16="http://schemas.microsoft.com/office/drawing/2014/main" id="{B7357F2C-F538-4934-A204-5B199834B5FC}"/>
              </a:ext>
            </a:extLst>
          </p:cNvPr>
          <p:cNvPicPr>
            <a:picLocks noChangeAspect="1"/>
          </p:cNvPicPr>
          <p:nvPr/>
        </p:nvPicPr>
        <p:blipFill>
          <a:blip r:embed="rId4"/>
          <a:stretch>
            <a:fillRect/>
          </a:stretch>
        </p:blipFill>
        <p:spPr>
          <a:xfrm rot="5400000">
            <a:off x="4061865" y="1778217"/>
            <a:ext cx="5447370" cy="4085528"/>
          </a:xfrm>
          <a:prstGeom prst="rect">
            <a:avLst/>
          </a:prstGeom>
        </p:spPr>
      </p:pic>
    </p:spTree>
    <p:extLst>
      <p:ext uri="{BB962C8B-B14F-4D97-AF65-F5344CB8AC3E}">
        <p14:creationId xmlns:p14="http://schemas.microsoft.com/office/powerpoint/2010/main" val="3253262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sz="3200" b="1" i="0" u="none" strike="noStrike" baseline="0">
                <a:latin typeface="Arial"/>
                <a:cs typeface="Arial"/>
              </a:rPr>
              <a:t>7. Kraanbaan</a:t>
            </a:r>
            <a:endParaRPr lang="nl-BE">
              <a:latin typeface="Arial"/>
              <a:cs typeface="Arial"/>
            </a:endParaRPr>
          </a:p>
        </p:txBody>
      </p:sp>
      <p:sp>
        <p:nvSpPr>
          <p:cNvPr id="5" name="Tijdelijke aanduiding voor tekst 2">
            <a:extLst>
              <a:ext uri="{FF2B5EF4-FFF2-40B4-BE49-F238E27FC236}">
                <a16:creationId xmlns:a16="http://schemas.microsoft.com/office/drawing/2014/main" id="{E6204669-5CE2-4474-9EE8-7BB3520FB987}"/>
              </a:ext>
            </a:extLst>
          </p:cNvPr>
          <p:cNvSpPr>
            <a:spLocks noGrp="1"/>
          </p:cNvSpPr>
          <p:nvPr>
            <p:ph type="body" idx="1"/>
          </p:nvPr>
        </p:nvSpPr>
        <p:spPr>
          <a:xfrm>
            <a:off x="450272" y="3709149"/>
            <a:ext cx="6915727" cy="1012119"/>
          </a:xfrm>
        </p:spPr>
        <p:txBody>
          <a:bodyPr vert="horz" lIns="91440" tIns="45720" rIns="91440" bIns="45720" rtlCol="0" anchor="t">
            <a:normAutofit/>
          </a:bodyPr>
          <a:lstStyle/>
          <a:p>
            <a:pPr marL="285750" indent="-285750">
              <a:buChar char="•"/>
            </a:pPr>
            <a:endParaRPr lang="en-US">
              <a:latin typeface="Arial"/>
              <a:cs typeface="Arial"/>
            </a:endParaRPr>
          </a:p>
          <a:p>
            <a:pPr marL="285750" indent="-285750">
              <a:buChar char="•"/>
            </a:pPr>
            <a:endParaRPr lang="en-US">
              <a:latin typeface="Arial"/>
              <a:cs typeface="Arial"/>
            </a:endParaRPr>
          </a:p>
          <a:p>
            <a:pPr marL="285750" indent="-285750">
              <a:buChar char="•"/>
            </a:pPr>
            <a:endParaRPr lang="nl-BE">
              <a:cs typeface="Arial"/>
            </a:endParaRPr>
          </a:p>
        </p:txBody>
      </p:sp>
      <p:sp>
        <p:nvSpPr>
          <p:cNvPr id="12" name="Rectangle 8">
            <a:extLst>
              <a:ext uri="{FF2B5EF4-FFF2-40B4-BE49-F238E27FC236}">
                <a16:creationId xmlns:a16="http://schemas.microsoft.com/office/drawing/2014/main" id="{54E33746-2D97-4883-85EB-4A4F28C9152F}"/>
              </a:ext>
            </a:extLst>
          </p:cNvPr>
          <p:cNvSpPr>
            <a:spLocks noChangeArrowheads="1"/>
          </p:cNvSpPr>
          <p:nvPr/>
        </p:nvSpPr>
        <p:spPr bwMode="auto">
          <a:xfrm>
            <a:off x="965200" y="52933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pic>
        <p:nvPicPr>
          <p:cNvPr id="9" name="Afbeelding 8">
            <a:extLst>
              <a:ext uri="{FF2B5EF4-FFF2-40B4-BE49-F238E27FC236}">
                <a16:creationId xmlns:a16="http://schemas.microsoft.com/office/drawing/2014/main" id="{58685335-46EA-4928-82C4-9F739A21D56C}"/>
              </a:ext>
            </a:extLst>
          </p:cNvPr>
          <p:cNvPicPr>
            <a:picLocks noChangeAspect="1"/>
          </p:cNvPicPr>
          <p:nvPr/>
        </p:nvPicPr>
        <p:blipFill>
          <a:blip r:embed="rId3"/>
          <a:stretch>
            <a:fillRect/>
          </a:stretch>
        </p:blipFill>
        <p:spPr>
          <a:xfrm>
            <a:off x="660936" y="896288"/>
            <a:ext cx="6705063" cy="4489310"/>
          </a:xfrm>
          <a:prstGeom prst="rect">
            <a:avLst/>
          </a:prstGeom>
        </p:spPr>
      </p:pic>
    </p:spTree>
    <p:extLst>
      <p:ext uri="{BB962C8B-B14F-4D97-AF65-F5344CB8AC3E}">
        <p14:creationId xmlns:p14="http://schemas.microsoft.com/office/powerpoint/2010/main" val="3122276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617F54C-872B-481E-BF51-EF7ADDFE7C2C}"/>
              </a:ext>
            </a:extLst>
          </p:cNvPr>
          <p:cNvSpPr>
            <a:spLocks noGrp="1"/>
          </p:cNvSpPr>
          <p:nvPr>
            <p:ph type="body" idx="1"/>
          </p:nvPr>
        </p:nvSpPr>
        <p:spPr/>
        <p:txBody>
          <a:bodyPr/>
          <a:lstStyle/>
          <a:p>
            <a:endParaRPr lang="nl-NL"/>
          </a:p>
        </p:txBody>
      </p:sp>
      <p:sp>
        <p:nvSpPr>
          <p:cNvPr id="3" name="Titel 2">
            <a:extLst>
              <a:ext uri="{FF2B5EF4-FFF2-40B4-BE49-F238E27FC236}">
                <a16:creationId xmlns:a16="http://schemas.microsoft.com/office/drawing/2014/main" id="{CD6F1231-FF81-4FF1-A58F-0144EE7ED076}"/>
              </a:ext>
            </a:extLst>
          </p:cNvPr>
          <p:cNvSpPr>
            <a:spLocks noGrp="1"/>
          </p:cNvSpPr>
          <p:nvPr>
            <p:ph type="title"/>
          </p:nvPr>
        </p:nvSpPr>
        <p:spPr/>
        <p:txBody>
          <a:bodyPr/>
          <a:lstStyle/>
          <a:p>
            <a:r>
              <a:rPr lang="nl-NL"/>
              <a:t>Overzicht gehele terrein</a:t>
            </a:r>
          </a:p>
        </p:txBody>
      </p:sp>
      <p:pic>
        <p:nvPicPr>
          <p:cNvPr id="6" name="Tijdelijke aanduiding voor inhoud 5">
            <a:extLst>
              <a:ext uri="{FF2B5EF4-FFF2-40B4-BE49-F238E27FC236}">
                <a16:creationId xmlns:a16="http://schemas.microsoft.com/office/drawing/2014/main" id="{9B73840D-BDB0-4DF0-B8DF-FBC9F65EC90C}"/>
              </a:ext>
            </a:extLst>
          </p:cNvPr>
          <p:cNvPicPr>
            <a:picLocks noGrp="1" noChangeAspect="1"/>
          </p:cNvPicPr>
          <p:nvPr>
            <p:ph idx="10"/>
          </p:nvPr>
        </p:nvPicPr>
        <p:blipFill>
          <a:blip r:embed="rId3"/>
          <a:stretch>
            <a:fillRect/>
          </a:stretch>
        </p:blipFill>
        <p:spPr>
          <a:xfrm>
            <a:off x="1" y="1185543"/>
            <a:ext cx="9144000" cy="5672458"/>
          </a:xfrm>
        </p:spPr>
      </p:pic>
      <p:sp>
        <p:nvSpPr>
          <p:cNvPr id="8" name="Titel 1">
            <a:extLst>
              <a:ext uri="{FF2B5EF4-FFF2-40B4-BE49-F238E27FC236}">
                <a16:creationId xmlns:a16="http://schemas.microsoft.com/office/drawing/2014/main" id="{ADC5053E-7D12-4117-9937-949F65E32FAF}"/>
              </a:ext>
            </a:extLst>
          </p:cNvPr>
          <p:cNvSpPr txBox="1">
            <a:spLocks/>
          </p:cNvSpPr>
          <p:nvPr/>
        </p:nvSpPr>
        <p:spPr>
          <a:xfrm>
            <a:off x="705647" y="405427"/>
            <a:ext cx="7772770" cy="98172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mj-ea"/>
                <a:cs typeface="+mj-cs"/>
              </a:defRPr>
            </a:lvl1pPr>
          </a:lstStyle>
          <a:p>
            <a:r>
              <a:rPr lang="nl-NL">
                <a:latin typeface="Arial" panose="020B0604020202020204" pitchFamily="34" charset="0"/>
              </a:rPr>
              <a:t>8. Terrein inrichting</a:t>
            </a:r>
            <a:endParaRPr lang="nl-BE" dirty="0"/>
          </a:p>
        </p:txBody>
      </p:sp>
    </p:spTree>
    <p:extLst>
      <p:ext uri="{BB962C8B-B14F-4D97-AF65-F5344CB8AC3E}">
        <p14:creationId xmlns:p14="http://schemas.microsoft.com/office/powerpoint/2010/main" val="2323066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D7E61-20AA-413F-B1CE-8BE612114CA7}"/>
              </a:ext>
            </a:extLst>
          </p:cNvPr>
          <p:cNvSpPr>
            <a:spLocks noGrp="1"/>
          </p:cNvSpPr>
          <p:nvPr>
            <p:ph type="title"/>
          </p:nvPr>
        </p:nvSpPr>
        <p:spPr/>
        <p:txBody>
          <a:bodyPr/>
          <a:lstStyle/>
          <a:p>
            <a:r>
              <a:rPr lang="nl-NL"/>
              <a:t>9 Sluiting</a:t>
            </a:r>
          </a:p>
        </p:txBody>
      </p:sp>
      <p:sp>
        <p:nvSpPr>
          <p:cNvPr id="3" name="Tijdelijke aanduiding voor tekst 2">
            <a:extLst>
              <a:ext uri="{FF2B5EF4-FFF2-40B4-BE49-F238E27FC236}">
                <a16:creationId xmlns:a16="http://schemas.microsoft.com/office/drawing/2014/main" id="{B5B647D5-CF09-4A81-9FA3-F014FC9F5F1A}"/>
              </a:ext>
            </a:extLst>
          </p:cNvPr>
          <p:cNvSpPr>
            <a:spLocks noGrp="1"/>
          </p:cNvSpPr>
          <p:nvPr>
            <p:ph type="body" idx="1"/>
          </p:nvPr>
        </p:nvSpPr>
        <p:spPr/>
        <p:txBody>
          <a:bodyPr/>
          <a:lstStyle/>
          <a:p>
            <a:r>
              <a:rPr lang="nl-NL" dirty="0"/>
              <a:t>Bedankt voor jullie komst, jullie kunnen nu naar de locatie gaan om het werk te bezoeken.</a:t>
            </a:r>
          </a:p>
          <a:p>
            <a:pPr marL="285750" indent="-285750">
              <a:buFontTx/>
              <a:buChar char="-"/>
            </a:pPr>
            <a:r>
              <a:rPr lang="nl-NL" dirty="0"/>
              <a:t>Verzamelen op parkeerterrein bij SWR aan de Schotlandweg.</a:t>
            </a:r>
          </a:p>
          <a:p>
            <a:pPr marL="628642" lvl="1" indent="-285750">
              <a:buFontTx/>
              <a:buChar char="-"/>
            </a:pPr>
            <a:r>
              <a:rPr lang="nl-NL" dirty="0"/>
              <a:t>Let op: identiteitsbewijs nodig om toegang te verkrijgen tot het terrein. Dragen </a:t>
            </a:r>
            <a:r>
              <a:rPr lang="nl-NL" dirty="0" err="1"/>
              <a:t>pbm’s</a:t>
            </a:r>
            <a:r>
              <a:rPr lang="nl-NL" dirty="0"/>
              <a:t> verplicht. (Helm, Schoenen, Reddingsvest en Hesje).</a:t>
            </a:r>
          </a:p>
          <a:p>
            <a:endParaRPr lang="nl-NL" dirty="0"/>
          </a:p>
        </p:txBody>
      </p:sp>
    </p:spTree>
    <p:extLst>
      <p:ext uri="{BB962C8B-B14F-4D97-AF65-F5344CB8AC3E}">
        <p14:creationId xmlns:p14="http://schemas.microsoft.com/office/powerpoint/2010/main" val="1432589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B32F7166-E0E0-4A96-A2F7-6AD4233A8834}"/>
              </a:ext>
            </a:extLst>
          </p:cNvPr>
          <p:cNvSpPr>
            <a:spLocks noGrp="1"/>
          </p:cNvSpPr>
          <p:nvPr>
            <p:ph type="title"/>
          </p:nvPr>
        </p:nvSpPr>
        <p:spPr/>
        <p:txBody>
          <a:bodyPr/>
          <a:lstStyle/>
          <a:p>
            <a:r>
              <a:rPr lang="nl-BE" err="1">
                <a:latin typeface="Arial"/>
                <a:cs typeface="Arial"/>
              </a:rPr>
              <a:t>Quarleshaven</a:t>
            </a:r>
            <a:r>
              <a:rPr lang="nl-BE">
                <a:latin typeface="Arial"/>
                <a:cs typeface="Arial"/>
              </a:rPr>
              <a:t> 1 en 2 september 2021</a:t>
            </a:r>
          </a:p>
        </p:txBody>
      </p:sp>
      <p:sp>
        <p:nvSpPr>
          <p:cNvPr id="9" name="Tijdelijke aanduiding voor tekst 8">
            <a:extLst>
              <a:ext uri="{FF2B5EF4-FFF2-40B4-BE49-F238E27FC236}">
                <a16:creationId xmlns:a16="http://schemas.microsoft.com/office/drawing/2014/main" id="{E6614D49-513C-42AF-8FAD-A8FA96435319}"/>
              </a:ext>
            </a:extLst>
          </p:cNvPr>
          <p:cNvSpPr>
            <a:spLocks noGrp="1"/>
          </p:cNvSpPr>
          <p:nvPr>
            <p:ph type="body" idx="1"/>
          </p:nvPr>
        </p:nvSpPr>
        <p:spPr>
          <a:xfrm>
            <a:off x="705647" y="1095022"/>
            <a:ext cx="5906647" cy="5343100"/>
          </a:xfrm>
        </p:spPr>
        <p:txBody>
          <a:bodyPr>
            <a:normAutofit/>
          </a:bodyPr>
          <a:lstStyle/>
          <a:p>
            <a:r>
              <a:rPr lang="nl-BE" sz="1600" b="1" u="sng"/>
              <a:t>Agenda</a:t>
            </a:r>
            <a:endParaRPr lang="nl-BE" b="1" u="sng"/>
          </a:p>
          <a:p>
            <a:pPr marL="342900" indent="-342900">
              <a:buAutoNum type="arabicPeriod"/>
            </a:pPr>
            <a:r>
              <a:rPr lang="nl-BE"/>
              <a:t>Opening en mededelingen en procedure</a:t>
            </a:r>
          </a:p>
          <a:p>
            <a:pPr marL="342900" indent="-342900">
              <a:buAutoNum type="arabicPeriod"/>
            </a:pPr>
            <a:r>
              <a:rPr lang="nl-BE"/>
              <a:t>Fasering aan de hand van faseringsplan</a:t>
            </a:r>
          </a:p>
          <a:p>
            <a:pPr marL="342900" indent="-342900">
              <a:buAutoNum type="arabicPeriod"/>
            </a:pPr>
            <a:r>
              <a:rPr lang="nl-BE"/>
              <a:t>Fasering grondwerk</a:t>
            </a:r>
          </a:p>
          <a:p>
            <a:pPr marL="342900" indent="-342900">
              <a:buFont typeface="Arial" panose="020B0604020202020204" pitchFamily="34" charset="0"/>
              <a:buAutoNum type="arabicPeriod"/>
            </a:pPr>
            <a:r>
              <a:rPr lang="nl-BE"/>
              <a:t>Afstemmingsoverleg</a:t>
            </a:r>
          </a:p>
          <a:p>
            <a:pPr marL="342900" indent="-342900">
              <a:buFont typeface="Arial" panose="020B0604020202020204" pitchFamily="34" charset="0"/>
              <a:buAutoNum type="arabicPeriod"/>
            </a:pPr>
            <a:r>
              <a:rPr lang="nl-BE"/>
              <a:t>Baggeren</a:t>
            </a:r>
          </a:p>
          <a:p>
            <a:pPr marL="342900" indent="-342900">
              <a:buFont typeface="Arial" panose="020B0604020202020204" pitchFamily="34" charset="0"/>
              <a:buAutoNum type="arabicPeriod"/>
            </a:pPr>
            <a:r>
              <a:rPr lang="nl-BE"/>
              <a:t>Drainage en kleilaag</a:t>
            </a:r>
          </a:p>
          <a:p>
            <a:pPr marL="342900" indent="-342900">
              <a:buFont typeface="Arial" panose="020B0604020202020204" pitchFamily="34" charset="0"/>
              <a:buAutoNum type="arabicPeriod"/>
            </a:pPr>
            <a:r>
              <a:rPr lang="nl-BE"/>
              <a:t>Kraanbaan</a:t>
            </a:r>
          </a:p>
          <a:p>
            <a:pPr marL="342900" indent="-342900">
              <a:buFont typeface="Arial" panose="020B0604020202020204" pitchFamily="34" charset="0"/>
              <a:buAutoNum type="arabicPeriod"/>
            </a:pPr>
            <a:r>
              <a:rPr lang="nl-BE"/>
              <a:t>Terreininrichting</a:t>
            </a:r>
          </a:p>
          <a:p>
            <a:pPr marL="342900" indent="-342900">
              <a:buFont typeface="Arial" panose="020B0604020202020204" pitchFamily="34" charset="0"/>
              <a:buAutoNum type="arabicPeriod"/>
            </a:pPr>
            <a:r>
              <a:rPr lang="nl-BE"/>
              <a:t>Sluiting</a:t>
            </a:r>
          </a:p>
          <a:p>
            <a:endParaRPr lang="nl-BE"/>
          </a:p>
        </p:txBody>
      </p:sp>
    </p:spTree>
    <p:extLst>
      <p:ext uri="{BB962C8B-B14F-4D97-AF65-F5344CB8AC3E}">
        <p14:creationId xmlns:p14="http://schemas.microsoft.com/office/powerpoint/2010/main" val="4256008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39FB1B-B431-47AA-99C1-36461682807D}"/>
              </a:ext>
            </a:extLst>
          </p:cNvPr>
          <p:cNvSpPr>
            <a:spLocks noGrp="1"/>
          </p:cNvSpPr>
          <p:nvPr>
            <p:ph type="title"/>
          </p:nvPr>
        </p:nvSpPr>
        <p:spPr/>
        <p:txBody>
          <a:bodyPr/>
          <a:lstStyle/>
          <a:p>
            <a:r>
              <a:rPr lang="nl-NL"/>
              <a:t>Route</a:t>
            </a:r>
          </a:p>
        </p:txBody>
      </p:sp>
      <p:sp>
        <p:nvSpPr>
          <p:cNvPr id="3" name="Tijdelijke aanduiding voor tekst 2">
            <a:extLst>
              <a:ext uri="{FF2B5EF4-FFF2-40B4-BE49-F238E27FC236}">
                <a16:creationId xmlns:a16="http://schemas.microsoft.com/office/drawing/2014/main" id="{71BA4658-19C9-403E-970C-D886C28EC303}"/>
              </a:ext>
            </a:extLst>
          </p:cNvPr>
          <p:cNvSpPr>
            <a:spLocks noGrp="1"/>
          </p:cNvSpPr>
          <p:nvPr>
            <p:ph type="body" idx="1"/>
          </p:nvPr>
        </p:nvSpPr>
        <p:spPr>
          <a:xfrm>
            <a:off x="705647" y="976393"/>
            <a:ext cx="7523953" cy="5461729"/>
          </a:xfrm>
        </p:spPr>
        <p:txBody>
          <a:bodyPr/>
          <a:lstStyle/>
          <a:p>
            <a:endParaRPr lang="nl-NL"/>
          </a:p>
        </p:txBody>
      </p:sp>
      <p:pic>
        <p:nvPicPr>
          <p:cNvPr id="5" name="Afbeelding 4">
            <a:extLst>
              <a:ext uri="{FF2B5EF4-FFF2-40B4-BE49-F238E27FC236}">
                <a16:creationId xmlns:a16="http://schemas.microsoft.com/office/drawing/2014/main" id="{1D084283-356A-4187-A947-A2B6EE440764}"/>
              </a:ext>
            </a:extLst>
          </p:cNvPr>
          <p:cNvPicPr>
            <a:picLocks noChangeAspect="1"/>
          </p:cNvPicPr>
          <p:nvPr/>
        </p:nvPicPr>
        <p:blipFill>
          <a:blip r:embed="rId2"/>
          <a:stretch>
            <a:fillRect/>
          </a:stretch>
        </p:blipFill>
        <p:spPr>
          <a:xfrm>
            <a:off x="665583" y="897003"/>
            <a:ext cx="6975081" cy="3888909"/>
          </a:xfrm>
          <a:prstGeom prst="rect">
            <a:avLst/>
          </a:prstGeom>
        </p:spPr>
      </p:pic>
    </p:spTree>
    <p:extLst>
      <p:ext uri="{BB962C8B-B14F-4D97-AF65-F5344CB8AC3E}">
        <p14:creationId xmlns:p14="http://schemas.microsoft.com/office/powerpoint/2010/main" val="3322303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97EDCD-65BC-4379-8A1F-2616B0298ABD}"/>
              </a:ext>
            </a:extLst>
          </p:cNvPr>
          <p:cNvSpPr>
            <a:spLocks noGrp="1"/>
          </p:cNvSpPr>
          <p:nvPr>
            <p:ph type="ctrTitle"/>
          </p:nvPr>
        </p:nvSpPr>
        <p:spPr/>
        <p:txBody>
          <a:bodyPr/>
          <a:lstStyle/>
          <a:p>
            <a:r>
              <a:rPr lang="nl-BE"/>
              <a:t> </a:t>
            </a:r>
          </a:p>
        </p:txBody>
      </p:sp>
      <p:sp>
        <p:nvSpPr>
          <p:cNvPr id="3" name="Ondertitel 2">
            <a:extLst>
              <a:ext uri="{FF2B5EF4-FFF2-40B4-BE49-F238E27FC236}">
                <a16:creationId xmlns:a16="http://schemas.microsoft.com/office/drawing/2014/main" id="{02896AD5-1ECE-43F7-B3CD-46586440D5DE}"/>
              </a:ext>
            </a:extLst>
          </p:cNvPr>
          <p:cNvSpPr>
            <a:spLocks noGrp="1"/>
          </p:cNvSpPr>
          <p:nvPr>
            <p:ph type="subTitle" idx="1"/>
          </p:nvPr>
        </p:nvSpPr>
        <p:spPr/>
        <p:txBody>
          <a:bodyPr vert="horz" lIns="91440" tIns="45720" rIns="91440" bIns="45720" rtlCol="0" anchor="t">
            <a:normAutofit/>
          </a:bodyPr>
          <a:lstStyle/>
          <a:p>
            <a:r>
              <a:rPr lang="nl-BE">
                <a:latin typeface="Arial"/>
                <a:cs typeface="Arial"/>
              </a:rPr>
              <a:t>Dank jullie voor jullie komst</a:t>
            </a:r>
          </a:p>
          <a:p>
            <a:r>
              <a:rPr lang="nl-BE">
                <a:latin typeface="Arial"/>
                <a:cs typeface="Arial"/>
              </a:rPr>
              <a:t>Projectgroep North Sea Port </a:t>
            </a:r>
            <a:r>
              <a:rPr lang="nl-BE" err="1">
                <a:latin typeface="Arial"/>
                <a:cs typeface="Arial"/>
              </a:rPr>
              <a:t>Quarleskade</a:t>
            </a:r>
            <a:r>
              <a:rPr lang="nl-BE">
                <a:latin typeface="Arial"/>
                <a:cs typeface="Arial"/>
              </a:rPr>
              <a:t>.</a:t>
            </a:r>
          </a:p>
          <a:p>
            <a:endParaRPr lang="nl-BE">
              <a:latin typeface="Arial"/>
              <a:cs typeface="Arial"/>
            </a:endParaRPr>
          </a:p>
          <a:p>
            <a:r>
              <a:rPr lang="nl-BE">
                <a:latin typeface="Arial"/>
                <a:cs typeface="Arial"/>
              </a:rPr>
              <a:t>Deze presentatie zal aan een ieder die aanwezig was per e-mail worden toegezonden.</a:t>
            </a:r>
          </a:p>
          <a:p>
            <a:r>
              <a:rPr lang="nl-BE">
                <a:latin typeface="Arial"/>
                <a:cs typeface="Arial"/>
              </a:rPr>
              <a:t>Laat je gegevens achter bij Robert van der Wal, dan zorgt hij voor de verzending.</a:t>
            </a:r>
            <a:endParaRPr lang="nl-BE">
              <a:cs typeface="Arial"/>
            </a:endParaRPr>
          </a:p>
        </p:txBody>
      </p:sp>
    </p:spTree>
    <p:extLst>
      <p:ext uri="{BB962C8B-B14F-4D97-AF65-F5344CB8AC3E}">
        <p14:creationId xmlns:p14="http://schemas.microsoft.com/office/powerpoint/2010/main" val="895629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1</a:t>
            </a:r>
            <a:r>
              <a:rPr lang="nl-NL" sz="3200" b="1" i="0" u="none" strike="noStrike" baseline="0">
                <a:latin typeface="Arial" panose="020B0604020202020204" pitchFamily="34" charset="0"/>
              </a:rPr>
              <a:t>. Opening Mededeling en Procedure</a:t>
            </a:r>
            <a:endParaRPr lang="nl-BE">
              <a:highlight>
                <a:srgbClr val="FFFF00"/>
              </a:highlight>
            </a:endParaRPr>
          </a:p>
        </p:txBody>
      </p:sp>
      <p:sp>
        <p:nvSpPr>
          <p:cNvPr id="3" name="Tijdelijke aanduiding voor tekst 2">
            <a:extLst>
              <a:ext uri="{FF2B5EF4-FFF2-40B4-BE49-F238E27FC236}">
                <a16:creationId xmlns:a16="http://schemas.microsoft.com/office/drawing/2014/main" id="{3180D2B6-860A-43BF-A61C-ACADA779051B}"/>
              </a:ext>
            </a:extLst>
          </p:cNvPr>
          <p:cNvSpPr>
            <a:spLocks noGrp="1"/>
          </p:cNvSpPr>
          <p:nvPr>
            <p:ph type="body" idx="1"/>
          </p:nvPr>
        </p:nvSpPr>
        <p:spPr>
          <a:xfrm>
            <a:off x="705647" y="1630496"/>
            <a:ext cx="5906647" cy="4486452"/>
          </a:xfrm>
        </p:spPr>
        <p:txBody>
          <a:bodyPr vert="horz" lIns="91440" tIns="45720" rIns="91440" bIns="45720" rtlCol="0" anchor="t">
            <a:normAutofit/>
          </a:bodyPr>
          <a:lstStyle/>
          <a:p>
            <a:r>
              <a:rPr lang="nl-BE">
                <a:latin typeface="Arial"/>
                <a:cs typeface="Arial"/>
              </a:rPr>
              <a:t>Opening</a:t>
            </a:r>
          </a:p>
          <a:p>
            <a:r>
              <a:rPr lang="nl-BE">
                <a:latin typeface="Arial"/>
                <a:cs typeface="Arial"/>
              </a:rPr>
              <a:t>Toelichting op het werk</a:t>
            </a:r>
          </a:p>
          <a:p>
            <a:pPr marL="285750" indent="-285750">
              <a:buFontTx/>
              <a:buChar char="-"/>
            </a:pPr>
            <a:r>
              <a:rPr lang="nl-BE">
                <a:latin typeface="Arial"/>
                <a:cs typeface="Arial"/>
              </a:rPr>
              <a:t>Waarom doen we dit</a:t>
            </a:r>
          </a:p>
          <a:p>
            <a:r>
              <a:rPr lang="nl-BE">
                <a:latin typeface="Arial"/>
                <a:cs typeface="Arial"/>
              </a:rPr>
              <a:t>Procedure van deze presentatie</a:t>
            </a:r>
          </a:p>
          <a:p>
            <a:pPr marL="285750" indent="-285750">
              <a:buFontTx/>
              <a:buChar char="-"/>
            </a:pPr>
            <a:r>
              <a:rPr lang="nl-BE">
                <a:latin typeface="Arial"/>
                <a:cs typeface="Arial"/>
              </a:rPr>
              <a:t>Vragen enkel over het gepresenteerde</a:t>
            </a:r>
          </a:p>
          <a:p>
            <a:pPr marL="285750" indent="-285750">
              <a:buFontTx/>
              <a:buChar char="-"/>
            </a:pPr>
            <a:r>
              <a:rPr lang="nl-BE">
                <a:latin typeface="Arial"/>
                <a:cs typeface="Arial"/>
              </a:rPr>
              <a:t>Alle vragen digitaal</a:t>
            </a:r>
          </a:p>
          <a:p>
            <a:pPr marL="285750" indent="-285750">
              <a:buFontTx/>
              <a:buChar char="-"/>
            </a:pPr>
            <a:r>
              <a:rPr lang="nl-BE">
                <a:latin typeface="Arial"/>
                <a:cs typeface="Arial"/>
              </a:rPr>
              <a:t>Presentatie zal worden verstrekt.</a:t>
            </a:r>
          </a:p>
          <a:p>
            <a:pPr marL="285750" indent="-285750">
              <a:buFontTx/>
              <a:buChar char="-"/>
            </a:pPr>
            <a:r>
              <a:rPr lang="nl-BE">
                <a:latin typeface="Arial"/>
                <a:cs typeface="Arial"/>
              </a:rPr>
              <a:t>Rondleiding</a:t>
            </a:r>
          </a:p>
        </p:txBody>
      </p:sp>
    </p:spTree>
    <p:extLst>
      <p:ext uri="{BB962C8B-B14F-4D97-AF65-F5344CB8AC3E}">
        <p14:creationId xmlns:p14="http://schemas.microsoft.com/office/powerpoint/2010/main" val="3625484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B5B04259-67A5-457D-AFD1-2E22DC84869B}"/>
              </a:ext>
            </a:extLst>
          </p:cNvPr>
          <p:cNvPicPr>
            <a:picLocks noChangeAspect="1"/>
          </p:cNvPicPr>
          <p:nvPr/>
        </p:nvPicPr>
        <p:blipFill>
          <a:blip r:embed="rId3"/>
          <a:stretch>
            <a:fillRect/>
          </a:stretch>
        </p:blipFill>
        <p:spPr>
          <a:xfrm>
            <a:off x="130876" y="939512"/>
            <a:ext cx="5670803" cy="3679989"/>
          </a:xfrm>
          <a:prstGeom prst="rect">
            <a:avLst/>
          </a:prstGeom>
        </p:spPr>
      </p:pic>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2</a:t>
            </a:r>
            <a:r>
              <a:rPr lang="nl-NL" sz="3200" b="1" i="0" u="none" strike="noStrike" baseline="0">
                <a:latin typeface="Arial" panose="020B0604020202020204" pitchFamily="34" charset="0"/>
              </a:rPr>
              <a:t>. Fasering conform Faseringsplan</a:t>
            </a:r>
            <a:endParaRPr lang="nl-BE"/>
          </a:p>
        </p:txBody>
      </p:sp>
      <p:sp>
        <p:nvSpPr>
          <p:cNvPr id="4" name="Tekstvak 3">
            <a:extLst>
              <a:ext uri="{FF2B5EF4-FFF2-40B4-BE49-F238E27FC236}">
                <a16:creationId xmlns:a16="http://schemas.microsoft.com/office/drawing/2014/main" id="{C10D0F2D-EE73-49ED-9815-192B1FF4853B}"/>
              </a:ext>
            </a:extLst>
          </p:cNvPr>
          <p:cNvSpPr txBox="1"/>
          <p:nvPr/>
        </p:nvSpPr>
        <p:spPr>
          <a:xfrm>
            <a:off x="705647" y="1387151"/>
            <a:ext cx="7384201" cy="307777"/>
          </a:xfrm>
          <a:prstGeom prst="rect">
            <a:avLst/>
          </a:prstGeom>
          <a:noFill/>
        </p:spPr>
        <p:txBody>
          <a:bodyPr wrap="square">
            <a:spAutoFit/>
          </a:bodyPr>
          <a:lstStyle/>
          <a:p>
            <a:endParaRPr lang="nl-NL" sz="1400" i="0" u="none" strike="noStrike" baseline="0">
              <a:latin typeface="Arial" panose="020B0604020202020204" pitchFamily="34" charset="0"/>
            </a:endParaRPr>
          </a:p>
        </p:txBody>
      </p:sp>
      <p:pic>
        <p:nvPicPr>
          <p:cNvPr id="5" name="Afbeelding 4">
            <a:extLst>
              <a:ext uri="{FF2B5EF4-FFF2-40B4-BE49-F238E27FC236}">
                <a16:creationId xmlns:a16="http://schemas.microsoft.com/office/drawing/2014/main" id="{8E41B9CC-05BA-425C-BEEB-15C3734DB857}"/>
              </a:ext>
            </a:extLst>
          </p:cNvPr>
          <p:cNvPicPr>
            <a:picLocks noChangeAspect="1"/>
          </p:cNvPicPr>
          <p:nvPr/>
        </p:nvPicPr>
        <p:blipFill>
          <a:blip r:embed="rId4"/>
          <a:stretch>
            <a:fillRect/>
          </a:stretch>
        </p:blipFill>
        <p:spPr>
          <a:xfrm>
            <a:off x="3906982" y="3083025"/>
            <a:ext cx="5237018" cy="3774472"/>
          </a:xfrm>
          <a:prstGeom prst="rect">
            <a:avLst/>
          </a:prstGeom>
        </p:spPr>
      </p:pic>
      <p:sp>
        <p:nvSpPr>
          <p:cNvPr id="9" name="Rechthoek 8">
            <a:extLst>
              <a:ext uri="{FF2B5EF4-FFF2-40B4-BE49-F238E27FC236}">
                <a16:creationId xmlns:a16="http://schemas.microsoft.com/office/drawing/2014/main" id="{A815A5CC-871A-470C-9C82-94E509A4D007}"/>
              </a:ext>
            </a:extLst>
          </p:cNvPr>
          <p:cNvSpPr/>
          <p:nvPr/>
        </p:nvSpPr>
        <p:spPr>
          <a:xfrm>
            <a:off x="6602681" y="4239491"/>
            <a:ext cx="807522" cy="676893"/>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1" name="Rechte verbindingslijn 10">
            <a:extLst>
              <a:ext uri="{FF2B5EF4-FFF2-40B4-BE49-F238E27FC236}">
                <a16:creationId xmlns:a16="http://schemas.microsoft.com/office/drawing/2014/main" id="{F2B988C0-4C72-440C-B40D-B5D4ACAE7E80}"/>
              </a:ext>
            </a:extLst>
          </p:cNvPr>
          <p:cNvCxnSpPr/>
          <p:nvPr/>
        </p:nvCxnSpPr>
        <p:spPr>
          <a:xfrm flipH="1" flipV="1">
            <a:off x="5801679" y="939512"/>
            <a:ext cx="1608524" cy="3299979"/>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D08BCC13-CD84-49EB-B0BE-CBA6BCFEFFFC}"/>
              </a:ext>
            </a:extLst>
          </p:cNvPr>
          <p:cNvCxnSpPr>
            <a:cxnSpLocks/>
          </p:cNvCxnSpPr>
          <p:nvPr/>
        </p:nvCxnSpPr>
        <p:spPr>
          <a:xfrm flipH="1" flipV="1">
            <a:off x="130876" y="4619501"/>
            <a:ext cx="6461502" cy="29524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A602F12F-375F-4C0C-9B6D-E615A822AC77}"/>
              </a:ext>
            </a:extLst>
          </p:cNvPr>
          <p:cNvCxnSpPr>
            <a:endCxn id="4" idx="2"/>
          </p:cNvCxnSpPr>
          <p:nvPr/>
        </p:nvCxnSpPr>
        <p:spPr>
          <a:xfrm flipV="1">
            <a:off x="1615044" y="1694928"/>
            <a:ext cx="2782704" cy="1695874"/>
          </a:xfrm>
          <a:prstGeom prst="line">
            <a:avLst/>
          </a:prstGeom>
          <a:ln w="34925">
            <a:solidFill>
              <a:srgbClr val="FFFF00"/>
            </a:solidFill>
          </a:ln>
        </p:spPr>
        <p:style>
          <a:lnRef idx="1">
            <a:schemeClr val="accent1"/>
          </a:lnRef>
          <a:fillRef idx="0">
            <a:schemeClr val="accent1"/>
          </a:fillRef>
          <a:effectRef idx="0">
            <a:schemeClr val="accent1"/>
          </a:effectRef>
          <a:fontRef idx="minor">
            <a:schemeClr val="tx1"/>
          </a:fontRef>
        </p:style>
      </p:cxnSp>
      <p:sp>
        <p:nvSpPr>
          <p:cNvPr id="16" name="Tekstvak 15">
            <a:extLst>
              <a:ext uri="{FF2B5EF4-FFF2-40B4-BE49-F238E27FC236}">
                <a16:creationId xmlns:a16="http://schemas.microsoft.com/office/drawing/2014/main" id="{C3C964A0-7660-4F03-BD4A-EB8DF827067F}"/>
              </a:ext>
            </a:extLst>
          </p:cNvPr>
          <p:cNvSpPr txBox="1"/>
          <p:nvPr/>
        </p:nvSpPr>
        <p:spPr>
          <a:xfrm rot="19728601">
            <a:off x="2167098" y="1903208"/>
            <a:ext cx="2389055" cy="400110"/>
          </a:xfrm>
          <a:prstGeom prst="rect">
            <a:avLst/>
          </a:prstGeom>
          <a:noFill/>
        </p:spPr>
        <p:txBody>
          <a:bodyPr wrap="square" rtlCol="0">
            <a:spAutoFit/>
          </a:bodyPr>
          <a:lstStyle/>
          <a:p>
            <a:r>
              <a:rPr lang="nl-NL" sz="2000" b="1">
                <a:solidFill>
                  <a:srgbClr val="FFFF00"/>
                </a:solidFill>
              </a:rPr>
              <a:t>Kade</a:t>
            </a:r>
          </a:p>
        </p:txBody>
      </p:sp>
      <p:sp>
        <p:nvSpPr>
          <p:cNvPr id="17" name="Tekstvak 16">
            <a:extLst>
              <a:ext uri="{FF2B5EF4-FFF2-40B4-BE49-F238E27FC236}">
                <a16:creationId xmlns:a16="http://schemas.microsoft.com/office/drawing/2014/main" id="{0BD54867-2F7F-44DD-AA26-6006E958FD65}"/>
              </a:ext>
            </a:extLst>
          </p:cNvPr>
          <p:cNvSpPr txBox="1"/>
          <p:nvPr/>
        </p:nvSpPr>
        <p:spPr>
          <a:xfrm rot="19728601">
            <a:off x="1189321" y="1529213"/>
            <a:ext cx="2389055" cy="400110"/>
          </a:xfrm>
          <a:prstGeom prst="rect">
            <a:avLst/>
          </a:prstGeom>
          <a:noFill/>
        </p:spPr>
        <p:txBody>
          <a:bodyPr wrap="square" rtlCol="0">
            <a:spAutoFit/>
          </a:bodyPr>
          <a:lstStyle/>
          <a:p>
            <a:r>
              <a:rPr lang="nl-NL" sz="2000" b="1" err="1">
                <a:solidFill>
                  <a:srgbClr val="FFFF00"/>
                </a:solidFill>
              </a:rPr>
              <a:t>Quarleshaven</a:t>
            </a:r>
            <a:endParaRPr lang="nl-NL" sz="2000" b="1">
              <a:solidFill>
                <a:srgbClr val="FFFF00"/>
              </a:solidFill>
            </a:endParaRPr>
          </a:p>
        </p:txBody>
      </p:sp>
      <p:sp>
        <p:nvSpPr>
          <p:cNvPr id="18" name="Tekstvak 17">
            <a:extLst>
              <a:ext uri="{FF2B5EF4-FFF2-40B4-BE49-F238E27FC236}">
                <a16:creationId xmlns:a16="http://schemas.microsoft.com/office/drawing/2014/main" id="{55D3C45D-5293-4EFA-837F-DEE252F036ED}"/>
              </a:ext>
            </a:extLst>
          </p:cNvPr>
          <p:cNvSpPr txBox="1"/>
          <p:nvPr/>
        </p:nvSpPr>
        <p:spPr>
          <a:xfrm rot="19728601">
            <a:off x="744876" y="3760343"/>
            <a:ext cx="890731" cy="400110"/>
          </a:xfrm>
          <a:prstGeom prst="rect">
            <a:avLst/>
          </a:prstGeom>
          <a:noFill/>
        </p:spPr>
        <p:txBody>
          <a:bodyPr wrap="square" rtlCol="0">
            <a:spAutoFit/>
          </a:bodyPr>
          <a:lstStyle/>
          <a:p>
            <a:r>
              <a:rPr lang="nl-NL" sz="2000" b="1">
                <a:solidFill>
                  <a:srgbClr val="FFFF00"/>
                </a:solidFill>
              </a:rPr>
              <a:t>SWR</a:t>
            </a:r>
          </a:p>
        </p:txBody>
      </p:sp>
      <p:sp>
        <p:nvSpPr>
          <p:cNvPr id="19" name="Tekstvak 18">
            <a:extLst>
              <a:ext uri="{FF2B5EF4-FFF2-40B4-BE49-F238E27FC236}">
                <a16:creationId xmlns:a16="http://schemas.microsoft.com/office/drawing/2014/main" id="{381CE16B-A6F7-471E-8DE6-0F4606205946}"/>
              </a:ext>
            </a:extLst>
          </p:cNvPr>
          <p:cNvSpPr txBox="1"/>
          <p:nvPr/>
        </p:nvSpPr>
        <p:spPr>
          <a:xfrm rot="19728601">
            <a:off x="3598059" y="1968212"/>
            <a:ext cx="890731" cy="400110"/>
          </a:xfrm>
          <a:prstGeom prst="rect">
            <a:avLst/>
          </a:prstGeom>
          <a:noFill/>
        </p:spPr>
        <p:txBody>
          <a:bodyPr wrap="square" rtlCol="0">
            <a:spAutoFit/>
          </a:bodyPr>
          <a:lstStyle/>
          <a:p>
            <a:r>
              <a:rPr lang="nl-NL" sz="2000" b="1">
                <a:solidFill>
                  <a:srgbClr val="FFFF00"/>
                </a:solidFill>
              </a:rPr>
              <a:t>BTZ</a:t>
            </a:r>
          </a:p>
        </p:txBody>
      </p:sp>
      <p:sp>
        <p:nvSpPr>
          <p:cNvPr id="20" name="Tekstvak 19">
            <a:extLst>
              <a:ext uri="{FF2B5EF4-FFF2-40B4-BE49-F238E27FC236}">
                <a16:creationId xmlns:a16="http://schemas.microsoft.com/office/drawing/2014/main" id="{FB25BB8E-3F85-4411-A04A-479A47541B28}"/>
              </a:ext>
            </a:extLst>
          </p:cNvPr>
          <p:cNvSpPr txBox="1"/>
          <p:nvPr/>
        </p:nvSpPr>
        <p:spPr>
          <a:xfrm rot="3419963">
            <a:off x="4838947" y="1859573"/>
            <a:ext cx="890731" cy="400110"/>
          </a:xfrm>
          <a:prstGeom prst="rect">
            <a:avLst/>
          </a:prstGeom>
          <a:noFill/>
        </p:spPr>
        <p:txBody>
          <a:bodyPr wrap="square" rtlCol="0">
            <a:spAutoFit/>
          </a:bodyPr>
          <a:lstStyle/>
          <a:p>
            <a:r>
              <a:rPr lang="nl-NL" sz="2000" b="1">
                <a:solidFill>
                  <a:srgbClr val="FFFF00"/>
                </a:solidFill>
              </a:rPr>
              <a:t>Vopak</a:t>
            </a:r>
          </a:p>
        </p:txBody>
      </p:sp>
      <p:sp>
        <p:nvSpPr>
          <p:cNvPr id="21" name="Tekstvak 20">
            <a:extLst>
              <a:ext uri="{FF2B5EF4-FFF2-40B4-BE49-F238E27FC236}">
                <a16:creationId xmlns:a16="http://schemas.microsoft.com/office/drawing/2014/main" id="{1855AD41-1CE1-43E5-9E04-33C7628DF582}"/>
              </a:ext>
            </a:extLst>
          </p:cNvPr>
          <p:cNvSpPr txBox="1"/>
          <p:nvPr/>
        </p:nvSpPr>
        <p:spPr>
          <a:xfrm>
            <a:off x="6454240" y="5243250"/>
            <a:ext cx="2389055" cy="400110"/>
          </a:xfrm>
          <a:prstGeom prst="rect">
            <a:avLst/>
          </a:prstGeom>
          <a:noFill/>
        </p:spPr>
        <p:txBody>
          <a:bodyPr wrap="square" rtlCol="0">
            <a:spAutoFit/>
          </a:bodyPr>
          <a:lstStyle/>
          <a:p>
            <a:r>
              <a:rPr lang="nl-NL" sz="2000" b="1">
                <a:solidFill>
                  <a:srgbClr val="FFFF00"/>
                </a:solidFill>
              </a:rPr>
              <a:t>Vlissingen Oost</a:t>
            </a:r>
          </a:p>
        </p:txBody>
      </p:sp>
    </p:spTree>
    <p:extLst>
      <p:ext uri="{BB962C8B-B14F-4D97-AF65-F5344CB8AC3E}">
        <p14:creationId xmlns:p14="http://schemas.microsoft.com/office/powerpoint/2010/main" val="794680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2</a:t>
            </a:r>
            <a:r>
              <a:rPr lang="nl-NL" sz="3200" b="1" i="0" u="none" strike="noStrike" baseline="0">
                <a:latin typeface="Arial" panose="020B0604020202020204" pitchFamily="34" charset="0"/>
              </a:rPr>
              <a:t>. Fasering conform Faseringsplan</a:t>
            </a:r>
            <a:endParaRPr lang="nl-BE"/>
          </a:p>
        </p:txBody>
      </p:sp>
      <p:sp>
        <p:nvSpPr>
          <p:cNvPr id="4" name="Tekstvak 3">
            <a:extLst>
              <a:ext uri="{FF2B5EF4-FFF2-40B4-BE49-F238E27FC236}">
                <a16:creationId xmlns:a16="http://schemas.microsoft.com/office/drawing/2014/main" id="{C10D0F2D-EE73-49ED-9815-192B1FF4853B}"/>
              </a:ext>
            </a:extLst>
          </p:cNvPr>
          <p:cNvSpPr txBox="1"/>
          <p:nvPr/>
        </p:nvSpPr>
        <p:spPr>
          <a:xfrm>
            <a:off x="705647" y="1387151"/>
            <a:ext cx="7384201" cy="738664"/>
          </a:xfrm>
          <a:prstGeom prst="rect">
            <a:avLst/>
          </a:prstGeom>
          <a:noFill/>
        </p:spPr>
        <p:txBody>
          <a:bodyPr wrap="square">
            <a:spAutoFit/>
          </a:bodyPr>
          <a:lstStyle/>
          <a:p>
            <a:r>
              <a:rPr lang="nl-NL" sz="1400" i="0" u="none" strike="noStrike" baseline="0">
                <a:latin typeface="Arial" panose="020B0604020202020204" pitchFamily="34" charset="0"/>
              </a:rPr>
              <a:t>De werkzaamheden gefaseerd uitvoeren om de bestaande bedrijven zo weinig mogelijk  hinder te laten onder vinden van de werkzaamheden</a:t>
            </a:r>
          </a:p>
          <a:p>
            <a:endParaRPr lang="nl-NL" sz="1400" i="0" u="none" strike="noStrike" baseline="0">
              <a:latin typeface="Arial" panose="020B0604020202020204" pitchFamily="34" charset="0"/>
            </a:endParaRPr>
          </a:p>
        </p:txBody>
      </p:sp>
      <p:pic>
        <p:nvPicPr>
          <p:cNvPr id="8" name="Afbeelding 7">
            <a:extLst>
              <a:ext uri="{FF2B5EF4-FFF2-40B4-BE49-F238E27FC236}">
                <a16:creationId xmlns:a16="http://schemas.microsoft.com/office/drawing/2014/main" id="{DE854853-C6A1-49B0-B879-3D171346C092}"/>
              </a:ext>
            </a:extLst>
          </p:cNvPr>
          <p:cNvPicPr>
            <a:picLocks noChangeAspect="1"/>
          </p:cNvPicPr>
          <p:nvPr/>
        </p:nvPicPr>
        <p:blipFill>
          <a:blip r:embed="rId3"/>
          <a:stretch>
            <a:fillRect/>
          </a:stretch>
        </p:blipFill>
        <p:spPr>
          <a:xfrm>
            <a:off x="818147" y="2584495"/>
            <a:ext cx="6388768" cy="2886354"/>
          </a:xfrm>
          <a:prstGeom prst="rect">
            <a:avLst/>
          </a:prstGeom>
        </p:spPr>
      </p:pic>
    </p:spTree>
    <p:extLst>
      <p:ext uri="{BB962C8B-B14F-4D97-AF65-F5344CB8AC3E}">
        <p14:creationId xmlns:p14="http://schemas.microsoft.com/office/powerpoint/2010/main" val="3616808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DDAEFD63-622D-4843-BE17-542315886AEF}"/>
              </a:ext>
            </a:extLst>
          </p:cNvPr>
          <p:cNvSpPr>
            <a:spLocks noGrp="1"/>
          </p:cNvSpPr>
          <p:nvPr>
            <p:ph type="body" idx="1"/>
          </p:nvPr>
        </p:nvSpPr>
        <p:spPr/>
        <p:txBody>
          <a:bodyPr/>
          <a:lstStyle/>
          <a:p>
            <a:r>
              <a:rPr lang="nl-NL"/>
              <a:t>Kade SWR, Ligplaats 1 en gedeelte ligplaats 2</a:t>
            </a:r>
          </a:p>
        </p:txBody>
      </p:sp>
      <p:sp>
        <p:nvSpPr>
          <p:cNvPr id="3" name="Titel 2">
            <a:extLst>
              <a:ext uri="{FF2B5EF4-FFF2-40B4-BE49-F238E27FC236}">
                <a16:creationId xmlns:a16="http://schemas.microsoft.com/office/drawing/2014/main" id="{888EFAAF-2A8A-4951-A9C4-F61012E35098}"/>
              </a:ext>
            </a:extLst>
          </p:cNvPr>
          <p:cNvSpPr>
            <a:spLocks noGrp="1"/>
          </p:cNvSpPr>
          <p:nvPr>
            <p:ph type="title"/>
          </p:nvPr>
        </p:nvSpPr>
        <p:spPr/>
        <p:txBody>
          <a:bodyPr/>
          <a:lstStyle/>
          <a:p>
            <a:r>
              <a:rPr lang="nl-NL"/>
              <a:t>Fase 1</a:t>
            </a:r>
          </a:p>
        </p:txBody>
      </p:sp>
      <p:pic>
        <p:nvPicPr>
          <p:cNvPr id="5" name="Tijdelijke aanduiding voor inhoud 4">
            <a:extLst>
              <a:ext uri="{FF2B5EF4-FFF2-40B4-BE49-F238E27FC236}">
                <a16:creationId xmlns:a16="http://schemas.microsoft.com/office/drawing/2014/main" id="{F7F0EF27-C23C-46AD-86F6-0C7D3E6FAFB6}"/>
              </a:ext>
            </a:extLst>
          </p:cNvPr>
          <p:cNvPicPr>
            <a:picLocks noGrp="1" noChangeAspect="1"/>
          </p:cNvPicPr>
          <p:nvPr>
            <p:ph idx="10"/>
          </p:nvPr>
        </p:nvPicPr>
        <p:blipFill>
          <a:blip r:embed="rId3"/>
          <a:stretch>
            <a:fillRect/>
          </a:stretch>
        </p:blipFill>
        <p:spPr>
          <a:xfrm>
            <a:off x="466725" y="829856"/>
            <a:ext cx="8216900" cy="3385363"/>
          </a:xfrm>
          <a:prstGeom prst="rect">
            <a:avLst/>
          </a:prstGeom>
        </p:spPr>
      </p:pic>
    </p:spTree>
    <p:extLst>
      <p:ext uri="{BB962C8B-B14F-4D97-AF65-F5344CB8AC3E}">
        <p14:creationId xmlns:p14="http://schemas.microsoft.com/office/powerpoint/2010/main" val="2739107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BC31F53-25B0-4BAD-AC5B-050413FAD28E}"/>
              </a:ext>
            </a:extLst>
          </p:cNvPr>
          <p:cNvSpPr>
            <a:spLocks noGrp="1"/>
          </p:cNvSpPr>
          <p:nvPr>
            <p:ph type="body" idx="1"/>
          </p:nvPr>
        </p:nvSpPr>
        <p:spPr>
          <a:xfrm>
            <a:off x="705645" y="5984241"/>
            <a:ext cx="6396195" cy="684038"/>
          </a:xfrm>
        </p:spPr>
        <p:txBody>
          <a:bodyPr>
            <a:normAutofit lnSpcReduction="10000"/>
          </a:bodyPr>
          <a:lstStyle/>
          <a:p>
            <a:r>
              <a:rPr lang="nl-NL"/>
              <a:t>Restant ligplaats 2 plus ligplaats BTZ </a:t>
            </a:r>
          </a:p>
          <a:p>
            <a:r>
              <a:rPr lang="nl-NL"/>
              <a:t>Sloop huidige constructie BTZ</a:t>
            </a:r>
          </a:p>
        </p:txBody>
      </p:sp>
      <p:sp>
        <p:nvSpPr>
          <p:cNvPr id="3" name="Titel 2">
            <a:extLst>
              <a:ext uri="{FF2B5EF4-FFF2-40B4-BE49-F238E27FC236}">
                <a16:creationId xmlns:a16="http://schemas.microsoft.com/office/drawing/2014/main" id="{BA7FE85F-9020-466B-A690-C2989BF267CA}"/>
              </a:ext>
            </a:extLst>
          </p:cNvPr>
          <p:cNvSpPr>
            <a:spLocks noGrp="1"/>
          </p:cNvSpPr>
          <p:nvPr>
            <p:ph type="title"/>
          </p:nvPr>
        </p:nvSpPr>
        <p:spPr/>
        <p:txBody>
          <a:bodyPr/>
          <a:lstStyle/>
          <a:p>
            <a:r>
              <a:rPr lang="nl-NL"/>
              <a:t>Fase 2</a:t>
            </a:r>
          </a:p>
        </p:txBody>
      </p:sp>
      <p:pic>
        <p:nvPicPr>
          <p:cNvPr id="6" name="Tijdelijke aanduiding voor inhoud 5">
            <a:extLst>
              <a:ext uri="{FF2B5EF4-FFF2-40B4-BE49-F238E27FC236}">
                <a16:creationId xmlns:a16="http://schemas.microsoft.com/office/drawing/2014/main" id="{6402A85D-58E4-46B0-B5BB-4C5D662289B1}"/>
              </a:ext>
            </a:extLst>
          </p:cNvPr>
          <p:cNvPicPr>
            <a:picLocks noGrp="1" noChangeAspect="1"/>
          </p:cNvPicPr>
          <p:nvPr>
            <p:ph idx="10"/>
          </p:nvPr>
        </p:nvPicPr>
        <p:blipFill>
          <a:blip r:embed="rId3"/>
          <a:stretch>
            <a:fillRect/>
          </a:stretch>
        </p:blipFill>
        <p:spPr>
          <a:xfrm>
            <a:off x="466725" y="501312"/>
            <a:ext cx="8216900" cy="4042450"/>
          </a:xfrm>
        </p:spPr>
      </p:pic>
    </p:spTree>
    <p:extLst>
      <p:ext uri="{BB962C8B-B14F-4D97-AF65-F5344CB8AC3E}">
        <p14:creationId xmlns:p14="http://schemas.microsoft.com/office/powerpoint/2010/main" val="1736398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8F4161C5-BF12-46EB-BF57-0053DDE27993}"/>
              </a:ext>
            </a:extLst>
          </p:cNvPr>
          <p:cNvSpPr>
            <a:spLocks noGrp="1"/>
          </p:cNvSpPr>
          <p:nvPr>
            <p:ph type="body" idx="1"/>
          </p:nvPr>
        </p:nvSpPr>
        <p:spPr/>
        <p:txBody>
          <a:bodyPr/>
          <a:lstStyle/>
          <a:p>
            <a:r>
              <a:rPr lang="nl-NL"/>
              <a:t>Gedeelte ligplaats 2, kade BTZ en vleugelwand</a:t>
            </a:r>
          </a:p>
        </p:txBody>
      </p:sp>
      <p:sp>
        <p:nvSpPr>
          <p:cNvPr id="3" name="Titel 2">
            <a:extLst>
              <a:ext uri="{FF2B5EF4-FFF2-40B4-BE49-F238E27FC236}">
                <a16:creationId xmlns:a16="http://schemas.microsoft.com/office/drawing/2014/main" id="{C211657C-D71A-4B52-997F-FD2B32467C04}"/>
              </a:ext>
            </a:extLst>
          </p:cNvPr>
          <p:cNvSpPr>
            <a:spLocks noGrp="1"/>
          </p:cNvSpPr>
          <p:nvPr>
            <p:ph type="title"/>
          </p:nvPr>
        </p:nvSpPr>
        <p:spPr/>
        <p:txBody>
          <a:bodyPr/>
          <a:lstStyle/>
          <a:p>
            <a:r>
              <a:rPr lang="nl-NL"/>
              <a:t>Fase 3</a:t>
            </a:r>
          </a:p>
        </p:txBody>
      </p:sp>
      <p:pic>
        <p:nvPicPr>
          <p:cNvPr id="6" name="Tijdelijke aanduiding voor inhoud 5">
            <a:extLst>
              <a:ext uri="{FF2B5EF4-FFF2-40B4-BE49-F238E27FC236}">
                <a16:creationId xmlns:a16="http://schemas.microsoft.com/office/drawing/2014/main" id="{705B83C5-C123-44FB-B39A-CAD2E99B1B31}"/>
              </a:ext>
            </a:extLst>
          </p:cNvPr>
          <p:cNvPicPr>
            <a:picLocks noGrp="1" noChangeAspect="1"/>
          </p:cNvPicPr>
          <p:nvPr>
            <p:ph idx="10"/>
          </p:nvPr>
        </p:nvPicPr>
        <p:blipFill>
          <a:blip r:embed="rId3"/>
          <a:stretch>
            <a:fillRect/>
          </a:stretch>
        </p:blipFill>
        <p:spPr>
          <a:xfrm>
            <a:off x="466725" y="739888"/>
            <a:ext cx="8216900" cy="3565298"/>
          </a:xfrm>
        </p:spPr>
      </p:pic>
    </p:spTree>
    <p:extLst>
      <p:ext uri="{BB962C8B-B14F-4D97-AF65-F5344CB8AC3E}">
        <p14:creationId xmlns:p14="http://schemas.microsoft.com/office/powerpoint/2010/main" val="1834088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483039-9431-409A-BBCC-3DEE01145CF3}"/>
              </a:ext>
            </a:extLst>
          </p:cNvPr>
          <p:cNvSpPr>
            <a:spLocks noGrp="1"/>
          </p:cNvSpPr>
          <p:nvPr>
            <p:ph type="title"/>
          </p:nvPr>
        </p:nvSpPr>
        <p:spPr/>
        <p:txBody>
          <a:bodyPr/>
          <a:lstStyle/>
          <a:p>
            <a:pPr marR="0" rtl="0"/>
            <a:r>
              <a:rPr lang="nl-NL">
                <a:latin typeface="Arial" panose="020B0604020202020204" pitchFamily="34" charset="0"/>
              </a:rPr>
              <a:t>3</a:t>
            </a:r>
            <a:r>
              <a:rPr lang="nl-NL" sz="3200" b="1" i="0" u="none" strike="noStrike" baseline="0">
                <a:latin typeface="Arial" panose="020B0604020202020204" pitchFamily="34" charset="0"/>
              </a:rPr>
              <a:t>. Fasering Grondwerk</a:t>
            </a:r>
            <a:endParaRPr lang="nl-BE"/>
          </a:p>
        </p:txBody>
      </p:sp>
      <p:sp>
        <p:nvSpPr>
          <p:cNvPr id="3" name="Tekstvak 2">
            <a:extLst>
              <a:ext uri="{FF2B5EF4-FFF2-40B4-BE49-F238E27FC236}">
                <a16:creationId xmlns:a16="http://schemas.microsoft.com/office/drawing/2014/main" id="{736653DF-F595-4160-B7F8-0B1B5714B363}"/>
              </a:ext>
            </a:extLst>
          </p:cNvPr>
          <p:cNvSpPr txBox="1"/>
          <p:nvPr/>
        </p:nvSpPr>
        <p:spPr>
          <a:xfrm>
            <a:off x="1206346" y="1713471"/>
            <a:ext cx="5646145" cy="300082"/>
          </a:xfrm>
          <a:prstGeom prst="rect">
            <a:avLst/>
          </a:prstGeom>
          <a:noFill/>
        </p:spPr>
        <p:txBody>
          <a:bodyPr wrap="square">
            <a:spAutoFit/>
          </a:bodyPr>
          <a:lstStyle/>
          <a:p>
            <a:r>
              <a:rPr lang="nl-NL"/>
              <a:t>Doorsnede / grondwerk</a:t>
            </a:r>
          </a:p>
        </p:txBody>
      </p:sp>
      <p:pic>
        <p:nvPicPr>
          <p:cNvPr id="7" name="Afbeelding 6">
            <a:extLst>
              <a:ext uri="{FF2B5EF4-FFF2-40B4-BE49-F238E27FC236}">
                <a16:creationId xmlns:a16="http://schemas.microsoft.com/office/drawing/2014/main" id="{4C2C057A-060D-4392-83EA-2DCE8FF67F6D}"/>
              </a:ext>
            </a:extLst>
          </p:cNvPr>
          <p:cNvPicPr>
            <a:picLocks noChangeAspect="1"/>
          </p:cNvPicPr>
          <p:nvPr/>
        </p:nvPicPr>
        <p:blipFill>
          <a:blip r:embed="rId3"/>
          <a:stretch>
            <a:fillRect/>
          </a:stretch>
        </p:blipFill>
        <p:spPr>
          <a:xfrm>
            <a:off x="660949" y="1079169"/>
            <a:ext cx="7027563" cy="4230735"/>
          </a:xfrm>
          <a:prstGeom prst="rect">
            <a:avLst/>
          </a:prstGeom>
        </p:spPr>
      </p:pic>
    </p:spTree>
    <p:extLst>
      <p:ext uri="{BB962C8B-B14F-4D97-AF65-F5344CB8AC3E}">
        <p14:creationId xmlns:p14="http://schemas.microsoft.com/office/powerpoint/2010/main" val="1971500883"/>
      </p:ext>
    </p:extLst>
  </p:cSld>
  <p:clrMapOvr>
    <a:masterClrMapping/>
  </p:clrMapOvr>
</p:sld>
</file>

<file path=ppt/theme/theme1.xml><?xml version="1.0" encoding="utf-8"?>
<a:theme xmlns:a="http://schemas.openxmlformats.org/drawingml/2006/main" name="Office-thema">
  <a:themeElements>
    <a:clrScheme name="Office-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2BB62859A6074EA2EAABB2A13279EF" ma:contentTypeVersion="2" ma:contentTypeDescription="Create a new document." ma:contentTypeScope="" ma:versionID="5a55a887a0fa993f31b11742015d4818">
  <xsd:schema xmlns:xsd="http://www.w3.org/2001/XMLSchema" xmlns:xs="http://www.w3.org/2001/XMLSchema" xmlns:p="http://schemas.microsoft.com/office/2006/metadata/properties" xmlns:ns2="e80891e1-206a-48ba-8024-934340f3f60f" targetNamespace="http://schemas.microsoft.com/office/2006/metadata/properties" ma:root="true" ma:fieldsID="60ff3a6fceb749278984835b192df29f" ns2:_="">
    <xsd:import namespace="e80891e1-206a-48ba-8024-934340f3f60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0891e1-206a-48ba-8024-934340f3f6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C0CCC41-A3A2-445C-92D9-18E1A8CBA2F7}">
  <ds:schemaRefs>
    <ds:schemaRef ds:uri="e80891e1-206a-48ba-8024-934340f3f6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77F36EE-7C70-4B3E-8823-7D5E7788A145}">
  <ds:schemaRefs>
    <ds:schemaRef ds:uri="http://schemas.microsoft.com/sharepoint/v3/contenttype/forms"/>
  </ds:schemaRefs>
</ds:datastoreItem>
</file>

<file path=customXml/itemProps3.xml><?xml version="1.0" encoding="utf-8"?>
<ds:datastoreItem xmlns:ds="http://schemas.openxmlformats.org/officeDocument/2006/customXml" ds:itemID="{DED43B9E-4D42-4602-8914-AABCC08DB262}">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e80891e1-206a-48ba-8024-934340f3f60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2332</Words>
  <Application>Microsoft Office PowerPoint</Application>
  <PresentationFormat>Diavoorstelling (4:3)</PresentationFormat>
  <Paragraphs>206</Paragraphs>
  <Slides>21</Slides>
  <Notes>20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21</vt:i4>
      </vt:variant>
    </vt:vector>
  </HeadingPairs>
  <TitlesOfParts>
    <vt:vector size="25" baseType="lpstr">
      <vt:lpstr>Arial</vt:lpstr>
      <vt:lpstr>ArialMT</vt:lpstr>
      <vt:lpstr>Calibri</vt:lpstr>
      <vt:lpstr>Office-thema</vt:lpstr>
      <vt:lpstr>PowerPoint-presentatie</vt:lpstr>
      <vt:lpstr>Quarleshaven 1 en 2 september 2021</vt:lpstr>
      <vt:lpstr>1. Opening Mededeling en Procedure</vt:lpstr>
      <vt:lpstr>2. Fasering conform Faseringsplan</vt:lpstr>
      <vt:lpstr>2. Fasering conform Faseringsplan</vt:lpstr>
      <vt:lpstr>Fase 1</vt:lpstr>
      <vt:lpstr>Fase 2</vt:lpstr>
      <vt:lpstr>Fase 3</vt:lpstr>
      <vt:lpstr>3. Fasering Grondwerk</vt:lpstr>
      <vt:lpstr>3. Fasering Grondwerk</vt:lpstr>
      <vt:lpstr>4. Afstemmingsoverleg </vt:lpstr>
      <vt:lpstr>5. Baggeren</vt:lpstr>
      <vt:lpstr>6. Drainage en kleilaag</vt:lpstr>
      <vt:lpstr>6. Drainage en kleilaag</vt:lpstr>
      <vt:lpstr>6. Drainage en kleilaag</vt:lpstr>
      <vt:lpstr>7. Kraanbaan</vt:lpstr>
      <vt:lpstr>7. Kraanbaan</vt:lpstr>
      <vt:lpstr>Overzicht gehele terrein</vt:lpstr>
      <vt:lpstr>9 Sluiting</vt:lpstr>
      <vt:lpstr>Route</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Leonard Floresteijn</dc:creator>
  <cp:lastModifiedBy>Robert van der Wal</cp:lastModifiedBy>
  <cp:revision>2</cp:revision>
  <cp:lastPrinted>2021-08-27T09:38:16Z</cp:lastPrinted>
  <dcterms:created xsi:type="dcterms:W3CDTF">2017-08-21T14:30:01Z</dcterms:created>
  <dcterms:modified xsi:type="dcterms:W3CDTF">2021-10-08T12:17:35Z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0x010100C02BB62859A6074EA2EAABB2A13279EF</vt:lpwstr>
  </property>
  <property fmtid="{D5CDD505-2E9C-101B-9397-08002B2CF9AE}" pid="3" name="Dienst(en)">
    <vt:lpwstr>55;#Corporate|20873dec-44cc-469e-8147-cd13f95f7dd4</vt:lpwstr>
  </property>
  <property fmtid="{D5CDD505-2E9C-101B-9397-08002B2CF9AE}" pid="4" name="Classificatie">
    <vt:lpwstr>4;#Intern|47dbb4f2-f6ae-4e74-b645-ac493e78be42</vt:lpwstr>
  </property>
  <property fmtid="{D5CDD505-2E9C-101B-9397-08002B2CF9AE}" pid="5" name="Klantnaam">
    <vt:lpwstr/>
  </property>
  <property fmtid="{D5CDD505-2E9C-101B-9397-08002B2CF9AE}" pid="6" name="Afdeling">
    <vt:lpwstr/>
  </property>
  <property fmtid="{D5CDD505-2E9C-101B-9397-08002B2CF9AE}" pid="7" name="Proces">
    <vt:lpwstr>5;#Infrastructuurprojecten:Klantgebonden infrastructuur|dc426514-01a5-479d-aa77-9f4f30f62133</vt:lpwstr>
  </property>
  <property fmtid="{D5CDD505-2E9C-101B-9397-08002B2CF9AE}" pid="8" name="Status">
    <vt:lpwstr>1;#Actief|ff4b6697-907b-4192-945f-6506e343ceeb</vt:lpwstr>
  </property>
  <property fmtid="{D5CDD505-2E9C-101B-9397-08002B2CF9AE}" pid="9" name="_dlc_DocIdItemGuid">
    <vt:lpwstr>34e98cfd-fb91-4dcb-9f12-3f63223a8e1f</vt:lpwstr>
  </property>
  <property fmtid="{D5CDD505-2E9C-101B-9397-08002B2CF9AE}" pid="10" name="Documenttype">
    <vt:lpwstr/>
  </property>
  <property fmtid="{D5CDD505-2E9C-101B-9397-08002B2CF9AE}" pid="11" name="GeografischeZone">
    <vt:lpwstr/>
  </property>
  <property fmtid="{D5CDD505-2E9C-101B-9397-08002B2CF9AE}" pid="12" name="Archiefvormer">
    <vt:lpwstr/>
  </property>
  <property fmtid="{D5CDD505-2E9C-101B-9397-08002B2CF9AE}" pid="13" name="SharedWithUsers">
    <vt:lpwstr>56;#Jolijn Delissen</vt:lpwstr>
  </property>
</Properties>
</file>