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charts/chart7.xml" ContentType="application/vnd.openxmlformats-officedocument.drawingml.chart+xml"/>
  <Override PartName="/ppt/drawings/drawing2.xml" ContentType="application/vnd.openxmlformats-officedocument.drawingml.chartshapes+xml"/>
  <Override PartName="/ppt/charts/chart8.xml" ContentType="application/vnd.openxmlformats-officedocument.drawingml.chart+xml"/>
  <Override PartName="/ppt/drawings/drawing3.xml" ContentType="application/vnd.openxmlformats-officedocument.drawingml.chartshapes+xml"/>
  <Override PartName="/ppt/charts/chart9.xml" ContentType="application/vnd.openxmlformats-officedocument.drawingml.chart+xml"/>
  <Override PartName="/ppt/drawings/drawing4.xml" ContentType="application/vnd.openxmlformats-officedocument.drawingml.chartshapes+xml"/>
  <Override PartName="/ppt/charts/chart10.xml" ContentType="application/vnd.openxmlformats-officedocument.drawingml.chart+xml"/>
  <Override PartName="/ppt/drawings/drawing5.xml" ContentType="application/vnd.openxmlformats-officedocument.drawingml.chartshapes+xml"/>
  <Override PartName="/ppt/charts/chart11.xml" ContentType="application/vnd.openxmlformats-officedocument.drawingml.chart+xml"/>
  <Override PartName="/ppt/drawings/drawing6.xml" ContentType="application/vnd.openxmlformats-officedocument.drawingml.chartshapes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drawings/drawing7.xml" ContentType="application/vnd.openxmlformats-officedocument.drawingml.chartshapes+xml"/>
  <Override PartName="/ppt/charts/chart15.xml" ContentType="application/vnd.openxmlformats-officedocument.drawingml.chart+xml"/>
  <Override PartName="/ppt/drawings/drawing8.xml" ContentType="application/vnd.openxmlformats-officedocument.drawingml.chartshapes+xml"/>
  <Override PartName="/ppt/charts/chart16.xml" ContentType="application/vnd.openxmlformats-officedocument.drawingml.chart+xml"/>
  <Override PartName="/ppt/drawings/drawing9.xml" ContentType="application/vnd.openxmlformats-officedocument.drawingml.chartshapes+xml"/>
  <Override PartName="/ppt/charts/chart17.xml" ContentType="application/vnd.openxmlformats-officedocument.drawingml.chart+xml"/>
  <Override PartName="/ppt/drawings/drawing10.xml" ContentType="application/vnd.openxmlformats-officedocument.drawingml.chartshapes+xml"/>
  <Override PartName="/ppt/ink/ink1.xml" ContentType="application/inkml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tags/tag15.xml" ContentType="application/vnd.openxmlformats-officedocument.presentationml.tags+xml"/>
  <Override PartName="/ppt/charts/chart28.xml" ContentType="application/vnd.openxmlformats-officedocument.drawingml.chart+xml"/>
  <Override PartName="/ppt/drawings/drawing11.xml" ContentType="application/vnd.openxmlformats-officedocument.drawingml.chartshapes+xml"/>
  <Override PartName="/ppt/charts/chart29.xml" ContentType="application/vnd.openxmlformats-officedocument.drawingml.chart+xml"/>
  <Override PartName="/ppt/drawings/drawing12.xml" ContentType="application/vnd.openxmlformats-officedocument.drawingml.chartshapes+xml"/>
  <Override PartName="/ppt/charts/chart30.xml" ContentType="application/vnd.openxmlformats-officedocument.drawingml.chart+xml"/>
  <Override PartName="/ppt/drawings/drawing13.xml" ContentType="application/vnd.openxmlformats-officedocument.drawingml.chartshapes+xml"/>
  <Override PartName="/ppt/charts/chart31.xml" ContentType="application/vnd.openxmlformats-officedocument.drawingml.chart+xml"/>
  <Override PartName="/ppt/drawings/drawing14.xml" ContentType="application/vnd.openxmlformats-officedocument.drawingml.chartshapes+xml"/>
  <Override PartName="/ppt/charts/chart32.xml" ContentType="application/vnd.openxmlformats-officedocument.drawingml.chart+xml"/>
  <Override PartName="/ppt/drawings/drawing15.xml" ContentType="application/vnd.openxmlformats-officedocument.drawingml.chartshapes+xml"/>
  <Override PartName="/ppt/charts/chart33.xml" ContentType="application/vnd.openxmlformats-officedocument.drawingml.chart+xml"/>
  <Override PartName="/ppt/drawings/drawing16.xml" ContentType="application/vnd.openxmlformats-officedocument.drawingml.chartshapes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ppt/charts/chart36.xml" ContentType="application/vnd.openxmlformats-officedocument.drawingml.chart+xml"/>
  <Override PartName="/ppt/drawings/drawing17.xml" ContentType="application/vnd.openxmlformats-officedocument.drawingml.chartshapes+xml"/>
  <Override PartName="/ppt/charts/chart37.xml" ContentType="application/vnd.openxmlformats-officedocument.drawingml.chart+xml"/>
  <Override PartName="/ppt/drawings/drawing18.xml" ContentType="application/vnd.openxmlformats-officedocument.drawingml.chartshapes+xml"/>
  <Override PartName="/ppt/charts/chart38.xml" ContentType="application/vnd.openxmlformats-officedocument.drawingml.chart+xml"/>
  <Override PartName="/ppt/drawings/drawing19.xml" ContentType="application/vnd.openxmlformats-officedocument.drawingml.chartshapes+xml"/>
  <Override PartName="/ppt/charts/chart39.xml" ContentType="application/vnd.openxmlformats-officedocument.drawingml.chart+xml"/>
  <Override PartName="/ppt/drawings/drawing20.xml" ContentType="application/vnd.openxmlformats-officedocument.drawingml.chartshapes+xml"/>
  <Override PartName="/ppt/charts/chart40.xml" ContentType="application/vnd.openxmlformats-officedocument.drawingml.chart+xml"/>
  <Override PartName="/ppt/drawings/drawing21.xml" ContentType="application/vnd.openxmlformats-officedocument.drawingml.chartshapes+xml"/>
  <Override PartName="/ppt/charts/chart41.xml" ContentType="application/vnd.openxmlformats-officedocument.drawingml.chart+xml"/>
  <Override PartName="/ppt/drawings/drawing22.xml" ContentType="application/vnd.openxmlformats-officedocument.drawingml.chartshapes+xml"/>
  <Override PartName="/ppt/charts/chart42.xml" ContentType="application/vnd.openxmlformats-officedocument.drawingml.chart+xml"/>
  <Override PartName="/ppt/charts/chart43.xml" ContentType="application/vnd.openxmlformats-officedocument.drawingml.chart+xml"/>
  <Override PartName="/ppt/tags/tag16.xml" ContentType="application/vnd.openxmlformats-officedocument.presentationml.tags+xml"/>
  <Override PartName="/ppt/charts/chart44.xml" ContentType="application/vnd.openxmlformats-officedocument.drawingml.chart+xml"/>
  <Override PartName="/ppt/drawings/drawing23.xml" ContentType="application/vnd.openxmlformats-officedocument.drawingml.chartshapes+xml"/>
  <Override PartName="/ppt/charts/chart45.xml" ContentType="application/vnd.openxmlformats-officedocument.drawingml.chart+xml"/>
  <Override PartName="/ppt/drawings/drawing24.xml" ContentType="application/vnd.openxmlformats-officedocument.drawingml.chartshapes+xml"/>
  <Override PartName="/ppt/charts/chart46.xml" ContentType="application/vnd.openxmlformats-officedocument.drawingml.chart+xml"/>
  <Override PartName="/ppt/charts/chart47.xml" ContentType="application/vnd.openxmlformats-officedocument.drawingml.chart+xml"/>
  <Override PartName="/ppt/charts/chart48.xml" ContentType="application/vnd.openxmlformats-officedocument.drawingml.chart+xml"/>
  <Override PartName="/ppt/drawings/drawing25.xml" ContentType="application/vnd.openxmlformats-officedocument.drawingml.chartshapes+xml"/>
  <Override PartName="/ppt/charts/chart49.xml" ContentType="application/vnd.openxmlformats-officedocument.drawingml.chart+xml"/>
  <Override PartName="/ppt/drawings/drawing26.xml" ContentType="application/vnd.openxmlformats-officedocument.drawingml.chartshapes+xml"/>
  <Override PartName="/ppt/charts/chart50.xml" ContentType="application/vnd.openxmlformats-officedocument.drawingml.chart+xml"/>
  <Override PartName="/ppt/drawings/drawing27.xml" ContentType="application/vnd.openxmlformats-officedocument.drawingml.chartshapes+xml"/>
  <Override PartName="/ppt/charts/chart51.xml" ContentType="application/vnd.openxmlformats-officedocument.drawingml.chart+xml"/>
  <Override PartName="/ppt/drawings/drawing28.xml" ContentType="application/vnd.openxmlformats-officedocument.drawingml.chartshapes+xml"/>
  <Override PartName="/ppt/charts/chart52.xml" ContentType="application/vnd.openxmlformats-officedocument.drawingml.chart+xml"/>
  <Override PartName="/ppt/drawings/drawing29.xml" ContentType="application/vnd.openxmlformats-officedocument.drawingml.chartshapes+xml"/>
  <Override PartName="/ppt/charts/chart53.xml" ContentType="application/vnd.openxmlformats-officedocument.drawingml.chart+xml"/>
  <Override PartName="/ppt/drawings/drawing30.xml" ContentType="application/vnd.openxmlformats-officedocument.drawingml.chartshapes+xml"/>
  <Override PartName="/ppt/charts/chart5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317" r:id="rId5"/>
    <p:sldId id="338" r:id="rId6"/>
    <p:sldId id="340" r:id="rId7"/>
    <p:sldId id="344" r:id="rId8"/>
    <p:sldId id="342" r:id="rId9"/>
    <p:sldId id="343" r:id="rId10"/>
  </p:sldIdLst>
  <p:sldSz cx="9144000" cy="5143500" type="screen16x9"/>
  <p:notesSz cx="6742113" cy="9872663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81">
          <p15:clr>
            <a:srgbClr val="A4A3A4"/>
          </p15:clr>
        </p15:guide>
        <p15:guide id="2" orient="horz" pos="3026">
          <p15:clr>
            <a:srgbClr val="A4A3A4"/>
          </p15:clr>
        </p15:guide>
        <p15:guide id="3" orient="horz" pos="3117">
          <p15:clr>
            <a:srgbClr val="A4A3A4"/>
          </p15:clr>
        </p15:guide>
        <p15:guide id="4" orient="horz" pos="577">
          <p15:clr>
            <a:srgbClr val="A4A3A4"/>
          </p15:clr>
        </p15:guide>
        <p15:guide id="5" orient="horz" pos="2618">
          <p15:clr>
            <a:srgbClr val="A4A3A4"/>
          </p15:clr>
        </p15:guide>
        <p15:guide id="6" orient="horz" pos="2527">
          <p15:clr>
            <a:srgbClr val="A4A3A4"/>
          </p15:clr>
        </p15:guide>
        <p15:guide id="7" orient="horz" pos="2119">
          <p15:clr>
            <a:srgbClr val="A4A3A4"/>
          </p15:clr>
        </p15:guide>
        <p15:guide id="8" orient="horz" pos="2028">
          <p15:clr>
            <a:srgbClr val="A4A3A4"/>
          </p15:clr>
        </p15:guide>
        <p15:guide id="9" orient="horz" pos="1620">
          <p15:clr>
            <a:srgbClr val="A4A3A4"/>
          </p15:clr>
        </p15:guide>
        <p15:guide id="10" orient="horz" pos="1529">
          <p15:clr>
            <a:srgbClr val="A4A3A4"/>
          </p15:clr>
        </p15:guide>
        <p15:guide id="11" orient="horz" pos="1121">
          <p15:clr>
            <a:srgbClr val="A4A3A4"/>
          </p15:clr>
        </p15:guide>
        <p15:guide id="12" orient="horz" pos="1030">
          <p15:clr>
            <a:srgbClr val="A4A3A4"/>
          </p15:clr>
        </p15:guide>
        <p15:guide id="13" orient="horz" pos="486">
          <p15:clr>
            <a:srgbClr val="A4A3A4"/>
          </p15:clr>
        </p15:guide>
        <p15:guide id="14" orient="horz" pos="804">
          <p15:clr>
            <a:srgbClr val="A4A3A4"/>
          </p15:clr>
        </p15:guide>
        <p15:guide id="15" orient="horz" pos="123">
          <p15:clr>
            <a:srgbClr val="A4A3A4"/>
          </p15:clr>
        </p15:guide>
        <p15:guide id="16" orient="horz" pos="894">
          <p15:clr>
            <a:srgbClr val="A4A3A4"/>
          </p15:clr>
        </p15:guide>
        <p15:guide id="17" pos="2835">
          <p15:clr>
            <a:srgbClr val="A4A3A4"/>
          </p15:clr>
        </p15:guide>
        <p15:guide id="18" pos="2925">
          <p15:clr>
            <a:srgbClr val="A4A3A4"/>
          </p15:clr>
        </p15:guide>
        <p15:guide id="19" pos="3742">
          <p15:clr>
            <a:srgbClr val="A4A3A4"/>
          </p15:clr>
        </p15:guide>
        <p15:guide id="20" pos="3833">
          <p15:clr>
            <a:srgbClr val="A4A3A4"/>
          </p15:clr>
        </p15:guide>
        <p15:guide id="21" pos="4649">
          <p15:clr>
            <a:srgbClr val="A4A3A4"/>
          </p15:clr>
        </p15:guide>
        <p15:guide id="22" pos="4740">
          <p15:clr>
            <a:srgbClr val="A4A3A4"/>
          </p15:clr>
        </p15:guide>
        <p15:guide id="23" pos="2018">
          <p15:clr>
            <a:srgbClr val="A4A3A4"/>
          </p15:clr>
        </p15:guide>
        <p15:guide id="24" pos="1927">
          <p15:clr>
            <a:srgbClr val="A4A3A4"/>
          </p15:clr>
        </p15:guide>
        <p15:guide id="25" pos="1111">
          <p15:clr>
            <a:srgbClr val="A4A3A4"/>
          </p15:clr>
        </p15:guide>
        <p15:guide id="26" pos="1020">
          <p15:clr>
            <a:srgbClr val="A4A3A4"/>
          </p15:clr>
        </p15:guide>
        <p15:guide id="27" pos="204">
          <p15:clr>
            <a:srgbClr val="A4A3A4"/>
          </p15:clr>
        </p15:guide>
        <p15:guide id="28" pos="555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5906" userDrawn="1">
          <p15:clr>
            <a:srgbClr val="A4A3A4"/>
          </p15:clr>
        </p15:guide>
        <p15:guide id="2" orient="horz" pos="492" userDrawn="1">
          <p15:clr>
            <a:srgbClr val="A4A3A4"/>
          </p15:clr>
        </p15:guide>
        <p15:guide id="3" pos="279" userDrawn="1">
          <p15:clr>
            <a:srgbClr val="A4A3A4"/>
          </p15:clr>
        </p15:guide>
        <p15:guide id="4" pos="396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eu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7E6"/>
    <a:srgbClr val="00989F"/>
    <a:srgbClr val="405A9C"/>
    <a:srgbClr val="FFFF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115FB49-3FBE-41CF-8DFC-A938FE5134F0}">
  <a:tblStyle styleId="{C115FB49-3FBE-41CF-8DFC-A938FE5134F0}" styleName="GfK Group Tabe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6350" cmpd="sng">
              <a:solidFill>
                <a:schemeClr val="lt2"/>
              </a:solidFill>
              <a:prstDash val="dash"/>
            </a:ln>
          </a:top>
          <a:bottom>
            <a:ln w="6350" cmpd="sng">
              <a:solidFill>
                <a:schemeClr val="lt2"/>
              </a:solidFill>
              <a:prstDash val="dash"/>
            </a:ln>
          </a:bottom>
          <a:insideH>
            <a:ln w="6350" cmpd="sng">
              <a:solidFill>
                <a:schemeClr val="lt2"/>
              </a:solidFill>
              <a:prstDash val="dash"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V>
      <a:tcStyle>
        <a:tcBdr/>
        <a:fill>
          <a:solidFill>
            <a:srgbClr val="E8E7E6"/>
          </a:solidFill>
        </a:fill>
      </a:tcStyle>
    </a:band1V>
    <a:lastCol>
      <a:tcStyle>
        <a:tcBdr/>
        <a:fill>
          <a:solidFill>
            <a:srgbClr val="E8E7E6"/>
          </a:solidFill>
        </a:fill>
      </a:tcStyle>
    </a:lastCol>
    <a:firstCol>
      <a:tcStyle>
        <a:tcBdr/>
        <a:fill>
          <a:solidFill>
            <a:srgbClr val="E8E7E6"/>
          </a:solidFill>
        </a:fill>
      </a:tcStyle>
    </a:firstCol>
    <a:lastRow>
      <a:tcTxStyle b="on"/>
      <a:tcStyle>
        <a:tcBdr>
          <a:top>
            <a:ln w="9525" cmpd="sng">
              <a:solidFill>
                <a:schemeClr val="dk1"/>
              </a:solidFill>
            </a:ln>
          </a:top>
          <a:bottom>
            <a:ln w="9525" cmpd="sng">
              <a:solidFill>
                <a:schemeClr val="dk1"/>
              </a:solidFill>
            </a:ln>
          </a:bottom>
        </a:tcBdr>
      </a:tcStyle>
    </a:lastRow>
    <a:firstRow>
      <a:tcTxStyle b="on"/>
      <a:tcStyle>
        <a:tcBdr>
          <a:top>
            <a:ln>
              <a:noFill/>
            </a:ln>
          </a:top>
          <a:bottom>
            <a:ln w="9525" cmpd="sng">
              <a:solidFill>
                <a:schemeClr val="dk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34" autoAdjust="0"/>
  </p:normalViewPr>
  <p:slideViewPr>
    <p:cSldViewPr showGuides="1">
      <p:cViewPr varScale="1">
        <p:scale>
          <a:sx n="62" d="100"/>
          <a:sy n="62" d="100"/>
        </p:scale>
        <p:origin x="1349" y="53"/>
      </p:cViewPr>
      <p:guideLst>
        <p:guide orient="horz" pos="2981"/>
        <p:guide orient="horz" pos="3026"/>
        <p:guide orient="horz" pos="3117"/>
        <p:guide orient="horz" pos="577"/>
        <p:guide orient="horz" pos="2618"/>
        <p:guide orient="horz" pos="2527"/>
        <p:guide orient="horz" pos="2119"/>
        <p:guide orient="horz" pos="2028"/>
        <p:guide orient="horz" pos="1620"/>
        <p:guide orient="horz" pos="1529"/>
        <p:guide orient="horz" pos="1121"/>
        <p:guide orient="horz" pos="1030"/>
        <p:guide orient="horz" pos="486"/>
        <p:guide orient="horz" pos="804"/>
        <p:guide orient="horz" pos="123"/>
        <p:guide orient="horz" pos="894"/>
        <p:guide pos="2835"/>
        <p:guide pos="2925"/>
        <p:guide pos="3742"/>
        <p:guide pos="3833"/>
        <p:guide pos="4649"/>
        <p:guide pos="4740"/>
        <p:guide pos="2018"/>
        <p:guide pos="1927"/>
        <p:guide pos="1111"/>
        <p:guide pos="1020"/>
        <p:guide pos="204"/>
        <p:guide pos="55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howGuides="1">
      <p:cViewPr>
        <p:scale>
          <a:sx n="100" d="100"/>
          <a:sy n="100" d="100"/>
        </p:scale>
        <p:origin x="-3258" y="258"/>
      </p:cViewPr>
      <p:guideLst>
        <p:guide orient="horz" pos="5906"/>
        <p:guide orient="horz" pos="492"/>
        <p:guide pos="279"/>
        <p:guide pos="39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Microsoft_Excel_Worksheet16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5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6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Microsoft_Excel_Worksheet27.xlsx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Microsoft_Excel_Worksheet28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package" Target="../embeddings/Microsoft_Excel_Worksheet29.xlsx"/></Relationships>
</file>

<file path=ppt/charts/_rels/chart3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4.xml"/><Relationship Id="rId1" Type="http://schemas.openxmlformats.org/officeDocument/2006/relationships/package" Target="../embeddings/Microsoft_Excel_Worksheet30.xlsx"/></Relationships>
</file>

<file path=ppt/charts/_rels/chart3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5.xml"/><Relationship Id="rId1" Type="http://schemas.openxmlformats.org/officeDocument/2006/relationships/package" Target="../embeddings/Microsoft_Excel_Worksheet31.xlsx"/></Relationships>
</file>

<file path=ppt/charts/_rels/chart3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6.xml"/><Relationship Id="rId1" Type="http://schemas.openxmlformats.org/officeDocument/2006/relationships/package" Target="../embeddings/Microsoft_Excel_Worksheet32.xlsx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.xlsx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4.xlsx"/></Relationships>
</file>

<file path=ppt/charts/_rels/chart3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7.xml"/><Relationship Id="rId1" Type="http://schemas.openxmlformats.org/officeDocument/2006/relationships/package" Target="../embeddings/Microsoft_Excel_Worksheet35.xlsx"/></Relationships>
</file>

<file path=ppt/charts/_rels/chart3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8.xml"/><Relationship Id="rId1" Type="http://schemas.openxmlformats.org/officeDocument/2006/relationships/package" Target="../embeddings/Microsoft_Excel_Worksheet36.xlsx"/></Relationships>
</file>

<file path=ppt/charts/_rels/chart3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9.xml"/><Relationship Id="rId1" Type="http://schemas.openxmlformats.org/officeDocument/2006/relationships/package" Target="../embeddings/Microsoft_Excel_Worksheet37.xlsx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0.xml"/><Relationship Id="rId1" Type="http://schemas.openxmlformats.org/officeDocument/2006/relationships/package" Target="../embeddings/Microsoft_Excel_Worksheet38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1.xml"/><Relationship Id="rId1" Type="http://schemas.openxmlformats.org/officeDocument/2006/relationships/package" Target="../embeddings/Microsoft_Excel_Worksheet39.xlsx"/></Relationships>
</file>

<file path=ppt/charts/_rels/chart4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2.xml"/><Relationship Id="rId1" Type="http://schemas.openxmlformats.org/officeDocument/2006/relationships/package" Target="../embeddings/Microsoft_Excel_Worksheet40.xlsx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1.xlsx"/></Relationships>
</file>

<file path=ppt/charts/_rels/chart4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2.xlsx"/></Relationships>
</file>

<file path=ppt/charts/_rels/chart4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3.xml"/><Relationship Id="rId1" Type="http://schemas.openxmlformats.org/officeDocument/2006/relationships/package" Target="../embeddings/Microsoft_Excel_Worksheet43.xlsx"/></Relationships>
</file>

<file path=ppt/charts/_rels/chart4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4.xml"/><Relationship Id="rId1" Type="http://schemas.openxmlformats.org/officeDocument/2006/relationships/package" Target="../embeddings/Microsoft_Excel_Worksheet44.xlsx"/></Relationships>
</file>

<file path=ppt/charts/_rels/chart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5.xlsx"/></Relationships>
</file>

<file path=ppt/charts/_rels/chart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6.xlsx"/></Relationships>
</file>

<file path=ppt/charts/_rels/chart4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5.xml"/><Relationship Id="rId1" Type="http://schemas.openxmlformats.org/officeDocument/2006/relationships/package" Target="../embeddings/Microsoft_Excel_Worksheet47.xlsx"/></Relationships>
</file>

<file path=ppt/charts/_rels/chart4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6.xml"/><Relationship Id="rId1" Type="http://schemas.openxmlformats.org/officeDocument/2006/relationships/package" Target="../embeddings/Microsoft_Excel_Worksheet48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7.xml"/><Relationship Id="rId1" Type="http://schemas.openxmlformats.org/officeDocument/2006/relationships/package" Target="../embeddings/Microsoft_Excel_Worksheet49.xlsx"/></Relationships>
</file>

<file path=ppt/charts/_rels/chart5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8.xml"/><Relationship Id="rId1" Type="http://schemas.openxmlformats.org/officeDocument/2006/relationships/package" Target="../embeddings/Microsoft_Excel_Worksheet50.xlsx"/></Relationships>
</file>

<file path=ppt/charts/_rels/chart5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9.xml"/><Relationship Id="rId1" Type="http://schemas.openxmlformats.org/officeDocument/2006/relationships/package" Target="../embeddings/Microsoft_Excel_Worksheet51.xlsx"/></Relationships>
</file>

<file path=ppt/charts/_rels/chart5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0.xml"/><Relationship Id="rId1" Type="http://schemas.openxmlformats.org/officeDocument/2006/relationships/package" Target="../embeddings/Microsoft_Excel_Worksheet52.xlsx"/></Relationships>
</file>

<file path=ppt/charts/_rels/chart5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3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983502884691893"/>
          <c:y val="0.13523547138322559"/>
          <c:w val="0.51297169097991113"/>
          <c:h val="0.7507770957383885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Dubbel glas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>
                    <a:solidFill>
                      <a:schemeClr val="bg1"/>
                    </a:solidFill>
                  </a:defRPr>
                </a:pPr>
                <a:endParaRPr lang="nl-NL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Koper</c:v>
                </c:pt>
                <c:pt idx="1">
                  <c:v>Sociale huur</c:v>
                </c:pt>
                <c:pt idx="2">
                  <c:v>Particuliere huur</c:v>
                </c:pt>
              </c:strCache>
            </c:strRef>
          </c:cat>
          <c:val>
            <c:numRef>
              <c:f>Sheet1!$B$2:$B$4</c:f>
              <c:numCache>
                <c:formatCode>###0%</c:formatCode>
                <c:ptCount val="3"/>
                <c:pt idx="0">
                  <c:v>0.93170805986161853</c:v>
                </c:pt>
                <c:pt idx="1">
                  <c:v>0.86016047142998364</c:v>
                </c:pt>
                <c:pt idx="2">
                  <c:v>0.72226520594331534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EB-46A1-868A-B4702534A3C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Spouwmuurisolatie bestaande muur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>
                    <a:solidFill>
                      <a:schemeClr val="bg1"/>
                    </a:solidFill>
                  </a:defRPr>
                </a:pPr>
                <a:endParaRPr lang="nl-NL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Koper</c:v>
                </c:pt>
                <c:pt idx="1">
                  <c:v>Sociale huur</c:v>
                </c:pt>
                <c:pt idx="2">
                  <c:v>Particuliere huur</c:v>
                </c:pt>
              </c:strCache>
            </c:strRef>
          </c:cat>
          <c:val>
            <c:numRef>
              <c:f>Sheet1!$C$2:$C$4</c:f>
              <c:numCache>
                <c:formatCode>###0%</c:formatCode>
                <c:ptCount val="3"/>
                <c:pt idx="0">
                  <c:v>0.55758210182702606</c:v>
                </c:pt>
                <c:pt idx="1">
                  <c:v>0.41135385190851514</c:v>
                </c:pt>
                <c:pt idx="2">
                  <c:v>0.29497475278917079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CEB-46A1-868A-B4702534A3C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Spouwmuurisolatie nieuwe muur </c:v>
                </c:pt>
              </c:strCache>
            </c:strRef>
          </c:tx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CEB-46A1-868A-B4702534A3C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>
                    <a:solidFill>
                      <a:schemeClr val="bg1"/>
                    </a:solidFill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Koper</c:v>
                </c:pt>
                <c:pt idx="1">
                  <c:v>Sociale huur</c:v>
                </c:pt>
                <c:pt idx="2">
                  <c:v>Particuliere huur</c:v>
                </c:pt>
              </c:strCache>
            </c:strRef>
          </c:cat>
          <c:val>
            <c:numRef>
              <c:f>Sheet1!$D$2:$D$4</c:f>
              <c:numCache>
                <c:formatCode>###0%</c:formatCode>
                <c:ptCount val="3"/>
                <c:pt idx="0">
                  <c:v>0.1340409826970137</c:v>
                </c:pt>
                <c:pt idx="1">
                  <c:v>4.9187662400133149E-2</c:v>
                </c:pt>
                <c:pt idx="2">
                  <c:v>7.6980092230383393E-2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CEB-46A1-868A-B4702534A3C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Gevelisolatie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>
                    <a:solidFill>
                      <a:schemeClr val="bg1"/>
                    </a:solidFill>
                  </a:defRPr>
                </a:pPr>
                <a:endParaRPr lang="nl-NL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Koper</c:v>
                </c:pt>
                <c:pt idx="1">
                  <c:v>Sociale huur</c:v>
                </c:pt>
                <c:pt idx="2">
                  <c:v>Particuliere huur</c:v>
                </c:pt>
              </c:strCache>
            </c:strRef>
          </c:cat>
          <c:val>
            <c:numRef>
              <c:f>Sheet1!$E$2:$E$4</c:f>
              <c:numCache>
                <c:formatCode>###0%</c:formatCode>
                <c:ptCount val="3"/>
                <c:pt idx="0">
                  <c:v>0.19834433691738729</c:v>
                </c:pt>
                <c:pt idx="1">
                  <c:v>0.17843723353206173</c:v>
                </c:pt>
                <c:pt idx="2">
                  <c:v>0.17479355311997655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CEB-46A1-868A-B4702534A3C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Dakisolatie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>
                    <a:solidFill>
                      <a:schemeClr val="bg1"/>
                    </a:solidFill>
                  </a:defRPr>
                </a:pPr>
                <a:endParaRPr lang="nl-NL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Koper</c:v>
                </c:pt>
                <c:pt idx="1">
                  <c:v>Sociale huur</c:v>
                </c:pt>
                <c:pt idx="2">
                  <c:v>Particuliere huur</c:v>
                </c:pt>
              </c:strCache>
            </c:strRef>
          </c:cat>
          <c:val>
            <c:numRef>
              <c:f>Sheet1!$F$2:$F$4</c:f>
              <c:numCache>
                <c:formatCode>###0%</c:formatCode>
                <c:ptCount val="3"/>
                <c:pt idx="0">
                  <c:v>0.62465413764015243</c:v>
                </c:pt>
                <c:pt idx="1">
                  <c:v>0.3612875591386529</c:v>
                </c:pt>
                <c:pt idx="2">
                  <c:v>0.30298012520390455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CEB-46A1-868A-B4702534A3CA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Vloerisolatie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>
                    <a:solidFill>
                      <a:schemeClr val="bg1"/>
                    </a:solidFill>
                  </a:defRPr>
                </a:pPr>
                <a:endParaRPr lang="nl-NL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Koper</c:v>
                </c:pt>
                <c:pt idx="1">
                  <c:v>Sociale huur</c:v>
                </c:pt>
                <c:pt idx="2">
                  <c:v>Particuliere huur</c:v>
                </c:pt>
              </c:strCache>
            </c:strRef>
          </c:cat>
          <c:val>
            <c:numRef>
              <c:f>Sheet1!$G$2:$G$4</c:f>
              <c:numCache>
                <c:formatCode>###0%</c:formatCode>
                <c:ptCount val="3"/>
                <c:pt idx="0">
                  <c:v>0.4640140753679613</c:v>
                </c:pt>
                <c:pt idx="1">
                  <c:v>0.2307732344745842</c:v>
                </c:pt>
                <c:pt idx="2">
                  <c:v>0.22933159740659387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CEB-46A1-868A-B4702534A3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70265856"/>
        <c:axId val="70288128"/>
      </c:barChart>
      <c:catAx>
        <c:axId val="7026585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txPr>
          <a:bodyPr/>
          <a:lstStyle/>
          <a:p>
            <a:pPr>
              <a:defRPr sz="600"/>
            </a:pPr>
            <a:endParaRPr lang="nl-NL"/>
          </a:p>
        </c:txPr>
        <c:crossAx val="70288128"/>
        <c:crosses val="autoZero"/>
        <c:auto val="1"/>
        <c:lblAlgn val="ctr"/>
        <c:lblOffset val="100"/>
        <c:noMultiLvlLbl val="0"/>
      </c:catAx>
      <c:valAx>
        <c:axId val="70288128"/>
        <c:scaling>
          <c:orientation val="minMax"/>
        </c:scaling>
        <c:delete val="0"/>
        <c:axPos val="l"/>
        <c:numFmt formatCode="###0%" sourceLinked="1"/>
        <c:majorTickMark val="out"/>
        <c:minorTickMark val="none"/>
        <c:tickLblPos val="nextTo"/>
        <c:crossAx val="70265856"/>
        <c:crosses val="autoZero"/>
        <c:crossBetween val="between"/>
        <c:majorUnit val="0.5"/>
      </c:valAx>
    </c:plotArea>
    <c:legend>
      <c:legendPos val="r"/>
      <c:layout>
        <c:manualLayout>
          <c:xMode val="edge"/>
          <c:yMode val="edge"/>
          <c:x val="0.69165507655984848"/>
          <c:y val="7.2244919532319207E-2"/>
          <c:w val="0.30243548122170039"/>
          <c:h val="0.82064102001824035"/>
        </c:manualLayout>
      </c:layout>
      <c:overlay val="0"/>
      <c:txPr>
        <a:bodyPr/>
        <a:lstStyle/>
        <a:p>
          <a:pPr>
            <a:defRPr sz="600"/>
          </a:pPr>
          <a:endParaRPr lang="nl-NL"/>
        </a:p>
      </c:txPr>
    </c:legend>
    <c:plotVisOnly val="1"/>
    <c:dispBlanksAs val="gap"/>
    <c:showDLblsOverMax val="0"/>
  </c:chart>
  <c:txPr>
    <a:bodyPr/>
    <a:lstStyle/>
    <a:p>
      <a:pPr>
        <a:defRPr sz="700"/>
      </a:pPr>
      <a:endParaRPr lang="nl-NL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8B74-4129-81E0-E9A3580C0DF8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8B74-4129-81E0-E9A3580C0DF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B74-4129-81E0-E9A3580C0D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0AB00"/>
              </a:solidFill>
            </c:spPr>
            <c:extLst>
              <c:ext xmlns:c16="http://schemas.microsoft.com/office/drawing/2014/chart" uri="{C3380CC4-5D6E-409C-BE32-E72D297353CC}">
                <c16:uniqueId val="{00000001-113E-42A6-9A32-B8014F76495A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113E-42A6-9A32-B8014F76495A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</c:v>
                </c:pt>
                <c:pt idx="1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13E-42A6-9A32-B8014F7649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398706355695515"/>
          <c:y val="5.7552460817320614E-2"/>
          <c:w val="0.46068916107409719"/>
          <c:h val="0.8582921413507995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Particuliere huurders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Enkel glas</c:v>
                </c:pt>
                <c:pt idx="1">
                  <c:v>Isolatieglas</c:v>
                </c:pt>
              </c:strCache>
            </c:strRef>
          </c:cat>
          <c:val>
            <c:numRef>
              <c:f>Sheet1!$B$2:$C$2</c:f>
              <c:numCache>
                <c:formatCode>###0%</c:formatCode>
                <c:ptCount val="2"/>
                <c:pt idx="0">
                  <c:v>0.43008322842436542</c:v>
                </c:pt>
                <c:pt idx="1">
                  <c:v>0.2825716979027873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EC-4BB4-8282-AEF43D3F84F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Sociale huurders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Enkel glas</c:v>
                </c:pt>
                <c:pt idx="1">
                  <c:v>Isolatieglas</c:v>
                </c:pt>
              </c:strCache>
            </c:strRef>
          </c:cat>
          <c:val>
            <c:numRef>
              <c:f>Sheet1!$B$3:$C$3</c:f>
              <c:numCache>
                <c:formatCode>###0%</c:formatCode>
                <c:ptCount val="2"/>
                <c:pt idx="0">
                  <c:v>0.31610895989552679</c:v>
                </c:pt>
                <c:pt idx="1">
                  <c:v>0.64991201100075602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EC-4BB4-8282-AEF43D3F84FF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Kopers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Enkel glas</c:v>
                </c:pt>
                <c:pt idx="1">
                  <c:v>Isolatieglas</c:v>
                </c:pt>
              </c:strCache>
            </c:strRef>
          </c:cat>
          <c:val>
            <c:numRef>
              <c:f>Sheet1!$B$4:$C$4</c:f>
              <c:numCache>
                <c:formatCode>###0%</c:formatCode>
                <c:ptCount val="2"/>
                <c:pt idx="0">
                  <c:v>0.25810502409203501</c:v>
                </c:pt>
                <c:pt idx="1">
                  <c:v>0.45718004531164036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EC-4BB4-8282-AEF43D3F84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9319424"/>
        <c:axId val="79320960"/>
      </c:barChart>
      <c:catAx>
        <c:axId val="7931942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79320960"/>
        <c:crosses val="autoZero"/>
        <c:auto val="1"/>
        <c:lblAlgn val="ctr"/>
        <c:lblOffset val="100"/>
        <c:noMultiLvlLbl val="0"/>
      </c:catAx>
      <c:valAx>
        <c:axId val="79320960"/>
        <c:scaling>
          <c:orientation val="minMax"/>
          <c:max val="0.70000000000000007"/>
          <c:min val="0"/>
        </c:scaling>
        <c:delete val="0"/>
        <c:axPos val="b"/>
        <c:numFmt formatCode="###0%" sourceLinked="1"/>
        <c:majorTickMark val="out"/>
        <c:minorTickMark val="none"/>
        <c:tickLblPos val="nextTo"/>
        <c:crossAx val="79319424"/>
        <c:crosses val="autoZero"/>
        <c:crossBetween val="between"/>
        <c:majorUnit val="0.2"/>
      </c:valAx>
    </c:plotArea>
    <c:legend>
      <c:legendPos val="r"/>
      <c:layout>
        <c:manualLayout>
          <c:xMode val="edge"/>
          <c:yMode val="edge"/>
          <c:x val="0.70003520296140387"/>
          <c:y val="4.2195873329201453E-2"/>
          <c:w val="0.29535574951459831"/>
          <c:h val="0.8294496321747012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800"/>
      </a:pPr>
      <a:endParaRPr lang="nl-NL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6684319611801832"/>
          <c:y val="5.1380202814921873E-2"/>
          <c:w val="0.61858298781881982"/>
          <c:h val="0.746979419664607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Particuliere huurders</c:v>
                </c:pt>
                <c:pt idx="1">
                  <c:v>Sociale huurders</c:v>
                </c:pt>
                <c:pt idx="2">
                  <c:v>Kopers</c:v>
                </c:pt>
              </c:strCache>
            </c:strRef>
          </c:cat>
          <c:val>
            <c:numRef>
              <c:f>Sheet1!$B$2:$B$4</c:f>
              <c:numCache>
                <c:formatCode>###0%</c:formatCode>
                <c:ptCount val="3"/>
                <c:pt idx="0">
                  <c:v>6.9790384835238903E-2</c:v>
                </c:pt>
                <c:pt idx="1">
                  <c:v>0.10063061533985977</c:v>
                </c:pt>
                <c:pt idx="2">
                  <c:v>7.5624576439690866E-2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36-4C0E-A7AD-A170C4434B8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Particuliere huurders</c:v>
                </c:pt>
                <c:pt idx="1">
                  <c:v>Sociale huurders</c:v>
                </c:pt>
                <c:pt idx="2">
                  <c:v>Kopers</c:v>
                </c:pt>
              </c:strCache>
            </c:strRef>
          </c:cat>
          <c:val>
            <c:numRef>
              <c:f>Sheet1!$C$2:$C$4</c:f>
              <c:numCache>
                <c:formatCode>###0%</c:formatCode>
                <c:ptCount val="3"/>
                <c:pt idx="0">
                  <c:v>8.8827575654606306E-2</c:v>
                </c:pt>
                <c:pt idx="1">
                  <c:v>0.41091410051091393</c:v>
                </c:pt>
                <c:pt idx="2">
                  <c:v>0.22822120170914587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E36-4C0E-A7AD-A170C4434B8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Particuliere huurders</c:v>
                </c:pt>
                <c:pt idx="1">
                  <c:v>Sociale huurders</c:v>
                </c:pt>
                <c:pt idx="2">
                  <c:v>Kopers</c:v>
                </c:pt>
              </c:strCache>
            </c:strRef>
          </c:cat>
          <c:val>
            <c:numRef>
              <c:f>Sheet1!$D$2:$D$4</c:f>
              <c:numCache>
                <c:formatCode>###0%</c:formatCode>
                <c:ptCount val="3"/>
                <c:pt idx="0">
                  <c:v>0.58004138019646934</c:v>
                </c:pt>
                <c:pt idx="1">
                  <c:v>0.2852002325976376</c:v>
                </c:pt>
                <c:pt idx="2">
                  <c:v>0.21204525648960254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E36-4C0E-A7AD-A170C4434B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9921152"/>
        <c:axId val="79922688"/>
      </c:barChart>
      <c:catAx>
        <c:axId val="799211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crossAx val="79922688"/>
        <c:crosses val="autoZero"/>
        <c:auto val="1"/>
        <c:lblAlgn val="ctr"/>
        <c:lblOffset val="100"/>
        <c:noMultiLvlLbl val="0"/>
      </c:catAx>
      <c:valAx>
        <c:axId val="79922688"/>
        <c:scaling>
          <c:orientation val="minMax"/>
          <c:max val="0.60000000000000009"/>
          <c:min val="0"/>
        </c:scaling>
        <c:delete val="0"/>
        <c:axPos val="l"/>
        <c:numFmt formatCode="###0%" sourceLinked="1"/>
        <c:majorTickMark val="out"/>
        <c:minorTickMark val="none"/>
        <c:tickLblPos val="nextTo"/>
        <c:crossAx val="79921152"/>
        <c:crosses val="autoZero"/>
        <c:crossBetween val="between"/>
        <c:majorUnit val="0.25"/>
      </c:valAx>
    </c:plotArea>
    <c:legend>
      <c:legendPos val="r"/>
      <c:layout>
        <c:manualLayout>
          <c:xMode val="edge"/>
          <c:yMode val="edge"/>
          <c:x val="0.87954804017132715"/>
          <c:y val="4.1035964076517696E-2"/>
          <c:w val="0.10869567229765069"/>
          <c:h val="0.6753168138803521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800"/>
      </a:pPr>
      <a:endParaRPr lang="nl-NL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0AB00"/>
              </a:solidFill>
            </c:spPr>
            <c:extLst>
              <c:ext xmlns:c16="http://schemas.microsoft.com/office/drawing/2014/chart" uri="{C3380CC4-5D6E-409C-BE32-E72D297353CC}">
                <c16:uniqueId val="{00000001-3019-4BDE-81EA-1324A7B9D354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3019-4BDE-81EA-1324A7B9D354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0.17</c:v>
                </c:pt>
                <c:pt idx="1">
                  <c:v>0.83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019-4BDE-81EA-1324A7B9D3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0AB00"/>
              </a:solidFill>
            </c:spPr>
            <c:extLst>
              <c:ext xmlns:c16="http://schemas.microsoft.com/office/drawing/2014/chart" uri="{C3380CC4-5D6E-409C-BE32-E72D297353CC}">
                <c16:uniqueId val="{00000001-109D-4FC5-900B-9E09109587FA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109D-4FC5-900B-9E09109587FA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0.28999999999999998</c:v>
                </c:pt>
                <c:pt idx="1">
                  <c:v>0.71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09D-4FC5-900B-9E09109587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0AB00"/>
              </a:solidFill>
            </c:spPr>
            <c:extLst>
              <c:ext xmlns:c16="http://schemas.microsoft.com/office/drawing/2014/chart" uri="{C3380CC4-5D6E-409C-BE32-E72D297353CC}">
                <c16:uniqueId val="{00000001-1EC9-4BD8-8D1C-03CF78BC6190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1EC9-4BD8-8D1C-03CF78BC6190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0.17</c:v>
                </c:pt>
                <c:pt idx="1">
                  <c:v>0.83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EC9-4BD8-8D1C-03CF78BC61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0AB00"/>
              </a:solidFill>
            </c:spPr>
            <c:extLst>
              <c:ext xmlns:c16="http://schemas.microsoft.com/office/drawing/2014/chart" uri="{C3380CC4-5D6E-409C-BE32-E72D297353CC}">
                <c16:uniqueId val="{00000001-470C-4B2E-8441-7EC6ACB2BEB5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470C-4B2E-8441-7EC6ACB2BEB5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0.26</c:v>
                </c:pt>
                <c:pt idx="1">
                  <c:v>0.72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70C-4B2E-8441-7EC6ACB2BE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11025867434825"/>
          <c:y val="0"/>
          <c:w val="0.7977794826513035"/>
          <c:h val="0.682048884514435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2018</c:v>
                </c:pt>
              </c:numCache>
            </c:numRef>
          </c:cat>
          <c:val>
            <c:numRef>
              <c:f>Sheet1!$B$2:$B$3</c:f>
              <c:numCache>
                <c:formatCode>###0%</c:formatCode>
                <c:ptCount val="2"/>
                <c:pt idx="0">
                  <c:v>0.28999999999999998</c:v>
                </c:pt>
                <c:pt idx="1">
                  <c:v>0.30386009598195124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0C-4782-B797-F76A565F9C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02586240"/>
        <c:axId val="102587776"/>
      </c:barChart>
      <c:catAx>
        <c:axId val="102586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2587776"/>
        <c:crosses val="autoZero"/>
        <c:auto val="1"/>
        <c:lblAlgn val="ctr"/>
        <c:lblOffset val="100"/>
        <c:noMultiLvlLbl val="0"/>
      </c:catAx>
      <c:valAx>
        <c:axId val="102587776"/>
        <c:scaling>
          <c:orientation val="minMax"/>
        </c:scaling>
        <c:delete val="1"/>
        <c:axPos val="l"/>
        <c:numFmt formatCode="###0%" sourceLinked="1"/>
        <c:majorTickMark val="out"/>
        <c:minorTickMark val="none"/>
        <c:tickLblPos val="nextTo"/>
        <c:crossAx val="10258624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800"/>
      </a:pPr>
      <a:endParaRPr lang="nl-NL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11025867434825"/>
          <c:y val="0"/>
          <c:w val="0.7977794826513035"/>
          <c:h val="0.682048884514435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2018</c:v>
                </c:pt>
              </c:numCache>
            </c:numRef>
          </c:cat>
          <c:val>
            <c:numRef>
              <c:f>Sheet1!$B$2:$B$3</c:f>
              <c:numCache>
                <c:formatCode>###0%</c:formatCode>
                <c:ptCount val="2"/>
                <c:pt idx="0">
                  <c:v>0.34</c:v>
                </c:pt>
                <c:pt idx="1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90-441A-A3A6-7752234574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02657024"/>
        <c:axId val="102658816"/>
      </c:barChart>
      <c:catAx>
        <c:axId val="1026570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2658816"/>
        <c:crosses val="autoZero"/>
        <c:auto val="1"/>
        <c:lblAlgn val="ctr"/>
        <c:lblOffset val="100"/>
        <c:noMultiLvlLbl val="0"/>
      </c:catAx>
      <c:valAx>
        <c:axId val="102658816"/>
        <c:scaling>
          <c:orientation val="minMax"/>
        </c:scaling>
        <c:delete val="1"/>
        <c:axPos val="l"/>
        <c:numFmt formatCode="###0%" sourceLinked="1"/>
        <c:majorTickMark val="out"/>
        <c:minorTickMark val="none"/>
        <c:tickLblPos val="nextTo"/>
        <c:crossAx val="10265702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800"/>
      </a:pPr>
      <a:endParaRPr lang="nl-NL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1630119636756282"/>
          <c:y val="0.13153479412892652"/>
          <c:w val="0.52864937595916506"/>
          <c:h val="0.7459993724505804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Kopers</c:v>
                </c:pt>
              </c:strCache>
            </c:strRef>
          </c:tx>
          <c:spPr>
            <a:solidFill>
              <a:srgbClr val="F0AB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ja, zeker</c:v>
                </c:pt>
                <c:pt idx="1">
                  <c:v>ja, waarschijnlijk</c:v>
                </c:pt>
                <c:pt idx="2">
                  <c:v>misschien wel</c:v>
                </c:pt>
                <c:pt idx="3">
                  <c:v>nee, zeker niet</c:v>
                </c:pt>
                <c:pt idx="4">
                  <c:v>weet niet / geen antwoord</c:v>
                </c:pt>
              </c:strCache>
            </c:strRef>
          </c:cat>
          <c:val>
            <c:numRef>
              <c:f>Sheet1!$B$2:$B$6</c:f>
              <c:numCache>
                <c:formatCode>###0%</c:formatCode>
                <c:ptCount val="5"/>
                <c:pt idx="0">
                  <c:v>8.9473906704636605E-2</c:v>
                </c:pt>
                <c:pt idx="1">
                  <c:v>0.12231757435551729</c:v>
                </c:pt>
                <c:pt idx="2">
                  <c:v>0.3661198404686184</c:v>
                </c:pt>
                <c:pt idx="3">
                  <c:v>0.2869516955123631</c:v>
                </c:pt>
                <c:pt idx="4">
                  <c:v>0.13513698295892823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C1-4709-B9AA-62E6E90E5F7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Sociale huurder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ja, zeker</c:v>
                </c:pt>
                <c:pt idx="1">
                  <c:v>ja, waarschijnlijk</c:v>
                </c:pt>
                <c:pt idx="2">
                  <c:v>misschien wel</c:v>
                </c:pt>
                <c:pt idx="3">
                  <c:v>nee, zeker niet</c:v>
                </c:pt>
                <c:pt idx="4">
                  <c:v>weet niet / geen antwoord</c:v>
                </c:pt>
              </c:strCache>
            </c:strRef>
          </c:cat>
          <c:val>
            <c:numRef>
              <c:f>Sheet1!$C$2:$C$6</c:f>
              <c:numCache>
                <c:formatCode>###0%</c:formatCode>
                <c:ptCount val="5"/>
                <c:pt idx="0">
                  <c:v>2.6141849819721584E-2</c:v>
                </c:pt>
                <c:pt idx="1">
                  <c:v>3.4195997032513428E-2</c:v>
                </c:pt>
                <c:pt idx="2">
                  <c:v>0.11991842219737495</c:v>
                </c:pt>
                <c:pt idx="3">
                  <c:v>0.52629377584489045</c:v>
                </c:pt>
                <c:pt idx="4">
                  <c:v>0.29344995510552113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AC1-4709-B9AA-62E6E90E5F7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Particuliere huurders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ja, zeker</c:v>
                </c:pt>
                <c:pt idx="1">
                  <c:v>ja, waarschijnlijk</c:v>
                </c:pt>
                <c:pt idx="2">
                  <c:v>misschien wel</c:v>
                </c:pt>
                <c:pt idx="3">
                  <c:v>nee, zeker niet</c:v>
                </c:pt>
                <c:pt idx="4">
                  <c:v>weet niet / geen antwoord</c:v>
                </c:pt>
              </c:strCache>
            </c:strRef>
          </c:cat>
          <c:val>
            <c:numRef>
              <c:f>Sheet1!$D$2:$D$6</c:f>
              <c:numCache>
                <c:formatCode>###0%</c:formatCode>
                <c:ptCount val="5"/>
                <c:pt idx="0">
                  <c:v>3.2373838080669903E-2</c:v>
                </c:pt>
                <c:pt idx="1">
                  <c:v>4.5596906790313113E-2</c:v>
                </c:pt>
                <c:pt idx="2">
                  <c:v>0.133461177355303</c:v>
                </c:pt>
                <c:pt idx="3">
                  <c:v>0.56572305221802821</c:v>
                </c:pt>
                <c:pt idx="4">
                  <c:v>0.22284502555569197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AC1-4709-B9AA-62E6E90E5F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70319488"/>
        <c:axId val="72893568"/>
      </c:barChart>
      <c:catAx>
        <c:axId val="7031948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600"/>
            </a:pPr>
            <a:endParaRPr lang="nl-NL"/>
          </a:p>
        </c:txPr>
        <c:crossAx val="72893568"/>
        <c:crosses val="autoZero"/>
        <c:auto val="1"/>
        <c:lblAlgn val="ctr"/>
        <c:lblOffset val="100"/>
        <c:noMultiLvlLbl val="0"/>
      </c:catAx>
      <c:valAx>
        <c:axId val="72893568"/>
        <c:scaling>
          <c:orientation val="minMax"/>
          <c:max val="0.75000000000000011"/>
        </c:scaling>
        <c:delete val="0"/>
        <c:axPos val="b"/>
        <c:numFmt formatCode="###0%" sourceLinked="1"/>
        <c:majorTickMark val="out"/>
        <c:minorTickMark val="none"/>
        <c:tickLblPos val="nextTo"/>
        <c:crossAx val="70319488"/>
        <c:crosses val="autoZero"/>
        <c:crossBetween val="between"/>
        <c:majorUnit val="0.25"/>
      </c:valAx>
    </c:plotArea>
    <c:legend>
      <c:legendPos val="r"/>
      <c:layout>
        <c:manualLayout>
          <c:xMode val="edge"/>
          <c:yMode val="edge"/>
          <c:x val="0.57533045553903572"/>
          <c:y val="0.59360346285256071"/>
          <c:w val="0.42466954446096422"/>
          <c:h val="0.26111230955618309"/>
        </c:manualLayout>
      </c:layout>
      <c:overlay val="0"/>
      <c:txPr>
        <a:bodyPr/>
        <a:lstStyle/>
        <a:p>
          <a:pPr>
            <a:defRPr sz="600"/>
          </a:pPr>
          <a:endParaRPr lang="nl-NL"/>
        </a:p>
      </c:txPr>
    </c:legend>
    <c:plotVisOnly val="1"/>
    <c:dispBlanksAs val="gap"/>
    <c:showDLblsOverMax val="0"/>
  </c:chart>
  <c:txPr>
    <a:bodyPr/>
    <a:lstStyle/>
    <a:p>
      <a:pPr>
        <a:defRPr sz="700"/>
      </a:pPr>
      <a:endParaRPr lang="nl-NL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80741117037789"/>
          <c:y val="0"/>
          <c:w val="0.27240143369175629"/>
          <c:h val="0.5937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BDBC-419F-8403-6F168FC1494C}"/>
              </c:ext>
            </c:extLst>
          </c:dPt>
          <c:dPt>
            <c:idx val="1"/>
            <c:bubble3D val="0"/>
            <c:spPr>
              <a:solidFill>
                <a:srgbClr val="E1A693"/>
              </a:solidFill>
            </c:spPr>
            <c:extLst>
              <c:ext xmlns:c16="http://schemas.microsoft.com/office/drawing/2014/chart" uri="{C3380CC4-5D6E-409C-BE32-E72D297353CC}">
                <c16:uniqueId val="{00000003-BDBC-419F-8403-6F168FC1494C}"/>
              </c:ext>
            </c:extLst>
          </c:dPt>
          <c:dPt>
            <c:idx val="2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BDBC-419F-8403-6F168FC1494C}"/>
              </c:ext>
            </c:extLst>
          </c:dPt>
          <c:dLbls>
            <c:dLbl>
              <c:idx val="0"/>
              <c:layout>
                <c:manualLayout>
                  <c:x val="8.6021505376344093E-2"/>
                  <c:y val="-3.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DBC-419F-8403-6F168FC1494C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DBC-419F-8403-6F168FC1494C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DBC-419F-8403-6F168FC1494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Ja</c:v>
                </c:pt>
                <c:pt idx="1">
                  <c:v>Nee</c:v>
                </c:pt>
                <c:pt idx="2">
                  <c:v>Weet niet</c:v>
                </c:pt>
              </c:strCache>
            </c:strRef>
          </c:cat>
          <c:val>
            <c:numRef>
              <c:f>Sheet1!$B$2:$B$4</c:f>
              <c:numCache>
                <c:formatCode>###0%</c:formatCode>
                <c:ptCount val="3"/>
                <c:pt idx="0">
                  <c:v>0.19544970109276855</c:v>
                </c:pt>
                <c:pt idx="1">
                  <c:v>0.77502501126460743</c:v>
                </c:pt>
                <c:pt idx="2">
                  <c:v>2.9525287642625166E-2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DBC-419F-8403-6F168FC1494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800"/>
      </a:pPr>
      <a:endParaRPr lang="nl-NL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80741117037789"/>
          <c:y val="0"/>
          <c:w val="0.27240143369175629"/>
          <c:h val="0.5937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F9D3-416D-AE09-62E9D6A6855B}"/>
              </c:ext>
            </c:extLst>
          </c:dPt>
          <c:dPt>
            <c:idx val="1"/>
            <c:bubble3D val="0"/>
            <c:spPr>
              <a:solidFill>
                <a:srgbClr val="E1A693"/>
              </a:solidFill>
            </c:spPr>
            <c:extLst>
              <c:ext xmlns:c16="http://schemas.microsoft.com/office/drawing/2014/chart" uri="{C3380CC4-5D6E-409C-BE32-E72D297353CC}">
                <c16:uniqueId val="{00000003-F9D3-416D-AE09-62E9D6A6855B}"/>
              </c:ext>
            </c:extLst>
          </c:dPt>
          <c:dPt>
            <c:idx val="2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F9D3-416D-AE09-62E9D6A6855B}"/>
              </c:ext>
            </c:extLst>
          </c:dPt>
          <c:dLbls>
            <c:dLbl>
              <c:idx val="0"/>
              <c:layout>
                <c:manualLayout>
                  <c:x val="0.1003584229390681"/>
                  <c:y val="-6.212844488188976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F9D3-416D-AE09-62E9D6A6855B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9D3-416D-AE09-62E9D6A6855B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9D3-416D-AE09-62E9D6A6855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Ja</c:v>
                </c:pt>
                <c:pt idx="1">
                  <c:v>Nee</c:v>
                </c:pt>
                <c:pt idx="2">
                  <c:v>Weet niet</c:v>
                </c:pt>
              </c:strCache>
            </c:strRef>
          </c:cat>
          <c:val>
            <c:numRef>
              <c:f>Sheet1!$B$2:$B$4</c:f>
              <c:numCache>
                <c:formatCode>###0%</c:formatCode>
                <c:ptCount val="3"/>
                <c:pt idx="0">
                  <c:v>0.1632606396352724</c:v>
                </c:pt>
                <c:pt idx="1">
                  <c:v>0.80765248715773608</c:v>
                </c:pt>
                <c:pt idx="2">
                  <c:v>2.9086873206990233E-2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9D3-416D-AE09-62E9D6A685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"/>
          <c:y val="0.6454502952755905"/>
          <c:w val="0.93827160493827155"/>
          <c:h val="0.16222440944881888"/>
        </c:manualLayout>
      </c:layout>
      <c:overlay val="0"/>
      <c:txPr>
        <a:bodyPr/>
        <a:lstStyle/>
        <a:p>
          <a:pPr>
            <a:defRPr sz="700"/>
          </a:pPr>
          <a:endParaRPr lang="nl-NL"/>
        </a:p>
      </c:txPr>
    </c:legend>
    <c:plotVisOnly val="1"/>
    <c:dispBlanksAs val="gap"/>
    <c:showDLblsOverMax val="0"/>
  </c:chart>
  <c:txPr>
    <a:bodyPr/>
    <a:lstStyle/>
    <a:p>
      <a:pPr>
        <a:defRPr sz="800"/>
      </a:pPr>
      <a:endParaRPr lang="nl-NL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80741117037789"/>
          <c:y val="0"/>
          <c:w val="0.27240143369175629"/>
          <c:h val="0.5937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FA8F-4129-B065-F8F5A54F5CB6}"/>
              </c:ext>
            </c:extLst>
          </c:dPt>
          <c:dPt>
            <c:idx val="1"/>
            <c:bubble3D val="0"/>
            <c:spPr>
              <a:solidFill>
                <a:srgbClr val="E1A693"/>
              </a:solidFill>
            </c:spPr>
            <c:extLst>
              <c:ext xmlns:c16="http://schemas.microsoft.com/office/drawing/2014/chart" uri="{C3380CC4-5D6E-409C-BE32-E72D297353CC}">
                <c16:uniqueId val="{00000003-FA8F-4129-B065-F8F5A54F5CB6}"/>
              </c:ext>
            </c:extLst>
          </c:dPt>
          <c:dPt>
            <c:idx val="2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FA8F-4129-B065-F8F5A54F5CB6}"/>
              </c:ext>
            </c:extLst>
          </c:dPt>
          <c:dLbls>
            <c:dLbl>
              <c:idx val="0"/>
              <c:layout>
                <c:manualLayout>
                  <c:x val="8.6021505376344093E-2"/>
                  <c:y val="-3.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A8F-4129-B065-F8F5A54F5CB6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A8F-4129-B065-F8F5A54F5CB6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A8F-4129-B065-F8F5A54F5CB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Ja</c:v>
                </c:pt>
                <c:pt idx="1">
                  <c:v>Nee</c:v>
                </c:pt>
                <c:pt idx="2">
                  <c:v>Weet niet</c:v>
                </c:pt>
              </c:strCache>
            </c:strRef>
          </c:cat>
          <c:val>
            <c:numRef>
              <c:f>Sheet1!$B$2:$B$4</c:f>
              <c:numCache>
                <c:formatCode>###0%</c:formatCode>
                <c:ptCount val="3"/>
                <c:pt idx="0">
                  <c:v>0.19427633099685235</c:v>
                </c:pt>
                <c:pt idx="1">
                  <c:v>0.78411569312922746</c:v>
                </c:pt>
                <c:pt idx="2">
                  <c:v>2.1607975873917697E-2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A8F-4129-B065-F8F5A54F5CB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800"/>
      </a:pPr>
      <a:endParaRPr lang="nl-NL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80741117037789"/>
          <c:y val="0"/>
          <c:w val="0.27240143369175629"/>
          <c:h val="0.5937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69A7-4BE5-A6C8-CFC2976F9E4C}"/>
              </c:ext>
            </c:extLst>
          </c:dPt>
          <c:dPt>
            <c:idx val="1"/>
            <c:bubble3D val="0"/>
            <c:spPr>
              <a:solidFill>
                <a:srgbClr val="E1A693"/>
              </a:solidFill>
            </c:spPr>
            <c:extLst>
              <c:ext xmlns:c16="http://schemas.microsoft.com/office/drawing/2014/chart" uri="{C3380CC4-5D6E-409C-BE32-E72D297353CC}">
                <c16:uniqueId val="{00000003-69A7-4BE5-A6C8-CFC2976F9E4C}"/>
              </c:ext>
            </c:extLst>
          </c:dPt>
          <c:dPt>
            <c:idx val="2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69A7-4BE5-A6C8-CFC2976F9E4C}"/>
              </c:ext>
            </c:extLst>
          </c:dPt>
          <c:dLbls>
            <c:dLbl>
              <c:idx val="0"/>
              <c:layout>
                <c:manualLayout>
                  <c:x val="0.1003584229390681"/>
                  <c:y val="-6.212844488188976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69A7-4BE5-A6C8-CFC2976F9E4C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9A7-4BE5-A6C8-CFC2976F9E4C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9A7-4BE5-A6C8-CFC2976F9E4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Ja</c:v>
                </c:pt>
                <c:pt idx="1">
                  <c:v>Nee</c:v>
                </c:pt>
                <c:pt idx="2">
                  <c:v>Weet niet</c:v>
                </c:pt>
              </c:strCache>
            </c:strRef>
          </c:cat>
          <c:val>
            <c:numRef>
              <c:f>Sheet1!$B$2:$B$4</c:f>
              <c:numCache>
                <c:formatCode>###0%</c:formatCode>
                <c:ptCount val="3"/>
                <c:pt idx="0">
                  <c:v>0.18862656582229201</c:v>
                </c:pt>
                <c:pt idx="1">
                  <c:v>0.78936700834479656</c:v>
                </c:pt>
                <c:pt idx="2">
                  <c:v>2.2006425832911639E-2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9A7-4BE5-A6C8-CFC2976F9E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800"/>
      </a:pPr>
      <a:endParaRPr lang="nl-NL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8109340573989144"/>
          <c:y val="3.2753787868588492E-2"/>
          <c:w val="0.29370065271789308"/>
          <c:h val="0.8746189243988012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Particuliere huurders</c:v>
                </c:pt>
              </c:strCache>
            </c:strRef>
          </c:tx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04A-4CC1-B585-13EA8CD2A8A4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04A-4CC1-B585-13EA8CD2A8A4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04A-4CC1-B585-13EA8CD2A8A4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04A-4CC1-B585-13EA8CD2A8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Sheet1!$A$2:$A$8</c:f>
              <c:strCache>
                <c:ptCount val="7"/>
                <c:pt idx="0">
                  <c:v>weet niet</c:v>
                </c:pt>
                <c:pt idx="1">
                  <c:v>anders</c:v>
                </c:pt>
                <c:pt idx="2">
                  <c:v>ik zelf</c:v>
                </c:pt>
                <c:pt idx="3">
                  <c:v>ik zelf via VVE</c:v>
                </c:pt>
                <c:pt idx="4">
                  <c:v>Coöperatie waarvan ik huur</c:v>
                </c:pt>
                <c:pt idx="5">
                  <c:v>mijn huisbaas</c:v>
                </c:pt>
                <c:pt idx="6">
                  <c:v>ik zelf als huurder</c:v>
                </c:pt>
              </c:strCache>
            </c:strRef>
          </c:cat>
          <c:val>
            <c:numRef>
              <c:f>Sheet1!$B$2:$B$8</c:f>
              <c:numCache>
                <c:formatCode>###0%</c:formatCode>
                <c:ptCount val="7"/>
                <c:pt idx="0">
                  <c:v>0</c:v>
                </c:pt>
                <c:pt idx="1">
                  <c:v>2.0418483994249018E-2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0.85747551772963848</c:v>
                </c:pt>
                <c:pt idx="6">
                  <c:v>0.22424763424830199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04A-4CC1-B585-13EA8CD2A8A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Sociale huurders</c:v>
                </c:pt>
              </c:strCache>
            </c:strRef>
          </c:tx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04A-4CC1-B585-13EA8CD2A8A4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04A-4CC1-B585-13EA8CD2A8A4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04A-4CC1-B585-13EA8CD2A8A4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04A-4CC1-B585-13EA8CD2A8A4}"/>
                </c:ext>
              </c:extLst>
            </c:dLbl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04A-4CC1-B585-13EA8CD2A8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Sheet1!$A$2:$A$8</c:f>
              <c:strCache>
                <c:ptCount val="7"/>
                <c:pt idx="0">
                  <c:v>weet niet</c:v>
                </c:pt>
                <c:pt idx="1">
                  <c:v>anders</c:v>
                </c:pt>
                <c:pt idx="2">
                  <c:v>ik zelf</c:v>
                </c:pt>
                <c:pt idx="3">
                  <c:v>ik zelf via VVE</c:v>
                </c:pt>
                <c:pt idx="4">
                  <c:v>Coöperatie waarvan ik huur</c:v>
                </c:pt>
                <c:pt idx="5">
                  <c:v>mijn huisbaas</c:v>
                </c:pt>
                <c:pt idx="6">
                  <c:v>ik zelf als huurder</c:v>
                </c:pt>
              </c:strCache>
            </c:strRef>
          </c:cat>
          <c:val>
            <c:numRef>
              <c:f>Sheet1!$C$2:$C$8</c:f>
              <c:numCache>
                <c:formatCode>###0%</c:formatCode>
                <c:ptCount val="7"/>
                <c:pt idx="0">
                  <c:v>0</c:v>
                </c:pt>
                <c:pt idx="1">
                  <c:v>3.5310693198422963E-2</c:v>
                </c:pt>
                <c:pt idx="2">
                  <c:v>0</c:v>
                </c:pt>
                <c:pt idx="3">
                  <c:v>0</c:v>
                </c:pt>
                <c:pt idx="4">
                  <c:v>0.92237184253312376</c:v>
                </c:pt>
                <c:pt idx="5">
                  <c:v>0</c:v>
                </c:pt>
                <c:pt idx="6">
                  <c:v>8.3968198385586779E-2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04A-4CC1-B585-13EA8CD2A8A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Kopers</c:v>
                </c:pt>
              </c:strCache>
            </c:strRef>
          </c:tx>
          <c:invertIfNegative val="0"/>
          <c:dLbls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04A-4CC1-B585-13EA8CD2A8A4}"/>
                </c:ext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04A-4CC1-B585-13EA8CD2A8A4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04A-4CC1-B585-13EA8CD2A8A4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04A-4CC1-B585-13EA8CD2A8A4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04A-4CC1-B585-13EA8CD2A8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Sheet1!$A$2:$A$8</c:f>
              <c:strCache>
                <c:ptCount val="7"/>
                <c:pt idx="0">
                  <c:v>weet niet</c:v>
                </c:pt>
                <c:pt idx="1">
                  <c:v>anders</c:v>
                </c:pt>
                <c:pt idx="2">
                  <c:v>ik zelf</c:v>
                </c:pt>
                <c:pt idx="3">
                  <c:v>ik zelf via VVE</c:v>
                </c:pt>
                <c:pt idx="4">
                  <c:v>Coöperatie waarvan ik huur</c:v>
                </c:pt>
                <c:pt idx="5">
                  <c:v>mijn huisbaas</c:v>
                </c:pt>
                <c:pt idx="6">
                  <c:v>ik zelf als huurder</c:v>
                </c:pt>
              </c:strCache>
            </c:strRef>
          </c:cat>
          <c:val>
            <c:numRef>
              <c:f>Sheet1!$D$2:$D$8</c:f>
              <c:numCache>
                <c:formatCode>###0%</c:formatCode>
                <c:ptCount val="7"/>
                <c:pt idx="0">
                  <c:v>2.2064196661170543E-2</c:v>
                </c:pt>
                <c:pt idx="1">
                  <c:v>0.12965877953274485</c:v>
                </c:pt>
                <c:pt idx="2">
                  <c:v>0.82705574064617904</c:v>
                </c:pt>
                <c:pt idx="3">
                  <c:v>3.346402249897077E-2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104A-4CC1-B585-13EA8CD2A8A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102391808"/>
        <c:axId val="102393344"/>
      </c:barChart>
      <c:catAx>
        <c:axId val="10239180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700"/>
            </a:pPr>
            <a:endParaRPr lang="nl-NL"/>
          </a:p>
        </c:txPr>
        <c:crossAx val="102393344"/>
        <c:crosses val="autoZero"/>
        <c:auto val="1"/>
        <c:lblAlgn val="ctr"/>
        <c:lblOffset val="100"/>
        <c:noMultiLvlLbl val="0"/>
      </c:catAx>
      <c:valAx>
        <c:axId val="102393344"/>
        <c:scaling>
          <c:orientation val="minMax"/>
        </c:scaling>
        <c:delete val="0"/>
        <c:axPos val="b"/>
        <c:numFmt formatCode="###0%" sourceLinked="1"/>
        <c:majorTickMark val="out"/>
        <c:minorTickMark val="none"/>
        <c:tickLblPos val="nextTo"/>
        <c:txPr>
          <a:bodyPr/>
          <a:lstStyle/>
          <a:p>
            <a:pPr>
              <a:defRPr sz="700"/>
            </a:pPr>
            <a:endParaRPr lang="nl-NL"/>
          </a:p>
        </c:txPr>
        <c:crossAx val="102391808"/>
        <c:crosses val="autoZero"/>
        <c:crossBetween val="between"/>
        <c:majorUnit val="0.25"/>
      </c:valAx>
    </c:plotArea>
    <c:legend>
      <c:legendPos val="r"/>
      <c:layout>
        <c:manualLayout>
          <c:xMode val="edge"/>
          <c:yMode val="edge"/>
          <c:x val="0.5387089811398913"/>
          <c:y val="0.6277153235339259"/>
          <c:w val="0.29134815712936779"/>
          <c:h val="0.23575823341402272"/>
        </c:manualLayout>
      </c:layout>
      <c:overlay val="0"/>
      <c:txPr>
        <a:bodyPr/>
        <a:lstStyle/>
        <a:p>
          <a:pPr>
            <a:defRPr sz="700"/>
          </a:pPr>
          <a:endParaRPr lang="nl-NL"/>
        </a:p>
      </c:txPr>
    </c:legend>
    <c:plotVisOnly val="1"/>
    <c:dispBlanksAs val="gap"/>
    <c:showDLblsOverMax val="0"/>
  </c:chart>
  <c:txPr>
    <a:bodyPr/>
    <a:lstStyle/>
    <a:p>
      <a:pPr>
        <a:defRPr sz="800"/>
      </a:pPr>
      <a:endParaRPr lang="nl-NL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80741117037789"/>
          <c:y val="0"/>
          <c:w val="0.27240143369175629"/>
          <c:h val="0.5937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61D3-421F-B7C0-B0F1FFECC3C5}"/>
              </c:ext>
            </c:extLst>
          </c:dPt>
          <c:dPt>
            <c:idx val="1"/>
            <c:bubble3D val="0"/>
            <c:spPr>
              <a:solidFill>
                <a:srgbClr val="E8E7E6"/>
              </a:solidFill>
            </c:spPr>
            <c:extLst>
              <c:ext xmlns:c16="http://schemas.microsoft.com/office/drawing/2014/chart" uri="{C3380CC4-5D6E-409C-BE32-E72D297353CC}">
                <c16:uniqueId val="{00000003-61D3-421F-B7C0-B0F1FFECC3C5}"/>
              </c:ext>
            </c:extLst>
          </c:dPt>
          <c:dPt>
            <c:idx val="2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61D3-421F-B7C0-B0F1FFECC3C5}"/>
              </c:ext>
            </c:extLst>
          </c:dPt>
          <c:dLbls>
            <c:dLbl>
              <c:idx val="0"/>
              <c:layout>
                <c:manualLayout>
                  <c:x val="0.11469534050179211"/>
                  <c:y val="7.80757874015748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1D3-421F-B7C0-B0F1FFECC3C5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1D3-421F-B7C0-B0F1FFECC3C5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1D3-421F-B7C0-B0F1FFECC3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Ja</c:v>
                </c:pt>
                <c:pt idx="1">
                  <c:v>Nee</c:v>
                </c:pt>
              </c:strCache>
            </c:strRef>
          </c:cat>
          <c:val>
            <c:numRef>
              <c:f>Sheet1!$B$2:$B$3</c:f>
              <c:numCache>
                <c:formatCode>###0%</c:formatCode>
                <c:ptCount val="2"/>
                <c:pt idx="0">
                  <c:v>0.10002646455114948</c:v>
                </c:pt>
                <c:pt idx="1">
                  <c:v>0.89997353544885028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1D3-421F-B7C0-B0F1FFECC3C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800"/>
      </a:pPr>
      <a:endParaRPr lang="nl-NL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80741117037789"/>
          <c:y val="0"/>
          <c:w val="0.27240143369175629"/>
          <c:h val="0.5937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25A7-4E52-BA9B-8927D9F173F7}"/>
              </c:ext>
            </c:extLst>
          </c:dPt>
          <c:dPt>
            <c:idx val="1"/>
            <c:bubble3D val="0"/>
            <c:spPr>
              <a:solidFill>
                <a:srgbClr val="E8E7E6"/>
              </a:solidFill>
            </c:spPr>
            <c:extLst>
              <c:ext xmlns:c16="http://schemas.microsoft.com/office/drawing/2014/chart" uri="{C3380CC4-5D6E-409C-BE32-E72D297353CC}">
                <c16:uniqueId val="{00000003-25A7-4E52-BA9B-8927D9F173F7}"/>
              </c:ext>
            </c:extLst>
          </c:dPt>
          <c:dPt>
            <c:idx val="2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25A7-4E52-BA9B-8927D9F173F7}"/>
              </c:ext>
            </c:extLst>
          </c:dPt>
          <c:dLbls>
            <c:dLbl>
              <c:idx val="0"/>
              <c:layout>
                <c:manualLayout>
                  <c:x val="0.12186379928315412"/>
                  <c:y val="6.07160433070866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5A7-4E52-BA9B-8927D9F173F7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5A7-4E52-BA9B-8927D9F173F7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5A7-4E52-BA9B-8927D9F173F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1"/>
                <c:pt idx="0">
                  <c:v>Bekend met Warmtefonds</c:v>
                </c:pt>
              </c:strCache>
            </c:strRef>
          </c:cat>
          <c:val>
            <c:numRef>
              <c:f>Sheet1!$B$2:$B$3</c:f>
              <c:numCache>
                <c:formatCode>###0%</c:formatCode>
                <c:ptCount val="2"/>
                <c:pt idx="0">
                  <c:v>0.10777076460603459</c:v>
                </c:pt>
                <c:pt idx="1">
                  <c:v>0.89222923539396637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5A7-4E52-BA9B-8927D9F173F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b"/>
      <c:legendEntry>
        <c:idx val="1"/>
        <c:delete val="1"/>
      </c:legendEntry>
      <c:layout>
        <c:manualLayout>
          <c:xMode val="edge"/>
          <c:yMode val="edge"/>
          <c:x val="0.43813732960799256"/>
          <c:y val="0.58053764763779525"/>
          <c:w val="0.56186267039200744"/>
          <c:h val="0.21471579724409448"/>
        </c:manualLayout>
      </c:layout>
      <c:overlay val="0"/>
      <c:txPr>
        <a:bodyPr/>
        <a:lstStyle/>
        <a:p>
          <a:pPr>
            <a:defRPr sz="700"/>
          </a:pPr>
          <a:endParaRPr lang="nl-NL"/>
        </a:p>
      </c:txPr>
    </c:legend>
    <c:plotVisOnly val="1"/>
    <c:dispBlanksAs val="gap"/>
    <c:showDLblsOverMax val="0"/>
  </c:chart>
  <c:txPr>
    <a:bodyPr/>
    <a:lstStyle/>
    <a:p>
      <a:pPr>
        <a:defRPr sz="800"/>
      </a:pPr>
      <a:endParaRPr lang="nl-NL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11025867434825"/>
          <c:y val="0"/>
          <c:w val="0.7977794826513035"/>
          <c:h val="0.591359165480078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Kopers – _x000b_Maatregelen</c:v>
                </c:pt>
                <c:pt idx="1">
                  <c:v>Kopers –
totaal</c:v>
                </c:pt>
              </c:strCache>
            </c:strRef>
          </c:cat>
          <c:val>
            <c:numRef>
              <c:f>Sheet1!$B$2:$B$3</c:f>
              <c:numCache>
                <c:formatCode>###0%</c:formatCode>
                <c:ptCount val="2"/>
                <c:pt idx="0">
                  <c:v>0.28000000000000003</c:v>
                </c:pt>
                <c:pt idx="1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3C-471E-943C-6517EE9494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02586240"/>
        <c:axId val="102587776"/>
      </c:barChart>
      <c:catAx>
        <c:axId val="102586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700"/>
            </a:pPr>
            <a:endParaRPr lang="nl-NL"/>
          </a:p>
        </c:txPr>
        <c:crossAx val="102587776"/>
        <c:crosses val="autoZero"/>
        <c:auto val="1"/>
        <c:lblAlgn val="ctr"/>
        <c:lblOffset val="100"/>
        <c:noMultiLvlLbl val="0"/>
      </c:catAx>
      <c:valAx>
        <c:axId val="102587776"/>
        <c:scaling>
          <c:orientation val="minMax"/>
        </c:scaling>
        <c:delete val="1"/>
        <c:axPos val="l"/>
        <c:numFmt formatCode="###0%" sourceLinked="1"/>
        <c:majorTickMark val="out"/>
        <c:minorTickMark val="none"/>
        <c:tickLblPos val="nextTo"/>
        <c:crossAx val="10258624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800"/>
      </a:pPr>
      <a:endParaRPr lang="nl-NL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8CA0-45CD-B1C5-9D3C5059AABC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0.63</c:v>
                </c:pt>
                <c:pt idx="1">
                  <c:v>0.42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A0-45CD-B1C5-9D3C5059AA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A931-44E5-89EA-51A6B10F58AD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A931-44E5-89EA-51A6B10F58AD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0.76</c:v>
                </c:pt>
                <c:pt idx="1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931-44E5-89EA-51A6B10F58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4335840987548794"/>
          <c:y val="5.0701425813276219E-2"/>
          <c:w val="0.65664159012451206"/>
          <c:h val="0.834056508444541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 2018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Zonneboiler </c:v>
                </c:pt>
                <c:pt idx="1">
                  <c:v>Muurisolatie (nieuwe muur)</c:v>
                </c:pt>
                <c:pt idx="2">
                  <c:v>Warmtepomp</c:v>
                </c:pt>
                <c:pt idx="3">
                  <c:v>Gevelisolatie</c:v>
                </c:pt>
                <c:pt idx="4">
                  <c:v>Muurisolatie (bestaande muur)</c:v>
                </c:pt>
                <c:pt idx="5">
                  <c:v>Dakisolatie</c:v>
                </c:pt>
                <c:pt idx="6">
                  <c:v>Vloerisolatie</c:v>
                </c:pt>
                <c:pt idx="7">
                  <c:v>Dubbel glas</c:v>
                </c:pt>
                <c:pt idx="8">
                  <c:v>HR-ketel</c:v>
                </c:pt>
                <c:pt idx="9">
                  <c:v>Zonnepanelen</c:v>
                </c:pt>
              </c:strCache>
            </c:strRef>
          </c:cat>
          <c:val>
            <c:numRef>
              <c:f>Sheet1!$B$2:$B$11</c:f>
              <c:numCache>
                <c:formatCode>###0.0%</c:formatCode>
                <c:ptCount val="10"/>
                <c:pt idx="0">
                  <c:v>2.114286461843595E-3</c:v>
                </c:pt>
                <c:pt idx="1">
                  <c:v>6.294387693081052E-3</c:v>
                </c:pt>
                <c:pt idx="2">
                  <c:v>7.0484463830939115E-3</c:v>
                </c:pt>
                <c:pt idx="3">
                  <c:v>1.138473417889159E-2</c:v>
                </c:pt>
                <c:pt idx="4">
                  <c:v>1.9145845445570804E-2</c:v>
                </c:pt>
                <c:pt idx="5">
                  <c:v>2.3246015691473568E-2</c:v>
                </c:pt>
                <c:pt idx="6">
                  <c:v>2.4444252668304311E-2</c:v>
                </c:pt>
                <c:pt idx="7">
                  <c:v>3.7247857361055813E-2</c:v>
                </c:pt>
                <c:pt idx="8">
                  <c:v>4.1049046056532881E-2</c:v>
                </c:pt>
                <c:pt idx="9">
                  <c:v>4.0662273246321143E-2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A8-4F03-AD8F-8AB1C50D6F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 2019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Zonneboiler </c:v>
                </c:pt>
                <c:pt idx="1">
                  <c:v>Muurisolatie (nieuwe muur)</c:v>
                </c:pt>
                <c:pt idx="2">
                  <c:v>Warmtepomp</c:v>
                </c:pt>
                <c:pt idx="3">
                  <c:v>Gevelisolatie</c:v>
                </c:pt>
                <c:pt idx="4">
                  <c:v>Muurisolatie (bestaande muur)</c:v>
                </c:pt>
                <c:pt idx="5">
                  <c:v>Dakisolatie</c:v>
                </c:pt>
                <c:pt idx="6">
                  <c:v>Vloerisolatie</c:v>
                </c:pt>
                <c:pt idx="7">
                  <c:v>Dubbel glas</c:v>
                </c:pt>
                <c:pt idx="8">
                  <c:v>HR-ketel</c:v>
                </c:pt>
                <c:pt idx="9">
                  <c:v>Zonnepanelen</c:v>
                </c:pt>
              </c:strCache>
            </c:strRef>
          </c:cat>
          <c:val>
            <c:numRef>
              <c:f>Sheet1!$C$2:$C$11</c:f>
              <c:numCache>
                <c:formatCode>###0.0%</c:formatCode>
                <c:ptCount val="10"/>
                <c:pt idx="0">
                  <c:v>3.8692066807160569E-3</c:v>
                </c:pt>
                <c:pt idx="1">
                  <c:v>9.2452452551009829E-3</c:v>
                </c:pt>
                <c:pt idx="2">
                  <c:v>9.7252321849045399E-3</c:v>
                </c:pt>
                <c:pt idx="3">
                  <c:v>1.5919682328103781E-2</c:v>
                </c:pt>
                <c:pt idx="4">
                  <c:v>2.8759971006634945E-2</c:v>
                </c:pt>
                <c:pt idx="5">
                  <c:v>3.195545496717811E-2</c:v>
                </c:pt>
                <c:pt idx="6">
                  <c:v>3.3041355665935503E-2</c:v>
                </c:pt>
                <c:pt idx="7">
                  <c:v>5.0817146572939211E-2</c:v>
                </c:pt>
                <c:pt idx="8">
                  <c:v>5.5020207290866402E-2</c:v>
                </c:pt>
                <c:pt idx="9">
                  <c:v>5.9163758945724683E-2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A8-4F03-AD8F-8AB1C50D6F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42821248"/>
        <c:axId val="142822784"/>
      </c:barChart>
      <c:catAx>
        <c:axId val="14282124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42822784"/>
        <c:crosses val="autoZero"/>
        <c:auto val="1"/>
        <c:lblAlgn val="ctr"/>
        <c:lblOffset val="100"/>
        <c:noMultiLvlLbl val="0"/>
      </c:catAx>
      <c:valAx>
        <c:axId val="142822784"/>
        <c:scaling>
          <c:orientation val="minMax"/>
          <c:max val="0.5"/>
        </c:scaling>
        <c:delete val="1"/>
        <c:axPos val="b"/>
        <c:numFmt formatCode="###0.0%" sourceLinked="1"/>
        <c:majorTickMark val="out"/>
        <c:minorTickMark val="none"/>
        <c:tickLblPos val="nextTo"/>
        <c:crossAx val="142821248"/>
        <c:crosses val="autoZero"/>
        <c:crossBetween val="between"/>
        <c:majorUnit val="0.25"/>
      </c:valAx>
    </c:plotArea>
    <c:legend>
      <c:legendPos val="b"/>
      <c:layout>
        <c:manualLayout>
          <c:xMode val="edge"/>
          <c:yMode val="edge"/>
          <c:x val="0"/>
          <c:y val="0.83908659959878451"/>
          <c:w val="0.20116323523483842"/>
          <c:h val="7.0304276913989341E-2"/>
        </c:manualLayout>
      </c:layout>
      <c:overlay val="0"/>
      <c:txPr>
        <a:bodyPr/>
        <a:lstStyle/>
        <a:p>
          <a:pPr>
            <a:defRPr sz="600"/>
          </a:pPr>
          <a:endParaRPr lang="nl-NL"/>
        </a:p>
      </c:txPr>
    </c:legend>
    <c:plotVisOnly val="1"/>
    <c:dispBlanksAs val="gap"/>
    <c:showDLblsOverMax val="0"/>
  </c:chart>
  <c:txPr>
    <a:bodyPr/>
    <a:lstStyle/>
    <a:p>
      <a:pPr>
        <a:defRPr sz="700"/>
      </a:pPr>
      <a:endParaRPr lang="nl-NL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0AB00"/>
              </a:solidFill>
            </c:spPr>
            <c:extLst>
              <c:ext xmlns:c16="http://schemas.microsoft.com/office/drawing/2014/chart" uri="{C3380CC4-5D6E-409C-BE32-E72D297353CC}">
                <c16:uniqueId val="{00000001-7CDF-4BE7-A471-B1C8A79EE114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7CDF-4BE7-A471-B1C8A79EE114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0.77</c:v>
                </c:pt>
                <c:pt idx="1">
                  <c:v>0.23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CDF-4BE7-A471-B1C8A79EE1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366D-4FD6-A060-E2C97B5562F9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66D-4FD6-A060-E2C97B5562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A1E7-4A38-A530-AC792EAEF13A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A1E7-4A38-A530-AC792EAEF13A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0.59</c:v>
                </c:pt>
                <c:pt idx="1">
                  <c:v>0.41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1E7-4A38-A530-AC792EAEF1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0AB00"/>
              </a:solidFill>
            </c:spPr>
            <c:extLst>
              <c:ext xmlns:c16="http://schemas.microsoft.com/office/drawing/2014/chart" uri="{C3380CC4-5D6E-409C-BE32-E72D297353CC}">
                <c16:uniqueId val="{00000001-689A-46F0-98A2-18FECEDD7C4D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689A-46F0-98A2-18FECEDD7C4D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0.59</c:v>
                </c:pt>
                <c:pt idx="1">
                  <c:v>0.41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89A-46F0-98A2-18FECEDD7C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80741117037789"/>
          <c:y val="0"/>
          <c:w val="0.27240143369175629"/>
          <c:h val="0.59375"/>
        </c:manualLayout>
      </c:layout>
      <c:doughnutChart>
        <c:varyColors val="1"/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800"/>
      </a:pPr>
      <a:endParaRPr lang="nl-NL"/>
    </a:p>
  </c:txPr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400812801625601"/>
          <c:y val="0"/>
          <c:w val="0.27240143369175629"/>
          <c:h val="0.59375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600"/>
      </a:pPr>
      <a:endParaRPr lang="nl-NL"/>
    </a:p>
  </c:txPr>
  <c:externalData r:id="rId1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ACBA-4FF8-87CB-8BD76C5C5B92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0.66</c:v>
                </c:pt>
                <c:pt idx="1">
                  <c:v>0.34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CBA-4FF8-87CB-8BD76C5C5B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4DD8-4D72-87A9-CFC7114E2B78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4DD8-4D72-87A9-CFC7114E2B7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DD8-4D72-87A9-CFC7114E2B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0AB00"/>
              </a:solidFill>
            </c:spPr>
            <c:extLst>
              <c:ext xmlns:c16="http://schemas.microsoft.com/office/drawing/2014/chart" uri="{C3380CC4-5D6E-409C-BE32-E72D297353CC}">
                <c16:uniqueId val="{00000001-A602-48C4-9EC9-495BE28B3EE2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A602-48C4-9EC9-495BE28B3EE2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0.64</c:v>
                </c:pt>
                <c:pt idx="1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602-48C4-9EC9-495BE28B3E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B400-499B-8653-465360D147FA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0.73</c:v>
                </c:pt>
                <c:pt idx="1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400-499B-8653-465360D147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68100289847515727"/>
          <c:y val="7.2961831734979388E-2"/>
          <c:w val="0.31899710152484267"/>
          <c:h val="0.761709582629388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 afgelopen 3 jaar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zonnepanelen</c:v>
                </c:pt>
                <c:pt idx="1">
                  <c:v>nieuwe verwarmingsinstallatie</c:v>
                </c:pt>
                <c:pt idx="2">
                  <c:v>dubbel glas </c:v>
                </c:pt>
                <c:pt idx="3">
                  <c:v>dakisolatie</c:v>
                </c:pt>
                <c:pt idx="4">
                  <c:v>spouwmuurisolatie</c:v>
                </c:pt>
                <c:pt idx="5">
                  <c:v>gevelisolatie </c:v>
                </c:pt>
                <c:pt idx="6">
                  <c:v>vloerisolatie</c:v>
                </c:pt>
              </c:strCache>
            </c:strRef>
          </c:cat>
          <c:val>
            <c:numRef>
              <c:f>Sheet1!$B$2:$B$8</c:f>
              <c:numCache>
                <c:formatCode>###0%</c:formatCode>
                <c:ptCount val="7"/>
                <c:pt idx="0">
                  <c:v>0.10562791884646927</c:v>
                </c:pt>
                <c:pt idx="1">
                  <c:v>9.9304540892220169E-2</c:v>
                </c:pt>
                <c:pt idx="2">
                  <c:v>9.2976545897681201E-2</c:v>
                </c:pt>
                <c:pt idx="3">
                  <c:v>7.3013485594223257E-2</c:v>
                </c:pt>
                <c:pt idx="4">
                  <c:v>4.3143130455729969E-2</c:v>
                </c:pt>
                <c:pt idx="5">
                  <c:v>4.2414267049733251E-2</c:v>
                </c:pt>
                <c:pt idx="6">
                  <c:v>3.4724035807692545E-2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FC-46A4-AAD0-928B064FE2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42821248"/>
        <c:axId val="142822784"/>
      </c:barChart>
      <c:catAx>
        <c:axId val="14282124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42822784"/>
        <c:crosses val="autoZero"/>
        <c:auto val="1"/>
        <c:lblAlgn val="ctr"/>
        <c:lblOffset val="100"/>
        <c:noMultiLvlLbl val="0"/>
      </c:catAx>
      <c:valAx>
        <c:axId val="142822784"/>
        <c:scaling>
          <c:orientation val="minMax"/>
          <c:max val="0.5"/>
        </c:scaling>
        <c:delete val="1"/>
        <c:axPos val="b"/>
        <c:numFmt formatCode="###0%" sourceLinked="1"/>
        <c:majorTickMark val="out"/>
        <c:minorTickMark val="none"/>
        <c:tickLblPos val="nextTo"/>
        <c:crossAx val="142821248"/>
        <c:crosses val="autoZero"/>
        <c:crossBetween val="between"/>
        <c:majorUnit val="0.25"/>
      </c:valAx>
    </c:plotArea>
    <c:legend>
      <c:legendPos val="b"/>
      <c:layout>
        <c:manualLayout>
          <c:xMode val="edge"/>
          <c:yMode val="edge"/>
          <c:x val="0.23953796347138609"/>
          <c:y val="0.83908650464439039"/>
          <c:w val="0.7354942742354259"/>
          <c:h val="0.12513323685498101"/>
        </c:manualLayout>
      </c:layout>
      <c:overlay val="0"/>
      <c:txPr>
        <a:bodyPr/>
        <a:lstStyle/>
        <a:p>
          <a:pPr>
            <a:defRPr sz="600"/>
          </a:pPr>
          <a:endParaRPr lang="nl-NL"/>
        </a:p>
      </c:txPr>
    </c:legend>
    <c:plotVisOnly val="1"/>
    <c:dispBlanksAs val="gap"/>
    <c:showDLblsOverMax val="0"/>
  </c:chart>
  <c:txPr>
    <a:bodyPr/>
    <a:lstStyle/>
    <a:p>
      <a:pPr>
        <a:defRPr sz="700"/>
      </a:pPr>
      <a:endParaRPr lang="nl-NL"/>
    </a:p>
  </c:txPr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192E-493F-960B-E31C7582E361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192E-493F-960B-E31C7582E361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0.71</c:v>
                </c:pt>
                <c:pt idx="1">
                  <c:v>0.28999999999999998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92E-493F-960B-E31C7582E3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0AB00"/>
              </a:solidFill>
            </c:spPr>
            <c:extLst>
              <c:ext xmlns:c16="http://schemas.microsoft.com/office/drawing/2014/chart" uri="{C3380CC4-5D6E-409C-BE32-E72D297353CC}">
                <c16:uniqueId val="{00000001-F05E-4E69-A38D-9846BDA2E9B8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F05E-4E69-A38D-9846BDA2E9B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0.74</c:v>
                </c:pt>
                <c:pt idx="1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05E-4E69-A38D-9846BDA2E9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Ja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Sociale huurders</c:v>
                </c:pt>
                <c:pt idx="1">
                  <c:v>Kopers</c:v>
                </c:pt>
                <c:pt idx="2">
                  <c:v>Particuliere huurders</c:v>
                </c:pt>
              </c:strCache>
            </c:strRef>
          </c:cat>
          <c:val>
            <c:numRef>
              <c:f>Sheet1!$B$2:$B$4</c:f>
              <c:numCache>
                <c:formatCode>###0%</c:formatCode>
                <c:ptCount val="3"/>
                <c:pt idx="0">
                  <c:v>0.33078184260644788</c:v>
                </c:pt>
                <c:pt idx="1">
                  <c:v>0.33929330750148345</c:v>
                </c:pt>
                <c:pt idx="2">
                  <c:v>0.36778411587230603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F9-4760-AABB-C1E16B1E54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31903872"/>
        <c:axId val="131905408"/>
      </c:barChart>
      <c:catAx>
        <c:axId val="13190387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700"/>
            </a:pPr>
            <a:endParaRPr lang="nl-NL"/>
          </a:p>
        </c:txPr>
        <c:crossAx val="131905408"/>
        <c:crosses val="autoZero"/>
        <c:auto val="1"/>
        <c:lblAlgn val="ctr"/>
        <c:lblOffset val="100"/>
        <c:noMultiLvlLbl val="0"/>
      </c:catAx>
      <c:valAx>
        <c:axId val="131905408"/>
        <c:scaling>
          <c:orientation val="minMax"/>
        </c:scaling>
        <c:delete val="1"/>
        <c:axPos val="b"/>
        <c:numFmt formatCode="###0%" sourceLinked="1"/>
        <c:majorTickMark val="out"/>
        <c:minorTickMark val="none"/>
        <c:tickLblPos val="nextTo"/>
        <c:crossAx val="13190387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800"/>
      </a:pPr>
      <a:endParaRPr lang="nl-NL"/>
    </a:p>
  </c:txPr>
  <c:externalData r:id="rId1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Ja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Kopers</c:v>
                </c:pt>
                <c:pt idx="1">
                  <c:v>Particuliere huurders</c:v>
                </c:pt>
                <c:pt idx="2">
                  <c:v>Sociale huurders</c:v>
                </c:pt>
              </c:strCache>
            </c:strRef>
          </c:cat>
          <c:val>
            <c:numRef>
              <c:f>Sheet1!$B$2:$B$4</c:f>
              <c:numCache>
                <c:formatCode>###0%</c:formatCode>
                <c:ptCount val="3"/>
                <c:pt idx="0">
                  <c:v>0.49841785957837631</c:v>
                </c:pt>
                <c:pt idx="1">
                  <c:v>0.53338865170500871</c:v>
                </c:pt>
                <c:pt idx="2">
                  <c:v>0.56353127851218121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B9-42B6-AE22-90486258AE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40711040"/>
        <c:axId val="140712576"/>
      </c:barChart>
      <c:catAx>
        <c:axId val="14071104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700"/>
            </a:pPr>
            <a:endParaRPr lang="nl-NL"/>
          </a:p>
        </c:txPr>
        <c:crossAx val="140712576"/>
        <c:crosses val="autoZero"/>
        <c:auto val="1"/>
        <c:lblAlgn val="ctr"/>
        <c:lblOffset val="100"/>
        <c:noMultiLvlLbl val="0"/>
      </c:catAx>
      <c:valAx>
        <c:axId val="140712576"/>
        <c:scaling>
          <c:orientation val="minMax"/>
        </c:scaling>
        <c:delete val="1"/>
        <c:axPos val="b"/>
        <c:numFmt formatCode="###0%" sourceLinked="1"/>
        <c:majorTickMark val="out"/>
        <c:minorTickMark val="none"/>
        <c:tickLblPos val="nextTo"/>
        <c:crossAx val="14071104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800"/>
      </a:pPr>
      <a:endParaRPr lang="nl-NL"/>
    </a:p>
  </c:txPr>
  <c:externalData r:id="rId1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7491-45F6-A37C-7BF582E5FD19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7491-45F6-A37C-7BF582E5FD19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0.25</c:v>
                </c:pt>
                <c:pt idx="1">
                  <c:v>0.66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491-45F6-A37C-7BF582E5FD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9629-4714-8B32-773E8D661F79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9629-4714-8B32-773E8D661F79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0.19</c:v>
                </c:pt>
                <c:pt idx="1">
                  <c:v>0.81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629-4714-8B32-773E8D661F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5370391995607225"/>
          <c:y val="7.2961831734979388E-2"/>
          <c:w val="0.62619267092196118"/>
          <c:h val="0.761709582629388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Kopers wel maatregelen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gevelisolatie </c:v>
                </c:pt>
                <c:pt idx="1">
                  <c:v>spouwmuur-isolatie</c:v>
                </c:pt>
                <c:pt idx="2">
                  <c:v>dakisolatie</c:v>
                </c:pt>
                <c:pt idx="3">
                  <c:v>vloerisolatie</c:v>
                </c:pt>
                <c:pt idx="4">
                  <c:v>dubbel glas</c:v>
                </c:pt>
                <c:pt idx="5">
                  <c:v>verwarmings-installatie</c:v>
                </c:pt>
                <c:pt idx="6">
                  <c:v>zonnepanelen</c:v>
                </c:pt>
              </c:strCache>
            </c:strRef>
          </c:cat>
          <c:val>
            <c:numRef>
              <c:f>Sheet1!$B$2:$B$8</c:f>
              <c:numCache>
                <c:formatCode>###0%</c:formatCode>
                <c:ptCount val="7"/>
                <c:pt idx="0">
                  <c:v>8.4131281579737469E-2</c:v>
                </c:pt>
                <c:pt idx="1">
                  <c:v>0.1324290948843222</c:v>
                </c:pt>
                <c:pt idx="2">
                  <c:v>0.22141886137100517</c:v>
                </c:pt>
                <c:pt idx="3">
                  <c:v>0.19808894358505669</c:v>
                </c:pt>
                <c:pt idx="4">
                  <c:v>0.2843353691784733</c:v>
                </c:pt>
                <c:pt idx="5">
                  <c:v>0.18689470442116587</c:v>
                </c:pt>
                <c:pt idx="6">
                  <c:v>0.29179880837008365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9E-4F78-A21F-55CA8DA0919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Kopers representatief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gevelisolatie </c:v>
                </c:pt>
                <c:pt idx="1">
                  <c:v>spouwmuur-isolatie</c:v>
                </c:pt>
                <c:pt idx="2">
                  <c:v>dakisolatie</c:v>
                </c:pt>
                <c:pt idx="3">
                  <c:v>vloerisolatie</c:v>
                </c:pt>
                <c:pt idx="4">
                  <c:v>dubbel glas</c:v>
                </c:pt>
                <c:pt idx="5">
                  <c:v>verwarmings-installatie</c:v>
                </c:pt>
                <c:pt idx="6">
                  <c:v>zonnepanelen</c:v>
                </c:pt>
              </c:strCache>
            </c:strRef>
          </c:cat>
          <c:val>
            <c:numRef>
              <c:f>Sheet1!$C$2:$C$8</c:f>
              <c:numCache>
                <c:formatCode>###0%</c:formatCode>
                <c:ptCount val="7"/>
                <c:pt idx="0">
                  <c:v>8.9619565838777671E-2</c:v>
                </c:pt>
                <c:pt idx="1">
                  <c:v>0.11429530352994614</c:v>
                </c:pt>
                <c:pt idx="2">
                  <c:v>0.15429682221330832</c:v>
                </c:pt>
                <c:pt idx="3">
                  <c:v>0.18728496378406734</c:v>
                </c:pt>
                <c:pt idx="4">
                  <c:v>0.19219448285382587</c:v>
                </c:pt>
                <c:pt idx="5">
                  <c:v>0.25146632746545722</c:v>
                </c:pt>
                <c:pt idx="6">
                  <c:v>0.41279950897107137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09E-4F78-A21F-55CA8DA091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42821248"/>
        <c:axId val="142822784"/>
      </c:barChart>
      <c:catAx>
        <c:axId val="14282124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42822784"/>
        <c:crosses val="autoZero"/>
        <c:auto val="1"/>
        <c:lblAlgn val="ctr"/>
        <c:lblOffset val="100"/>
        <c:noMultiLvlLbl val="0"/>
      </c:catAx>
      <c:valAx>
        <c:axId val="142822784"/>
        <c:scaling>
          <c:orientation val="minMax"/>
          <c:max val="0.5"/>
        </c:scaling>
        <c:delete val="1"/>
        <c:axPos val="b"/>
        <c:numFmt formatCode="###0%" sourceLinked="1"/>
        <c:majorTickMark val="out"/>
        <c:minorTickMark val="none"/>
        <c:tickLblPos val="nextTo"/>
        <c:crossAx val="142821248"/>
        <c:crosses val="autoZero"/>
        <c:crossBetween val="between"/>
        <c:majorUnit val="0.25"/>
      </c:valAx>
    </c:plotArea>
    <c:legend>
      <c:legendPos val="b"/>
      <c:layout>
        <c:manualLayout>
          <c:xMode val="edge"/>
          <c:yMode val="edge"/>
          <c:x val="0.23953796347138609"/>
          <c:y val="0.83908650464439039"/>
          <c:w val="0.7354942742354259"/>
          <c:h val="0.12513323685498101"/>
        </c:manualLayout>
      </c:layout>
      <c:overlay val="0"/>
      <c:txPr>
        <a:bodyPr/>
        <a:lstStyle/>
        <a:p>
          <a:pPr>
            <a:defRPr sz="600"/>
          </a:pPr>
          <a:endParaRPr lang="nl-NL"/>
        </a:p>
      </c:txPr>
    </c:legend>
    <c:plotVisOnly val="1"/>
    <c:dispBlanksAs val="gap"/>
    <c:showDLblsOverMax val="0"/>
  </c:chart>
  <c:txPr>
    <a:bodyPr/>
    <a:lstStyle/>
    <a:p>
      <a:pPr>
        <a:defRPr sz="700"/>
      </a:pPr>
      <a:endParaRPr lang="nl-NL"/>
    </a:p>
  </c:txPr>
  <c:externalData r:id="rId1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208342391390319"/>
          <c:y val="6.7386741624233776E-2"/>
          <c:w val="0.57916576086096816"/>
          <c:h val="0.730590665239013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Kopers wel maatregelen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Verhoging van de energieprijs</c:v>
                </c:pt>
                <c:pt idx="1">
                  <c:v>Efficiëntere mogelijkheden</c:v>
                </c:pt>
                <c:pt idx="2">
                  <c:v>Subsidie besparende maatregelen</c:v>
                </c:pt>
                <c:pt idx="3">
                  <c:v>Lagere kosten  </c:v>
                </c:pt>
                <c:pt idx="4">
                  <c:v>Meer geld sparen</c:v>
                </c:pt>
                <c:pt idx="5">
                  <c:v>Meer informatie inwinnen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2.5337943921493203E-2</c:v>
                </c:pt>
                <c:pt idx="1">
                  <c:v>0.14388541857975429</c:v>
                </c:pt>
                <c:pt idx="2">
                  <c:v>0.24487360416405482</c:v>
                </c:pt>
                <c:pt idx="3">
                  <c:v>0.34720193079644013</c:v>
                </c:pt>
                <c:pt idx="4">
                  <c:v>0.45693806513300678</c:v>
                </c:pt>
                <c:pt idx="5">
                  <c:v>0.38060756410075586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2D-478B-B063-A7EB078250B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Kopers representatief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Verhoging van de energieprijs</c:v>
                </c:pt>
                <c:pt idx="1">
                  <c:v>Efficiëntere mogelijkheden</c:v>
                </c:pt>
                <c:pt idx="2">
                  <c:v>Subsidie besparende maatregelen</c:v>
                </c:pt>
                <c:pt idx="3">
                  <c:v>Lagere kosten  </c:v>
                </c:pt>
                <c:pt idx="4">
                  <c:v>Meer geld sparen</c:v>
                </c:pt>
                <c:pt idx="5">
                  <c:v>Meer informatie inwinnen</c:v>
                </c:pt>
              </c:strCache>
            </c:strRef>
          </c:cat>
          <c:val>
            <c:numRef>
              <c:f>Sheet1!$C$2:$C$7</c:f>
              <c:numCache>
                <c:formatCode>0%</c:formatCode>
                <c:ptCount val="6"/>
                <c:pt idx="0">
                  <c:v>2.7870458732535904E-2</c:v>
                </c:pt>
                <c:pt idx="1">
                  <c:v>0.13228476610371348</c:v>
                </c:pt>
                <c:pt idx="2">
                  <c:v>0.30097835843804582</c:v>
                </c:pt>
                <c:pt idx="3">
                  <c:v>0.35379821035743253</c:v>
                </c:pt>
                <c:pt idx="4">
                  <c:v>0.39119840733463201</c:v>
                </c:pt>
                <c:pt idx="5">
                  <c:v>0.44664522073850044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2D-478B-B063-A7EB078250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43237888"/>
        <c:axId val="143239424"/>
      </c:barChart>
      <c:catAx>
        <c:axId val="14323788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43239424"/>
        <c:crosses val="autoZero"/>
        <c:auto val="1"/>
        <c:lblAlgn val="ctr"/>
        <c:lblOffset val="100"/>
        <c:noMultiLvlLbl val="0"/>
      </c:catAx>
      <c:valAx>
        <c:axId val="143239424"/>
        <c:scaling>
          <c:orientation val="minMax"/>
          <c:max val="0.75000000000000011"/>
        </c:scaling>
        <c:delete val="1"/>
        <c:axPos val="b"/>
        <c:numFmt formatCode="0%" sourceLinked="1"/>
        <c:majorTickMark val="out"/>
        <c:minorTickMark val="none"/>
        <c:tickLblPos val="nextTo"/>
        <c:crossAx val="143237888"/>
        <c:crosses val="autoZero"/>
        <c:crossBetween val="between"/>
        <c:majorUnit val="0.25"/>
      </c:valAx>
    </c:plotArea>
    <c:legend>
      <c:legendPos val="b"/>
      <c:layout>
        <c:manualLayout>
          <c:xMode val="edge"/>
          <c:yMode val="edge"/>
          <c:x val="0.13856375115223402"/>
          <c:y val="0.82829853464529046"/>
          <c:w val="0.7354942742354259"/>
          <c:h val="0.12513323685498101"/>
        </c:manualLayout>
      </c:layout>
      <c:overlay val="0"/>
      <c:txPr>
        <a:bodyPr/>
        <a:lstStyle/>
        <a:p>
          <a:pPr>
            <a:defRPr sz="600"/>
          </a:pPr>
          <a:endParaRPr lang="nl-NL"/>
        </a:p>
      </c:txPr>
    </c:legend>
    <c:plotVisOnly val="1"/>
    <c:dispBlanksAs val="gap"/>
    <c:showDLblsOverMax val="0"/>
  </c:chart>
  <c:txPr>
    <a:bodyPr/>
    <a:lstStyle/>
    <a:p>
      <a:pPr>
        <a:defRPr sz="700"/>
      </a:pPr>
      <a:endParaRPr lang="nl-NL"/>
    </a:p>
  </c:txPr>
  <c:externalData r:id="rId1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2D3D-4014-AFB7-9BFA26619EF5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0.13</c:v>
                </c:pt>
                <c:pt idx="1">
                  <c:v>0.87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D3D-4014-AFB7-9BFA26619E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B76A-4725-8C5E-65629D91A8CB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B76A-4725-8C5E-65629D91A8C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0.09</c:v>
                </c:pt>
                <c:pt idx="1">
                  <c:v>0.91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76A-4725-8C5E-65629D91A8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6048810541900007"/>
          <c:y val="7.2961831734979388E-2"/>
          <c:w val="0.43951189458099993"/>
          <c:h val="0.761709582629388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Gezien als mogelijke barriere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Een tekort aan geld of andere financiele middelen</c:v>
                </c:pt>
                <c:pt idx="1">
                  <c:v>Betrokkenheid van de leden</c:v>
                </c:pt>
                <c:pt idx="2">
                  <c:v>Besluitvaardigheid van de VvE</c:v>
                </c:pt>
                <c:pt idx="3">
                  <c:v>Onenigheid tussen de leden</c:v>
                </c:pt>
              </c:strCache>
            </c:strRef>
          </c:cat>
          <c:val>
            <c:numRef>
              <c:f>Sheet1!$B$2:$B$5</c:f>
              <c:numCache>
                <c:formatCode>###0%</c:formatCode>
                <c:ptCount val="4"/>
                <c:pt idx="0">
                  <c:v>0.43455366695600217</c:v>
                </c:pt>
                <c:pt idx="1">
                  <c:v>0.40910758763701971</c:v>
                </c:pt>
                <c:pt idx="2">
                  <c:v>0.2336809208154923</c:v>
                </c:pt>
                <c:pt idx="3">
                  <c:v>0.16112666159587458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3B-41D1-967F-AF5E678443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42821248"/>
        <c:axId val="142822784"/>
      </c:barChart>
      <c:catAx>
        <c:axId val="14282124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42822784"/>
        <c:crosses val="autoZero"/>
        <c:auto val="1"/>
        <c:lblAlgn val="ctr"/>
        <c:lblOffset val="100"/>
        <c:noMultiLvlLbl val="0"/>
      </c:catAx>
      <c:valAx>
        <c:axId val="142822784"/>
        <c:scaling>
          <c:orientation val="minMax"/>
          <c:max val="0.5"/>
        </c:scaling>
        <c:delete val="1"/>
        <c:axPos val="b"/>
        <c:numFmt formatCode="###0%" sourceLinked="1"/>
        <c:majorTickMark val="out"/>
        <c:minorTickMark val="none"/>
        <c:tickLblPos val="nextTo"/>
        <c:crossAx val="142821248"/>
        <c:crosses val="autoZero"/>
        <c:crossBetween val="between"/>
        <c:majorUnit val="0.25"/>
      </c:valAx>
    </c:plotArea>
    <c:legend>
      <c:legendPos val="b"/>
      <c:layout>
        <c:manualLayout>
          <c:xMode val="edge"/>
          <c:yMode val="edge"/>
          <c:x val="0.23953796347138609"/>
          <c:y val="0.83908650464439039"/>
          <c:w val="0.74727788661741068"/>
          <c:h val="8.0571597882747606E-2"/>
        </c:manualLayout>
      </c:layout>
      <c:overlay val="0"/>
      <c:txPr>
        <a:bodyPr/>
        <a:lstStyle/>
        <a:p>
          <a:pPr>
            <a:defRPr sz="600"/>
          </a:pPr>
          <a:endParaRPr lang="nl-NL"/>
        </a:p>
      </c:txPr>
    </c:legend>
    <c:plotVisOnly val="1"/>
    <c:dispBlanksAs val="gap"/>
    <c:showDLblsOverMax val="0"/>
  </c:chart>
  <c:txPr>
    <a:bodyPr/>
    <a:lstStyle/>
    <a:p>
      <a:pPr>
        <a:defRPr sz="700"/>
      </a:pPr>
      <a:endParaRPr lang="nl-NL"/>
    </a:p>
  </c:txPr>
  <c:externalData r:id="rId1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0AB00"/>
              </a:solidFill>
            </c:spPr>
            <c:extLst>
              <c:ext xmlns:c16="http://schemas.microsoft.com/office/drawing/2014/chart" uri="{C3380CC4-5D6E-409C-BE32-E72D297353CC}">
                <c16:uniqueId val="{00000001-BEEC-4578-876A-B2ED85A0B8AE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BEEC-4578-876A-B2ED85A0B8AE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0.12</c:v>
                </c:pt>
                <c:pt idx="1">
                  <c:v>0.88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EEC-4578-876A-B2ED85A0B8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12C8-404E-8278-FECBB4AE8871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0.49</c:v>
                </c:pt>
                <c:pt idx="1">
                  <c:v>0.51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2C8-404E-8278-FECBB4AE88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BDE7-4DDB-87D2-F86EC74D997F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BDE7-4DDB-87D2-F86EC74D997F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0.61</c:v>
                </c:pt>
                <c:pt idx="1">
                  <c:v>0.39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DE7-4DDB-87D2-F86EC74D99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0AB00"/>
              </a:solidFill>
            </c:spPr>
            <c:extLst>
              <c:ext xmlns:c16="http://schemas.microsoft.com/office/drawing/2014/chart" uri="{C3380CC4-5D6E-409C-BE32-E72D297353CC}">
                <c16:uniqueId val="{00000001-82C0-403C-B055-8845E630A4E6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82C0-403C-B055-8845E630A4E6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0.67</c:v>
                </c:pt>
                <c:pt idx="1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2C0-403C-B055-8845E630A4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3300418625452913"/>
          <c:y val="6.7386741624233776E-2"/>
          <c:w val="0.48004839054671317"/>
          <c:h val="0.730590665239013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Kopers wel maatregelen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dLbl>
              <c:idx val="2"/>
              <c:layout>
                <c:manualLayout>
                  <c:x val="-1.1759662136573305E-2"/>
                  <c:y val="2.576699209671328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3F2-44E4-9087-0B9DA6411A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Ja,  geen  aanschaf</c:v>
                </c:pt>
                <c:pt idx="1">
                  <c:v>Ja, uitstel van aanschaf</c:v>
                </c:pt>
                <c:pt idx="2">
                  <c:v>nee, geen invloed op aanschaf</c:v>
                </c:pt>
              </c:strCache>
            </c:strRef>
          </c:cat>
          <c:val>
            <c:numRef>
              <c:f>Sheet1!$B$2:$B$4</c:f>
              <c:numCache>
                <c:formatCode>###0%</c:formatCode>
                <c:ptCount val="3"/>
                <c:pt idx="0">
                  <c:v>8.4231206481043569E-2</c:v>
                </c:pt>
                <c:pt idx="1">
                  <c:v>0.18672821961136002</c:v>
                </c:pt>
                <c:pt idx="2">
                  <c:v>0.52287374807020526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8A-44B4-8B37-244B0531223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Kopers representatief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Ja,  geen  aanschaf</c:v>
                </c:pt>
                <c:pt idx="1">
                  <c:v>Ja, uitstel van aanschaf</c:v>
                </c:pt>
                <c:pt idx="2">
                  <c:v>nee, geen invloed op aanschaf</c:v>
                </c:pt>
              </c:strCache>
            </c:strRef>
          </c:cat>
          <c:val>
            <c:numRef>
              <c:f>Sheet1!$C$2:$C$4</c:f>
              <c:numCache>
                <c:formatCode>###0%</c:formatCode>
                <c:ptCount val="3"/>
                <c:pt idx="0">
                  <c:v>3.0496892653914958E-2</c:v>
                </c:pt>
                <c:pt idx="1">
                  <c:v>0.13982965855694293</c:v>
                </c:pt>
                <c:pt idx="2">
                  <c:v>0.47366678380471633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D8A-44B4-8B37-244B053122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43237888"/>
        <c:axId val="143239424"/>
      </c:barChart>
      <c:catAx>
        <c:axId val="14323788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43239424"/>
        <c:crosses val="autoZero"/>
        <c:auto val="1"/>
        <c:lblAlgn val="ctr"/>
        <c:lblOffset val="100"/>
        <c:noMultiLvlLbl val="0"/>
      </c:catAx>
      <c:valAx>
        <c:axId val="143239424"/>
        <c:scaling>
          <c:orientation val="minMax"/>
          <c:max val="0.75000000000000011"/>
        </c:scaling>
        <c:delete val="1"/>
        <c:axPos val="b"/>
        <c:numFmt formatCode="###0%" sourceLinked="1"/>
        <c:majorTickMark val="out"/>
        <c:minorTickMark val="none"/>
        <c:tickLblPos val="nextTo"/>
        <c:crossAx val="143237888"/>
        <c:crosses val="autoZero"/>
        <c:crossBetween val="between"/>
        <c:majorUnit val="0.25"/>
      </c:valAx>
    </c:plotArea>
    <c:legend>
      <c:legendPos val="b"/>
      <c:layout>
        <c:manualLayout>
          <c:xMode val="edge"/>
          <c:yMode val="edge"/>
          <c:x val="0.13856375115223402"/>
          <c:y val="0.82829853464529046"/>
          <c:w val="0.7354942742354259"/>
          <c:h val="0.12513323685498101"/>
        </c:manualLayout>
      </c:layout>
      <c:overlay val="0"/>
      <c:txPr>
        <a:bodyPr/>
        <a:lstStyle/>
        <a:p>
          <a:pPr>
            <a:defRPr sz="600"/>
          </a:pPr>
          <a:endParaRPr lang="nl-NL"/>
        </a:p>
      </c:txPr>
    </c:legend>
    <c:plotVisOnly val="1"/>
    <c:dispBlanksAs val="gap"/>
    <c:showDLblsOverMax val="0"/>
  </c:chart>
  <c:txPr>
    <a:bodyPr/>
    <a:lstStyle/>
    <a:p>
      <a:pPr>
        <a:defRPr sz="700"/>
      </a:pPr>
      <a:endParaRPr lang="nl-NL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B382-4AB2-90ED-8CD0333F5FFC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 formatCode="###0%">
                  <c:v>0.70914034106796198</c:v>
                </c:pt>
                <c:pt idx="1">
                  <c:v>0.28999999999999998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382-4AB2-90ED-8CD0333F5F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511A-4CB5-9C16-AA4E9A7918DC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511A-4CB5-9C16-AA4E9A7918DC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11A-4CB5-9C16-AA4E9A7918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0AB00"/>
              </a:solidFill>
            </c:spPr>
            <c:extLst>
              <c:ext xmlns:c16="http://schemas.microsoft.com/office/drawing/2014/chart" uri="{C3380CC4-5D6E-409C-BE32-E72D297353CC}">
                <c16:uniqueId val="{00000001-C6C2-4295-A53F-AB88230CB067}"/>
              </c:ext>
            </c:extLst>
          </c:dPt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C6C2-4295-A53F-AB88230CB06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0.83</c:v>
                </c:pt>
                <c:pt idx="1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6C2-4295-A53F-AB88230CB0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"/>
          <c:y val="0"/>
          <c:w val="0.72499999999999998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1"/>
            <c:bubble3D val="0"/>
            <c:spPr>
              <a:solidFill>
                <a:schemeClr val="bg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4A93-4096-98A0-393CC94AA613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A93-4096-98A0-393CC94AA6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16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17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18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19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20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2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2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2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24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25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26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27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28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29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30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0.00017</cdr:x>
      <cdr:y>0.62233</cdr:y>
    </cdr:to>
    <cdr:sp macro="" textlink="">
      <cdr:nvSpPr>
        <cdr:cNvPr id="2" name="TextBox 1"/>
        <cdr:cNvSpPr txBox="1"/>
      </cdr:nvSpPr>
      <cdr:spPr bwMode="gray">
        <a:xfrm xmlns:a="http://schemas.openxmlformats.org/drawingml/2006/main">
          <a:off x="0" y="0"/>
          <a:ext cx="65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lIns="0" tIns="0" rIns="0" bIns="0" rtlCol="0">
          <a:spAutoFit/>
        </a:bodyPr>
        <a:lstStyle xmlns:a="http://schemas.openxmlformats.org/drawingml/2006/main"/>
        <a:p xmlns:a="http://schemas.openxmlformats.org/drawingml/2006/main">
          <a:pPr>
            <a:spcBef>
              <a:spcPts val="300"/>
            </a:spcBef>
          </a:pPr>
          <a:endParaRPr lang="en-US" sz="1600" dirty="0" err="1">
            <a:latin typeface="Arial" pitchFamily="34" charset="0"/>
            <a:cs typeface="Arial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5874010" y="193686"/>
            <a:ext cx="428750" cy="42993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42442" y="9376676"/>
            <a:ext cx="4928414" cy="286434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>
              <a:defRPr sz="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© </a:t>
            </a:r>
            <a:r>
              <a:rPr lang="en-US" dirty="0" err="1"/>
              <a:t>GfK</a:t>
            </a:r>
            <a:r>
              <a:rPr lang="en-US" dirty="0"/>
              <a:t> </a:t>
            </a:r>
            <a:fld id="{C8998D9E-49B2-4097-B552-57EEB9E5A717}" type="datetime4">
              <a:rPr lang="en-US" smtClean="0"/>
              <a:t>March 23, 2021</a:t>
            </a:fld>
            <a:r>
              <a:rPr lang="en-US" dirty="0"/>
              <a:t> | Title of presentation</a:t>
            </a:r>
          </a:p>
        </p:txBody>
      </p:sp>
      <p:sp>
        <p:nvSpPr>
          <p:cNvPr id="11" name="Rectangle 10"/>
          <p:cNvSpPr/>
          <p:nvPr/>
        </p:nvSpPr>
        <p:spPr bwMode="gray">
          <a:xfrm>
            <a:off x="5656543" y="9376676"/>
            <a:ext cx="642793" cy="286474"/>
          </a:xfrm>
          <a:prstGeom prst="rect">
            <a:avLst/>
          </a:prstGeom>
        </p:spPr>
        <p:txBody>
          <a:bodyPr vert="horz" lIns="0" tIns="0" rIns="0" bIns="0" rtlCol="0" anchor="b"/>
          <a:lstStyle/>
          <a:p>
            <a:pPr lvl="0" algn="r"/>
            <a:fld id="{CA005866-F985-470A-86CC-2BB4A48D5BA8}" type="slidenum">
              <a:rPr lang="de-DE" sz="800">
                <a:solidFill>
                  <a:schemeClr val="bg2"/>
                </a:solidFill>
              </a:rPr>
              <a:pPr lvl="0" algn="r"/>
              <a:t>‹nr.›</a:t>
            </a:fld>
            <a:endParaRPr lang="de-DE" sz="8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1370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cm"/>
        </inkml:traceFormat>
        <inkml:channelProperties>
          <inkml:channelProperty channel="X" name="resolution" value="2226.0188" units="1/cm"/>
          <inkml:channelProperty channel="Y" name="resolution" value="3561.63037" units="1/cm"/>
          <inkml:channelProperty channel="F" name="resolution" value="2.84167" units="1/cm"/>
        </inkml:channelProperties>
      </inkml:inkSource>
      <inkml:timestamp xml:id="ts0" timeString="2017-03-14T10:59:41.106"/>
    </inkml:context>
    <inkml:brush xml:id="br0">
      <inkml:brushProperty name="width" value="0.04667" units="cm"/>
      <inkml:brushProperty name="height" value="0.04667" units="cm"/>
      <inkml:brushProperty name="color" value="#8E8581"/>
      <inkml:brushProperty name="fitToCurve" value="1"/>
    </inkml:brush>
  </inkml:definitions>
  <inkml:trace contextRef="#ctx0" brushRef="#br0">3913 183 113,'-38'3'68,"-20"-3"27,13 0-84,-7 0 24,-15 0 12,-10-14-8,-13-1-12,-13-2-4,-12-2-1,-12 0-3,-14 5-5,-13-1-4,-15 5-2,-16-3 1,-13 2-4,0 3 2,-11 6 5,1 2 2,1 0-1,2 0-4,0 17 2,12 14-4,11 5 2,21 8 3,16 12-4,29 9-1,25 8-3,19 5-1,25 0-2,16-7-6,14 5 6,16 1 3,1 3-4,4 7 3,25 0-10,13 5 6,13-1 2,9 1 1,22-4 8,15-11-11,18-11 4,15-7-8,13-16 11,10-1-7,11-11 4,10-1-5,2-3 6,3-7-2,4-8-1,2-6 2,-6-1-2,-1-5 0,-1 0 1,-1 0 0,3 0-1,-1-18 2,-7-3-5,-4 2 5,-10-4-2,-6 2-1,-4 2 1,-10-7-1,-1 0 1,-3-4-1,-11-6 0,-4 4 1,-1-5-1,-7 4 0,-8 3 1,-8 2-1,-18 5 1,-9 0-1,-19-1 1,-14-7 1,-15 3 7,-14-3 0,-9-3 3,0-12 5,-45-13-11,-29-14-1,-40-10-13,-34-10 11,-25 1-4,-22 4 5,-19 11-13,-16 8 11,-26 9-8,-26 5-28,-18 5 20,-7 0-14,13 8 0,14 1-3,19 3-30,15 21-51,7 9-157,2 8 104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 bwMode="gray">
          <a:xfrm>
            <a:off x="434975" y="782638"/>
            <a:ext cx="5872163" cy="33035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34" tIns="45217" rIns="90434" bIns="4521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42441" y="4291766"/>
            <a:ext cx="5857231" cy="4798436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 noProof="0" dirty="0"/>
              <a:t>Click to add text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  <a:p>
            <a:pPr lvl="5"/>
            <a:r>
              <a:rPr lang="en-US" noProof="0" dirty="0"/>
              <a:t>Sixth level</a:t>
            </a:r>
          </a:p>
          <a:p>
            <a:pPr lvl="6"/>
            <a:r>
              <a:rPr lang="en-US" noProof="0" dirty="0"/>
              <a:t>Seventh level</a:t>
            </a:r>
          </a:p>
          <a:p>
            <a:pPr lvl="6"/>
            <a:r>
              <a:rPr lang="en-US" noProof="0" dirty="0"/>
              <a:t>Eighth level</a:t>
            </a:r>
          </a:p>
          <a:p>
            <a:pPr lvl="8"/>
            <a:r>
              <a:rPr lang="en-US" noProof="0" dirty="0"/>
              <a:t>Ninth level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2442" y="9376676"/>
            <a:ext cx="4928414" cy="286434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>
              <a:defRPr sz="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© </a:t>
            </a:r>
            <a:r>
              <a:rPr lang="en-US" dirty="0" err="1"/>
              <a:t>GfK</a:t>
            </a:r>
            <a:r>
              <a:rPr lang="en-US" dirty="0"/>
              <a:t> </a:t>
            </a:r>
            <a:fld id="{0B798607-B8D6-44E8-B6BA-DA2D673578FB}" type="datetime4">
              <a:rPr lang="en-US" smtClean="0"/>
              <a:t>March 23, 2021</a:t>
            </a:fld>
            <a:r>
              <a:rPr lang="en-US" dirty="0"/>
              <a:t> | Title of presentation</a:t>
            </a:r>
          </a:p>
        </p:txBody>
      </p:sp>
      <p:sp>
        <p:nvSpPr>
          <p:cNvPr id="2" name="Rectangle 1"/>
          <p:cNvSpPr/>
          <p:nvPr/>
        </p:nvSpPr>
        <p:spPr bwMode="gray">
          <a:xfrm>
            <a:off x="5656543" y="9376676"/>
            <a:ext cx="642793" cy="286474"/>
          </a:xfrm>
          <a:prstGeom prst="rect">
            <a:avLst/>
          </a:prstGeom>
        </p:spPr>
        <p:txBody>
          <a:bodyPr vert="horz" lIns="0" tIns="0" rIns="0" bIns="0" rtlCol="0" anchor="b"/>
          <a:lstStyle/>
          <a:p>
            <a:pPr lvl="0" algn="r"/>
            <a:fld id="{CA005866-F985-470A-86CC-2BB4A48D5BA8}" type="slidenum">
              <a:rPr lang="de-DE" sz="800" smtClean="0">
                <a:solidFill>
                  <a:schemeClr val="bg2"/>
                </a:solidFill>
              </a:rPr>
              <a:pPr lvl="0" algn="r"/>
              <a:t>‹nr.›</a:t>
            </a:fld>
            <a:endParaRPr lang="de-DE" sz="8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329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spcBef>
        <a:spcPts val="300"/>
      </a:spcBef>
      <a:spcAft>
        <a:spcPts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144000" indent="-144000" algn="l" defTabSz="914400" rtl="0" eaLnBrk="1" latinLnBrk="0" hangingPunct="1">
      <a:spcBef>
        <a:spcPts val="300"/>
      </a:spcBef>
      <a:spcAft>
        <a:spcPts val="0"/>
      </a:spcAft>
      <a:buFont typeface="Wingdings" panose="05000000000000000000" pitchFamily="2" charset="2"/>
      <a:buChar char="§"/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288000" indent="-144000" algn="l" defTabSz="914400" rtl="0" eaLnBrk="1" latinLnBrk="0" hangingPunct="1">
      <a:spcBef>
        <a:spcPts val="300"/>
      </a:spcBef>
      <a:spcAft>
        <a:spcPts val="0"/>
      </a:spcAft>
      <a:buFont typeface="Wingdings" panose="05000000000000000000" pitchFamily="2" charset="2"/>
      <a:buChar char="§"/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432000" indent="-144000" algn="l" defTabSz="914400" rtl="0" eaLnBrk="1" latinLnBrk="0" hangingPunct="1">
      <a:spcBef>
        <a:spcPts val="300"/>
      </a:spcBef>
      <a:spcAft>
        <a:spcPts val="0"/>
      </a:spcAft>
      <a:buFont typeface="Wingdings" panose="05000000000000000000" pitchFamily="2" charset="2"/>
      <a:buChar char="§"/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576000" indent="-144000" algn="l" defTabSz="914400" rtl="0" eaLnBrk="1" latinLnBrk="0" hangingPunct="1">
      <a:spcBef>
        <a:spcPts val="300"/>
      </a:spcBef>
      <a:spcAft>
        <a:spcPts val="0"/>
      </a:spcAft>
      <a:buFont typeface="Wingdings" panose="05000000000000000000" pitchFamily="2" charset="2"/>
      <a:buChar char="§"/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576000" indent="-144000" algn="l" defTabSz="914400" rtl="0" eaLnBrk="1" latinLnBrk="0" hangingPunct="1">
      <a:spcBef>
        <a:spcPts val="300"/>
      </a:spcBef>
      <a:spcAft>
        <a:spcPts val="0"/>
      </a:spcAft>
      <a:buFont typeface="Wingdings" panose="05000000000000000000" pitchFamily="2" charset="2"/>
      <a:buChar char="§"/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576000" indent="-144000" algn="l" defTabSz="914400" rtl="0" eaLnBrk="1" latinLnBrk="0" hangingPunct="1">
      <a:spcBef>
        <a:spcPts val="300"/>
      </a:spcBef>
      <a:spcAft>
        <a:spcPts val="0"/>
      </a:spcAft>
      <a:buFont typeface="Wingdings" panose="05000000000000000000" pitchFamily="2" charset="2"/>
      <a:buChar char="§"/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66700" indent="-88900" algn="l" defTabSz="914400" rtl="0" eaLnBrk="1" latinLnBrk="0" hangingPunct="1">
      <a:spcAft>
        <a:spcPts val="300"/>
      </a:spcAft>
      <a:buFont typeface="Arial" pitchFamily="34" charset="0"/>
      <a:buChar char="•"/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576000" indent="-144000" algn="l" defTabSz="914400" rtl="0" eaLnBrk="1" latinLnBrk="0" hangingPunct="1">
      <a:spcBef>
        <a:spcPts val="300"/>
      </a:spcBef>
      <a:spcAft>
        <a:spcPts val="0"/>
      </a:spcAft>
      <a:buFont typeface="Wingdings" panose="05000000000000000000" pitchFamily="2" charset="2"/>
      <a:buChar char="§"/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23849" y="1779587"/>
            <a:ext cx="8496301" cy="1008193"/>
          </a:xfrm>
        </p:spPr>
        <p:txBody>
          <a:bodyPr anchor="b"/>
          <a:lstStyle>
            <a:lvl1pPr>
              <a:defRPr sz="3600" b="0" cap="none" baseline="0">
                <a:solidFill>
                  <a:schemeClr val="tx2"/>
                </a:solidFill>
                <a:latin typeface="Arial" pitchFamily="34" charset="0"/>
              </a:defRPr>
            </a:lvl1pPr>
          </a:lstStyle>
          <a:p>
            <a:r>
              <a:rPr lang="en-US" dirty="0"/>
              <a:t>Click to add title of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23849" y="2859790"/>
            <a:ext cx="8496302" cy="1151823"/>
          </a:xfrm>
        </p:spPr>
        <p:txBody>
          <a:bodyPr/>
          <a:lstStyle>
            <a:lvl1pPr marL="0" indent="0" algn="l">
              <a:spcBef>
                <a:spcPts val="600"/>
              </a:spcBef>
              <a:spcAft>
                <a:spcPts val="0"/>
              </a:spcAft>
              <a:buNone/>
              <a:defRPr sz="2000" baseline="0">
                <a:solidFill>
                  <a:schemeClr val="tx2"/>
                </a:solidFill>
              </a:defRPr>
            </a:lvl1pPr>
            <a:lvl2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2pPr>
            <a:lvl3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3pPr>
            <a:lvl4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4pPr>
            <a:lvl5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5pPr>
            <a:lvl6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6pPr>
            <a:lvl7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7pPr>
            <a:lvl8pPr marL="0" indent="0" algn="l"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8pPr>
            <a:lvl9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add subtitle of presentation</a:t>
            </a:r>
          </a:p>
        </p:txBody>
      </p:sp>
      <p:sp>
        <p:nvSpPr>
          <p:cNvPr id="4" name="Rechteck 3"/>
          <p:cNvSpPr/>
          <p:nvPr userDrawn="1"/>
        </p:nvSpPr>
        <p:spPr bwMode="gray">
          <a:xfrm>
            <a:off x="0" y="4927628"/>
            <a:ext cx="9144000" cy="21587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3850" y="4588060"/>
            <a:ext cx="8496300" cy="216000"/>
          </a:xfrm>
        </p:spPr>
        <p:txBody>
          <a:bodyPr tIns="0" anchor="b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add additional text, e.g. author, location, date</a:t>
            </a:r>
          </a:p>
        </p:txBody>
      </p:sp>
    </p:spTree>
    <p:extLst>
      <p:ext uri="{BB962C8B-B14F-4D97-AF65-F5344CB8AC3E}">
        <p14:creationId xmlns:p14="http://schemas.microsoft.com/office/powerpoint/2010/main" val="1095604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/>
              <a:t>Click to add headline</a:t>
            </a:r>
            <a:endParaRPr lang="en-US" dirty="0"/>
          </a:p>
        </p:txBody>
      </p:sp>
      <p:sp>
        <p:nvSpPr>
          <p:cNvPr id="7" name="Textplatzhalter 2"/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323410" y="915520"/>
            <a:ext cx="8497180" cy="288041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0" indent="0">
              <a:lnSpc>
                <a:spcPct val="100000"/>
              </a:lnSpc>
              <a:spcBef>
                <a:spcPts val="600"/>
              </a:spcBef>
              <a:buNone/>
              <a:defRPr lang="de-DE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lvl="0"/>
            <a:r>
              <a:rPr lang="en-US" dirty="0"/>
              <a:t>Click to add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8" name="Textplatzhalter 3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23528" y="4803552"/>
            <a:ext cx="8496300" cy="144462"/>
          </a:xfrm>
        </p:spPr>
        <p:txBody>
          <a:bodyPr tIns="0" bIns="36000"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dirty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lvl="0"/>
            <a:r>
              <a:rPr lang="en-US"/>
              <a:t>Click to add source information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323410" y="1275570"/>
            <a:ext cx="2735703" cy="3456768"/>
          </a:xfrm>
        </p:spPr>
        <p:txBody>
          <a:bodyPr/>
          <a:lstStyle/>
          <a:p>
            <a:pPr lvl="0"/>
            <a:r>
              <a:rPr lang="en-US" noProof="0" dirty="0"/>
              <a:t>Click to add text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 hasCustomPrompt="1"/>
          </p:nvPr>
        </p:nvSpPr>
        <p:spPr>
          <a:xfrm>
            <a:off x="3203809" y="1276350"/>
            <a:ext cx="2736381" cy="3455988"/>
          </a:xfrm>
        </p:spPr>
        <p:txBody>
          <a:bodyPr/>
          <a:lstStyle/>
          <a:p>
            <a:pPr lvl="0"/>
            <a:r>
              <a:rPr lang="en-US" noProof="0" dirty="0"/>
              <a:t>Click to add text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5" hasCustomPrompt="1"/>
          </p:nvPr>
        </p:nvSpPr>
        <p:spPr>
          <a:xfrm>
            <a:off x="6084210" y="1276350"/>
            <a:ext cx="2736380" cy="3455988"/>
          </a:xfrm>
        </p:spPr>
        <p:txBody>
          <a:bodyPr/>
          <a:lstStyle/>
          <a:p>
            <a:pPr lvl="0"/>
            <a:r>
              <a:rPr lang="en-US" noProof="0" dirty="0"/>
              <a:t>Click to add text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3216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3637653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4" name="think-cell Slide" r:id="rId4" imgW="353" imgH="353" progId="TCLayout.ActiveDocument.1">
                  <p:embed/>
                </p:oleObj>
              </mc:Choice>
              <mc:Fallback>
                <p:oleObj name="think-cell Slide" r:id="rId4" imgW="353" imgH="35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sz="quarter" idx="16" hasCustomPrompt="1"/>
          </p:nvPr>
        </p:nvSpPr>
        <p:spPr>
          <a:xfrm>
            <a:off x="323411" y="1275570"/>
            <a:ext cx="2016280" cy="3456768"/>
          </a:xfrm>
        </p:spPr>
        <p:txBody>
          <a:bodyPr/>
          <a:lstStyle/>
          <a:p>
            <a:pPr lvl="0"/>
            <a:r>
              <a:rPr lang="en-US" noProof="0" dirty="0"/>
              <a:t>Click to add text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2483711" y="1275570"/>
            <a:ext cx="2016279" cy="3455988"/>
          </a:xfrm>
        </p:spPr>
        <p:txBody>
          <a:bodyPr/>
          <a:lstStyle/>
          <a:p>
            <a:pPr lvl="0"/>
            <a:r>
              <a:rPr lang="en-US" noProof="0" dirty="0"/>
              <a:t>Click to add text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8" hasCustomPrompt="1"/>
          </p:nvPr>
        </p:nvSpPr>
        <p:spPr>
          <a:xfrm>
            <a:off x="4644010" y="1275570"/>
            <a:ext cx="2016280" cy="3455208"/>
          </a:xfrm>
        </p:spPr>
        <p:txBody>
          <a:bodyPr/>
          <a:lstStyle/>
          <a:p>
            <a:pPr lvl="0"/>
            <a:r>
              <a:rPr lang="en-US" noProof="0" dirty="0"/>
              <a:t>Click to add text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quarter" idx="19" hasCustomPrompt="1"/>
          </p:nvPr>
        </p:nvSpPr>
        <p:spPr>
          <a:xfrm>
            <a:off x="6804310" y="1275570"/>
            <a:ext cx="2016280" cy="3454428"/>
          </a:xfrm>
        </p:spPr>
        <p:txBody>
          <a:bodyPr/>
          <a:lstStyle/>
          <a:p>
            <a:pPr lvl="0"/>
            <a:r>
              <a:rPr lang="en-US" noProof="0" dirty="0"/>
              <a:t>Click to add text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/>
              <a:t>Click to add headline</a:t>
            </a:r>
            <a:endParaRPr lang="en-US" dirty="0"/>
          </a:p>
        </p:txBody>
      </p:sp>
      <p:sp>
        <p:nvSpPr>
          <p:cNvPr id="7" name="Textplatzhalter 2"/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323410" y="915566"/>
            <a:ext cx="8496740" cy="28825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0" indent="0">
              <a:lnSpc>
                <a:spcPct val="100000"/>
              </a:lnSpc>
              <a:spcBef>
                <a:spcPts val="600"/>
              </a:spcBef>
              <a:buNone/>
              <a:defRPr lang="de-DE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lvl="0"/>
            <a:r>
              <a:rPr lang="en-US" dirty="0"/>
              <a:t>Click to add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8" name="Textplatzhalter 3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23528" y="4803552"/>
            <a:ext cx="8496300" cy="144462"/>
          </a:xfrm>
        </p:spPr>
        <p:txBody>
          <a:bodyPr tIns="0" bIns="36000"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dirty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lvl="0"/>
            <a:r>
              <a:rPr lang="en-US"/>
              <a:t>Click to add source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2798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s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/>
              <a:t>Click to add headline</a:t>
            </a:r>
            <a:endParaRPr lang="en-US" dirty="0"/>
          </a:p>
        </p:txBody>
      </p:sp>
      <p:sp>
        <p:nvSpPr>
          <p:cNvPr id="7" name="Textplatzhalter 2"/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323410" y="915566"/>
            <a:ext cx="8496740" cy="28825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0" indent="0">
              <a:lnSpc>
                <a:spcPct val="100000"/>
              </a:lnSpc>
              <a:spcBef>
                <a:spcPts val="600"/>
              </a:spcBef>
              <a:buNone/>
              <a:defRPr lang="de-DE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lvl="0"/>
            <a:r>
              <a:rPr lang="en-US" dirty="0"/>
              <a:t>Click to add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8" name="Textplatzhalter 3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23528" y="4803552"/>
            <a:ext cx="8496300" cy="144462"/>
          </a:xfrm>
        </p:spPr>
        <p:txBody>
          <a:bodyPr tIns="0" bIns="36000"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dirty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lvl="0"/>
            <a:r>
              <a:rPr lang="en-US"/>
              <a:t>Click to add source information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323411" y="1275570"/>
            <a:ext cx="4176580" cy="1656230"/>
          </a:xfrm>
        </p:spPr>
        <p:txBody>
          <a:bodyPr/>
          <a:lstStyle/>
          <a:p>
            <a:pPr lvl="0"/>
            <a:r>
              <a:rPr lang="en-US" noProof="0" dirty="0"/>
              <a:t>Click to add text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quarter" idx="14" hasCustomPrompt="1"/>
          </p:nvPr>
        </p:nvSpPr>
        <p:spPr>
          <a:xfrm>
            <a:off x="4644010" y="1275570"/>
            <a:ext cx="4176580" cy="1656230"/>
          </a:xfrm>
        </p:spPr>
        <p:txBody>
          <a:bodyPr/>
          <a:lstStyle/>
          <a:p>
            <a:pPr lvl="0"/>
            <a:r>
              <a:rPr lang="en-US" noProof="0" dirty="0"/>
              <a:t>Click to add text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5" hasCustomPrompt="1"/>
          </p:nvPr>
        </p:nvSpPr>
        <p:spPr>
          <a:xfrm>
            <a:off x="323411" y="3075820"/>
            <a:ext cx="4176580" cy="1656230"/>
          </a:xfrm>
        </p:spPr>
        <p:txBody>
          <a:bodyPr/>
          <a:lstStyle/>
          <a:p>
            <a:pPr lvl="0"/>
            <a:r>
              <a:rPr lang="en-US" noProof="0" dirty="0"/>
              <a:t>Click to add text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6" hasCustomPrompt="1"/>
          </p:nvPr>
        </p:nvSpPr>
        <p:spPr>
          <a:xfrm>
            <a:off x="4644010" y="3075820"/>
            <a:ext cx="4176580" cy="1656230"/>
          </a:xfrm>
        </p:spPr>
        <p:txBody>
          <a:bodyPr/>
          <a:lstStyle/>
          <a:p>
            <a:pPr lvl="0"/>
            <a:r>
              <a:rPr lang="en-US" noProof="0" dirty="0"/>
              <a:t>Click to add text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859436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gray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4440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e Whit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hteck 61"/>
          <p:cNvSpPr/>
          <p:nvPr userDrawn="1"/>
        </p:nvSpPr>
        <p:spPr bwMode="gray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 bwMode="gray">
          <a:xfrm>
            <a:off x="323850" y="915989"/>
            <a:ext cx="8496299" cy="2014226"/>
          </a:xfrm>
        </p:spPr>
        <p:txBody>
          <a:bodyPr vert="horz" lIns="0" tIns="18000" rIns="0" bIns="0" rtlCol="0" anchor="b" anchorCtr="0">
            <a:noAutofit/>
          </a:bodyPr>
          <a:lstStyle>
            <a:lvl1pPr>
              <a:defRPr lang="de-DE" sz="3600" cap="none" baseline="0">
                <a:solidFill>
                  <a:schemeClr val="tx2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1699196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e Black and text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 userDrawn="1"/>
        </p:nvSpPr>
        <p:spPr bwMode="gray"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 bwMode="gray">
          <a:xfrm>
            <a:off x="323851" y="915989"/>
            <a:ext cx="8496299" cy="2016126"/>
          </a:xfrm>
        </p:spPr>
        <p:txBody>
          <a:bodyPr vert="horz" lIns="0" tIns="18000" rIns="0" bIns="0" rtlCol="0" anchor="b" anchorCtr="0">
            <a:noAutofit/>
          </a:bodyPr>
          <a:lstStyle>
            <a:lvl1pPr>
              <a:defRPr lang="de-DE" sz="3600" cap="none" baseline="0">
                <a:solidFill>
                  <a:schemeClr val="bg1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7517045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e Oran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 bwMode="gray">
          <a:xfrm>
            <a:off x="323851" y="915988"/>
            <a:ext cx="8496300" cy="2016125"/>
          </a:xfrm>
        </p:spPr>
        <p:txBody>
          <a:bodyPr vert="horz" lIns="0" tIns="18000" rIns="0" bIns="0" rtlCol="0" anchor="b" anchorCtr="0">
            <a:noAutofit/>
          </a:bodyPr>
          <a:lstStyle>
            <a:lvl1pPr>
              <a:defRPr lang="de-DE" sz="3600" cap="none" baseline="0">
                <a:solidFill>
                  <a:schemeClr val="bg1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7012296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/>
              <a:t>Click to add headline</a:t>
            </a:r>
            <a:endParaRPr lang="en-US" dirty="0"/>
          </a:p>
        </p:txBody>
      </p:sp>
      <p:sp>
        <p:nvSpPr>
          <p:cNvPr id="24" name="Textplatzhalter 2"/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323850" y="915566"/>
            <a:ext cx="8496300" cy="28825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0" indent="0">
              <a:lnSpc>
                <a:spcPct val="100000"/>
              </a:lnSpc>
              <a:spcBef>
                <a:spcPts val="600"/>
              </a:spcBef>
              <a:buNone/>
              <a:defRPr lang="de-DE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lvl="0"/>
            <a:r>
              <a:rPr lang="en-US" dirty="0"/>
              <a:t>Click to add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25" name="Picture Placeholder 4"/>
          <p:cNvSpPr>
            <a:spLocks noGrp="1"/>
          </p:cNvSpPr>
          <p:nvPr>
            <p:ph type="pic" sz="quarter" idx="34" hasCustomPrompt="1"/>
          </p:nvPr>
        </p:nvSpPr>
        <p:spPr bwMode="gray">
          <a:xfrm>
            <a:off x="323528" y="1275607"/>
            <a:ext cx="1296144" cy="165618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/>
              <a:t>Picture</a:t>
            </a:r>
            <a:endParaRPr lang="en-US" dirty="0"/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35" hasCustomPrompt="1"/>
          </p:nvPr>
        </p:nvSpPr>
        <p:spPr bwMode="gray">
          <a:xfrm>
            <a:off x="1763689" y="2284729"/>
            <a:ext cx="2736303" cy="216024"/>
          </a:xfrm>
        </p:spPr>
        <p:txBody>
          <a:bodyPr t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[phone number]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36" hasCustomPrompt="1"/>
          </p:nvPr>
        </p:nvSpPr>
        <p:spPr bwMode="gray">
          <a:xfrm>
            <a:off x="1763688" y="1852681"/>
            <a:ext cx="2736304" cy="432000"/>
          </a:xfrm>
        </p:spPr>
        <p:txBody>
          <a:bodyPr tIns="36000" anchor="t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[title]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37" hasCustomPrompt="1"/>
          </p:nvPr>
        </p:nvSpPr>
        <p:spPr bwMode="gray">
          <a:xfrm>
            <a:off x="1763688" y="1276350"/>
            <a:ext cx="2736304" cy="576330"/>
          </a:xfrm>
        </p:spPr>
        <p:txBody>
          <a:bodyPr tIns="0" bIns="3600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tx2"/>
                </a:solidFill>
              </a:defRPr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400">
                <a:solidFill>
                  <a:schemeClr val="tx2"/>
                </a:solidFill>
              </a:defRPr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 b="0">
                <a:solidFill>
                  <a:schemeClr val="tx2"/>
                </a:solidFill>
              </a:defRPr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[name]</a:t>
            </a:r>
          </a:p>
        </p:txBody>
      </p:sp>
      <p:sp>
        <p:nvSpPr>
          <p:cNvPr id="29" name="Text Placeholder 3"/>
          <p:cNvSpPr>
            <a:spLocks noGrp="1"/>
          </p:cNvSpPr>
          <p:nvPr>
            <p:ph type="body" sz="quarter" idx="38" hasCustomPrompt="1"/>
          </p:nvPr>
        </p:nvSpPr>
        <p:spPr bwMode="gray">
          <a:xfrm>
            <a:off x="1763688" y="2500752"/>
            <a:ext cx="2736304" cy="216024"/>
          </a:xfrm>
        </p:spPr>
        <p:txBody>
          <a:bodyPr t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[email address]</a:t>
            </a:r>
          </a:p>
        </p:txBody>
      </p:sp>
      <p:sp>
        <p:nvSpPr>
          <p:cNvPr id="30" name="Text Placeholder 3"/>
          <p:cNvSpPr>
            <a:spLocks noGrp="1"/>
          </p:cNvSpPr>
          <p:nvPr>
            <p:ph type="body" sz="quarter" idx="39" hasCustomPrompt="1"/>
          </p:nvPr>
        </p:nvSpPr>
        <p:spPr bwMode="gray">
          <a:xfrm>
            <a:off x="1763767" y="2716776"/>
            <a:ext cx="2736226" cy="215014"/>
          </a:xfrm>
        </p:spPr>
        <p:txBody>
          <a:bodyPr t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[country]</a:t>
            </a:r>
          </a:p>
        </p:txBody>
      </p:sp>
      <p:sp>
        <p:nvSpPr>
          <p:cNvPr id="31" name="Picture Placeholder 4"/>
          <p:cNvSpPr>
            <a:spLocks noGrp="1"/>
          </p:cNvSpPr>
          <p:nvPr>
            <p:ph type="pic" sz="quarter" idx="40" hasCustomPrompt="1"/>
          </p:nvPr>
        </p:nvSpPr>
        <p:spPr bwMode="gray">
          <a:xfrm>
            <a:off x="4644728" y="1276350"/>
            <a:ext cx="1296144" cy="1656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/>
              <a:t>Picture</a:t>
            </a:r>
            <a:endParaRPr lang="en-US" dirty="0"/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41" hasCustomPrompt="1"/>
          </p:nvPr>
        </p:nvSpPr>
        <p:spPr bwMode="gray">
          <a:xfrm>
            <a:off x="6084889" y="2284729"/>
            <a:ext cx="2736303" cy="216024"/>
          </a:xfrm>
        </p:spPr>
        <p:txBody>
          <a:bodyPr t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[phone number]</a:t>
            </a:r>
          </a:p>
        </p:txBody>
      </p:sp>
      <p:sp>
        <p:nvSpPr>
          <p:cNvPr id="33" name="Text Placeholder 3"/>
          <p:cNvSpPr>
            <a:spLocks noGrp="1"/>
          </p:cNvSpPr>
          <p:nvPr>
            <p:ph type="body" sz="quarter" idx="42" hasCustomPrompt="1"/>
          </p:nvPr>
        </p:nvSpPr>
        <p:spPr bwMode="gray">
          <a:xfrm>
            <a:off x="6084888" y="1852681"/>
            <a:ext cx="2736304" cy="432000"/>
          </a:xfrm>
        </p:spPr>
        <p:txBody>
          <a:bodyPr tIns="36000" anchor="t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[title]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43" hasCustomPrompt="1"/>
          </p:nvPr>
        </p:nvSpPr>
        <p:spPr bwMode="gray">
          <a:xfrm>
            <a:off x="6084888" y="1276824"/>
            <a:ext cx="2736304" cy="576000"/>
          </a:xfrm>
        </p:spPr>
        <p:txBody>
          <a:bodyPr tIns="0" bIns="3600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tx2"/>
                </a:solidFill>
              </a:defRPr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400">
                <a:solidFill>
                  <a:schemeClr val="tx2"/>
                </a:solidFill>
              </a:defRPr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 b="0">
                <a:solidFill>
                  <a:schemeClr val="tx2"/>
                </a:solidFill>
              </a:defRPr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dirty="0"/>
              <a:t>[name]</a:t>
            </a:r>
          </a:p>
        </p:txBody>
      </p:sp>
      <p:sp>
        <p:nvSpPr>
          <p:cNvPr id="35" name="Text Placeholder 3"/>
          <p:cNvSpPr>
            <a:spLocks noGrp="1"/>
          </p:cNvSpPr>
          <p:nvPr>
            <p:ph type="body" sz="quarter" idx="44" hasCustomPrompt="1"/>
          </p:nvPr>
        </p:nvSpPr>
        <p:spPr bwMode="gray">
          <a:xfrm>
            <a:off x="6084888" y="2500752"/>
            <a:ext cx="2736304" cy="216024"/>
          </a:xfrm>
        </p:spPr>
        <p:txBody>
          <a:bodyPr t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[email address]</a:t>
            </a: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45" hasCustomPrompt="1"/>
          </p:nvPr>
        </p:nvSpPr>
        <p:spPr bwMode="gray">
          <a:xfrm>
            <a:off x="6084967" y="2716776"/>
            <a:ext cx="2736226" cy="215014"/>
          </a:xfrm>
        </p:spPr>
        <p:txBody>
          <a:bodyPr t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[country]</a:t>
            </a:r>
          </a:p>
        </p:txBody>
      </p:sp>
    </p:spTree>
    <p:extLst>
      <p:ext uri="{BB962C8B-B14F-4D97-AF65-F5344CB8AC3E}">
        <p14:creationId xmlns:p14="http://schemas.microsoft.com/office/powerpoint/2010/main" val="33811704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/>
              <a:t>Click to add headline</a:t>
            </a:r>
            <a:endParaRPr lang="en-US" dirty="0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23528" y="3075990"/>
            <a:ext cx="1296144" cy="1656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/>
              <a:t>Picture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1763689" y="4083979"/>
            <a:ext cx="2736303" cy="216024"/>
          </a:xfrm>
        </p:spPr>
        <p:txBody>
          <a:bodyPr t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[phone number]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1763688" y="3651931"/>
            <a:ext cx="2736304" cy="432000"/>
          </a:xfrm>
        </p:spPr>
        <p:txBody>
          <a:bodyPr tIns="36000" anchor="t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[title]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26" hasCustomPrompt="1"/>
          </p:nvPr>
        </p:nvSpPr>
        <p:spPr bwMode="gray">
          <a:xfrm>
            <a:off x="1763688" y="4300002"/>
            <a:ext cx="2736304" cy="216024"/>
          </a:xfrm>
        </p:spPr>
        <p:txBody>
          <a:bodyPr t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[email address]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27" hasCustomPrompt="1"/>
          </p:nvPr>
        </p:nvSpPr>
        <p:spPr bwMode="gray">
          <a:xfrm>
            <a:off x="1763767" y="4516026"/>
            <a:ext cx="2736226" cy="215014"/>
          </a:xfrm>
        </p:spPr>
        <p:txBody>
          <a:bodyPr t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[country]</a:t>
            </a:r>
          </a:p>
        </p:txBody>
      </p:sp>
      <p:sp>
        <p:nvSpPr>
          <p:cNvPr id="27" name="Picture Placeholder 4"/>
          <p:cNvSpPr>
            <a:spLocks noGrp="1"/>
          </p:cNvSpPr>
          <p:nvPr>
            <p:ph type="pic" sz="quarter" idx="28" hasCustomPrompt="1"/>
          </p:nvPr>
        </p:nvSpPr>
        <p:spPr bwMode="gray">
          <a:xfrm>
            <a:off x="4644728" y="3075990"/>
            <a:ext cx="1296144" cy="1656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/>
              <a:t>Picture</a:t>
            </a:r>
            <a:endParaRPr lang="en-US" dirty="0"/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29" hasCustomPrompt="1"/>
          </p:nvPr>
        </p:nvSpPr>
        <p:spPr bwMode="gray">
          <a:xfrm>
            <a:off x="6084889" y="4083979"/>
            <a:ext cx="2736303" cy="216024"/>
          </a:xfrm>
        </p:spPr>
        <p:txBody>
          <a:bodyPr t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[phone number]</a:t>
            </a:r>
          </a:p>
        </p:txBody>
      </p:sp>
      <p:sp>
        <p:nvSpPr>
          <p:cNvPr id="29" name="Text Placeholder 3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6084888" y="3651931"/>
            <a:ext cx="2736304" cy="432000"/>
          </a:xfrm>
        </p:spPr>
        <p:txBody>
          <a:bodyPr tIns="36000" anchor="t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[title]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6084888" y="4300002"/>
            <a:ext cx="2736304" cy="216024"/>
          </a:xfrm>
        </p:spPr>
        <p:txBody>
          <a:bodyPr t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[email address]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6084967" y="4516026"/>
            <a:ext cx="2736226" cy="215014"/>
          </a:xfrm>
        </p:spPr>
        <p:txBody>
          <a:bodyPr t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[country]</a:t>
            </a:r>
          </a:p>
        </p:txBody>
      </p:sp>
      <p:sp>
        <p:nvSpPr>
          <p:cNvPr id="33" name="Picture Placeholder 4"/>
          <p:cNvSpPr>
            <a:spLocks noGrp="1"/>
          </p:cNvSpPr>
          <p:nvPr>
            <p:ph type="pic" sz="quarter" idx="34" hasCustomPrompt="1"/>
          </p:nvPr>
        </p:nvSpPr>
        <p:spPr bwMode="gray">
          <a:xfrm>
            <a:off x="323528" y="1275607"/>
            <a:ext cx="1296144" cy="165618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/>
              <a:t>Picture</a:t>
            </a:r>
            <a:endParaRPr lang="en-US" dirty="0"/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35" hasCustomPrompt="1"/>
          </p:nvPr>
        </p:nvSpPr>
        <p:spPr bwMode="gray">
          <a:xfrm>
            <a:off x="1763689" y="2284729"/>
            <a:ext cx="2736303" cy="216024"/>
          </a:xfrm>
        </p:spPr>
        <p:txBody>
          <a:bodyPr t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[phone number]</a:t>
            </a:r>
          </a:p>
        </p:txBody>
      </p:sp>
      <p:sp>
        <p:nvSpPr>
          <p:cNvPr id="35" name="Text Placeholder 3"/>
          <p:cNvSpPr>
            <a:spLocks noGrp="1"/>
          </p:cNvSpPr>
          <p:nvPr>
            <p:ph type="body" sz="quarter" idx="36" hasCustomPrompt="1"/>
          </p:nvPr>
        </p:nvSpPr>
        <p:spPr bwMode="gray">
          <a:xfrm>
            <a:off x="1763688" y="1852681"/>
            <a:ext cx="2736304" cy="432000"/>
          </a:xfrm>
        </p:spPr>
        <p:txBody>
          <a:bodyPr tIns="36000" anchor="t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[title]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quarter" idx="38" hasCustomPrompt="1"/>
          </p:nvPr>
        </p:nvSpPr>
        <p:spPr bwMode="gray">
          <a:xfrm>
            <a:off x="1763688" y="2500752"/>
            <a:ext cx="2736304" cy="216024"/>
          </a:xfrm>
        </p:spPr>
        <p:txBody>
          <a:bodyPr t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[email address]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39" hasCustomPrompt="1"/>
          </p:nvPr>
        </p:nvSpPr>
        <p:spPr bwMode="gray">
          <a:xfrm>
            <a:off x="1763767" y="2716776"/>
            <a:ext cx="2736226" cy="215014"/>
          </a:xfrm>
        </p:spPr>
        <p:txBody>
          <a:bodyPr t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[country]</a:t>
            </a:r>
          </a:p>
        </p:txBody>
      </p:sp>
      <p:sp>
        <p:nvSpPr>
          <p:cNvPr id="39" name="Picture Placeholder 4"/>
          <p:cNvSpPr>
            <a:spLocks noGrp="1"/>
          </p:cNvSpPr>
          <p:nvPr>
            <p:ph type="pic" sz="quarter" idx="40" hasCustomPrompt="1"/>
          </p:nvPr>
        </p:nvSpPr>
        <p:spPr bwMode="gray">
          <a:xfrm>
            <a:off x="4644728" y="1276350"/>
            <a:ext cx="1296144" cy="1656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/>
              <a:t>Picture</a:t>
            </a:r>
            <a:endParaRPr lang="en-US"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41" hasCustomPrompt="1"/>
          </p:nvPr>
        </p:nvSpPr>
        <p:spPr bwMode="gray">
          <a:xfrm>
            <a:off x="6084889" y="2284729"/>
            <a:ext cx="2736303" cy="216024"/>
          </a:xfrm>
        </p:spPr>
        <p:txBody>
          <a:bodyPr t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[phone number]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42" hasCustomPrompt="1"/>
          </p:nvPr>
        </p:nvSpPr>
        <p:spPr bwMode="gray">
          <a:xfrm>
            <a:off x="6084888" y="1852681"/>
            <a:ext cx="2736304" cy="432000"/>
          </a:xfrm>
        </p:spPr>
        <p:txBody>
          <a:bodyPr tIns="36000" anchor="t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[title]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44" hasCustomPrompt="1"/>
          </p:nvPr>
        </p:nvSpPr>
        <p:spPr bwMode="gray">
          <a:xfrm>
            <a:off x="6084888" y="2500752"/>
            <a:ext cx="2736304" cy="216024"/>
          </a:xfrm>
        </p:spPr>
        <p:txBody>
          <a:bodyPr t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[email address]</a:t>
            </a:r>
          </a:p>
        </p:txBody>
      </p:sp>
      <p:sp>
        <p:nvSpPr>
          <p:cNvPr id="44" name="Text Placeholder 3"/>
          <p:cNvSpPr>
            <a:spLocks noGrp="1"/>
          </p:cNvSpPr>
          <p:nvPr>
            <p:ph type="body" sz="quarter" idx="45" hasCustomPrompt="1"/>
          </p:nvPr>
        </p:nvSpPr>
        <p:spPr bwMode="gray">
          <a:xfrm>
            <a:off x="6084967" y="2716776"/>
            <a:ext cx="2736226" cy="215014"/>
          </a:xfrm>
        </p:spPr>
        <p:txBody>
          <a:bodyPr tIns="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200"/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200"/>
            </a:lvl9pPr>
          </a:lstStyle>
          <a:p>
            <a:pPr lvl="4"/>
            <a:r>
              <a:rPr lang="en-US" dirty="0"/>
              <a:t>[country]</a:t>
            </a:r>
          </a:p>
        </p:txBody>
      </p:sp>
      <p:sp>
        <p:nvSpPr>
          <p:cNvPr id="45" name="Textplatzhalter 2"/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323850" y="915566"/>
            <a:ext cx="8496300" cy="28825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0" indent="0">
              <a:lnSpc>
                <a:spcPct val="100000"/>
              </a:lnSpc>
              <a:spcBef>
                <a:spcPts val="600"/>
              </a:spcBef>
              <a:buNone/>
              <a:defRPr lang="de-DE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lvl="0"/>
            <a:r>
              <a:rPr lang="en-US" dirty="0"/>
              <a:t>Click to add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37" hasCustomPrompt="1"/>
          </p:nvPr>
        </p:nvSpPr>
        <p:spPr bwMode="gray">
          <a:xfrm>
            <a:off x="1763688" y="1276350"/>
            <a:ext cx="2736304" cy="576330"/>
          </a:xfrm>
        </p:spPr>
        <p:txBody>
          <a:bodyPr tIns="0" bIns="3600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tx2"/>
                </a:solidFill>
              </a:defRPr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400">
                <a:solidFill>
                  <a:schemeClr val="tx2"/>
                </a:solidFill>
              </a:defRPr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 b="0">
                <a:solidFill>
                  <a:schemeClr val="tx2"/>
                </a:solidFill>
              </a:defRPr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[name]</a:t>
            </a:r>
          </a:p>
        </p:txBody>
      </p:sp>
      <p:sp>
        <p:nvSpPr>
          <p:cNvPr id="47" name="Text Placeholder 3"/>
          <p:cNvSpPr>
            <a:spLocks noGrp="1"/>
          </p:cNvSpPr>
          <p:nvPr>
            <p:ph type="body" sz="quarter" idx="43" hasCustomPrompt="1"/>
          </p:nvPr>
        </p:nvSpPr>
        <p:spPr bwMode="gray">
          <a:xfrm>
            <a:off x="6084888" y="1276824"/>
            <a:ext cx="2736304" cy="576000"/>
          </a:xfrm>
        </p:spPr>
        <p:txBody>
          <a:bodyPr tIns="0" bIns="3600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tx2"/>
                </a:solidFill>
              </a:defRPr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400">
                <a:solidFill>
                  <a:schemeClr val="tx2"/>
                </a:solidFill>
              </a:defRPr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 b="0">
                <a:solidFill>
                  <a:schemeClr val="tx2"/>
                </a:solidFill>
              </a:defRPr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dirty="0"/>
              <a:t>[name]</a:t>
            </a:r>
          </a:p>
        </p:txBody>
      </p:sp>
      <p:sp>
        <p:nvSpPr>
          <p:cNvPr id="48" name="Text Placeholder 3"/>
          <p:cNvSpPr>
            <a:spLocks noGrp="1"/>
          </p:cNvSpPr>
          <p:nvPr>
            <p:ph type="body" sz="quarter" idx="46" hasCustomPrompt="1"/>
          </p:nvPr>
        </p:nvSpPr>
        <p:spPr bwMode="gray">
          <a:xfrm>
            <a:off x="1763688" y="3075820"/>
            <a:ext cx="2736304" cy="576330"/>
          </a:xfrm>
        </p:spPr>
        <p:txBody>
          <a:bodyPr tIns="0" bIns="3600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tx2"/>
                </a:solidFill>
              </a:defRPr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400">
                <a:solidFill>
                  <a:schemeClr val="tx2"/>
                </a:solidFill>
              </a:defRPr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 b="0">
                <a:solidFill>
                  <a:schemeClr val="tx2"/>
                </a:solidFill>
              </a:defRPr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/>
              <a:t>[name]</a:t>
            </a:r>
          </a:p>
        </p:txBody>
      </p:sp>
      <p:sp>
        <p:nvSpPr>
          <p:cNvPr id="49" name="Text Placeholder 3"/>
          <p:cNvSpPr>
            <a:spLocks noGrp="1"/>
          </p:cNvSpPr>
          <p:nvPr>
            <p:ph type="body" sz="quarter" idx="47" hasCustomPrompt="1"/>
          </p:nvPr>
        </p:nvSpPr>
        <p:spPr bwMode="gray">
          <a:xfrm>
            <a:off x="6084888" y="3076294"/>
            <a:ext cx="2736304" cy="576000"/>
          </a:xfrm>
        </p:spPr>
        <p:txBody>
          <a:bodyPr tIns="0" bIns="36000" anchor="b" anchorCtr="0"/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tx2"/>
                </a:solidFill>
              </a:defRPr>
            </a:lvl2pPr>
            <a:lvl3pPr marL="0" indent="0" algn="l"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630238" algn="l"/>
              </a:tabLst>
              <a:defRPr sz="1400">
                <a:solidFill>
                  <a:schemeClr val="tx2"/>
                </a:solidFill>
              </a:defRPr>
            </a:lvl3pPr>
            <a:lvl4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4pPr>
            <a:lvl5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 b="0">
                <a:solidFill>
                  <a:schemeClr val="tx2"/>
                </a:solidFill>
              </a:defRPr>
            </a:lvl5pPr>
            <a:lvl6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6pPr>
            <a:lvl7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7pPr>
            <a:lvl8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/>
            </a:lvl8pPr>
            <a:lvl9pPr marL="0" indent="0" algn="l"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dirty="0"/>
              <a:t>[name]</a:t>
            </a:r>
          </a:p>
        </p:txBody>
      </p:sp>
    </p:spTree>
    <p:extLst>
      <p:ext uri="{BB962C8B-B14F-4D97-AF65-F5344CB8AC3E}">
        <p14:creationId xmlns:p14="http://schemas.microsoft.com/office/powerpoint/2010/main" val="35465401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 bwMode="gray">
          <a:xfrm>
            <a:off x="323410" y="987425"/>
            <a:ext cx="8497180" cy="1944688"/>
          </a:xfrm>
        </p:spPr>
        <p:txBody>
          <a:bodyPr anchor="b"/>
          <a:lstStyle>
            <a:lvl1pPr>
              <a:defRPr sz="3600" cap="none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/>
              <a:t>Thank you</a:t>
            </a:r>
            <a:endParaRPr lang="en-US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3528" y="4732056"/>
            <a:ext cx="8496944" cy="216024"/>
          </a:xfrm>
        </p:spPr>
        <p:txBody>
          <a:bodyPr anchor="b"/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200" baseline="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bg1"/>
                </a:solidFill>
              </a:defRPr>
            </a:lvl5pPr>
            <a:lvl6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bg1"/>
                </a:solidFill>
              </a:defRPr>
            </a:lvl6pPr>
            <a:lvl7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bg1"/>
                </a:solidFill>
              </a:defRPr>
            </a:lvl7pPr>
            <a:lvl8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bg1"/>
                </a:solidFill>
              </a:defRPr>
            </a:lvl8pPr>
            <a:lvl9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/>
              <a:t>Click to add additional text, e.g. author, location, date</a:t>
            </a:r>
          </a:p>
        </p:txBody>
      </p:sp>
    </p:spTree>
    <p:extLst>
      <p:ext uri="{BB962C8B-B14F-4D97-AF65-F5344CB8AC3E}">
        <p14:creationId xmlns:p14="http://schemas.microsoft.com/office/powerpoint/2010/main" val="3688797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323410" y="987530"/>
            <a:ext cx="8496740" cy="3960707"/>
          </a:xfrm>
        </p:spPr>
        <p:txBody>
          <a:bodyPr/>
          <a:lstStyle/>
          <a:p>
            <a:r>
              <a:rPr lang="en-US" dirty="0"/>
              <a:t>Click to the symbol to add a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467430" y="1779588"/>
            <a:ext cx="8209140" cy="1008193"/>
          </a:xfrm>
        </p:spPr>
        <p:txBody>
          <a:bodyPr anchor="b"/>
          <a:lstStyle>
            <a:lvl1pPr>
              <a:defRPr sz="3600" cap="none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 of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466871" y="2859790"/>
            <a:ext cx="8209684" cy="1152160"/>
          </a:xfrm>
        </p:spPr>
        <p:txBody>
          <a:bodyPr/>
          <a:lstStyle>
            <a:lvl1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1pPr>
            <a:lvl2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2pPr>
            <a:lvl3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3pPr>
            <a:lvl4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4pPr>
            <a:lvl5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5pPr>
            <a:lvl6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6pPr>
            <a:lvl7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7pPr>
            <a:lvl8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8pPr>
            <a:lvl9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add subtitle of presentation</a:t>
            </a:r>
          </a:p>
        </p:txBody>
      </p:sp>
      <p:sp>
        <p:nvSpPr>
          <p:cNvPr id="7" name="Rechteck 6"/>
          <p:cNvSpPr/>
          <p:nvPr userDrawn="1"/>
        </p:nvSpPr>
        <p:spPr bwMode="gray">
          <a:xfrm>
            <a:off x="0" y="4927628"/>
            <a:ext cx="9144000" cy="21587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67431" y="4588030"/>
            <a:ext cx="8209140" cy="216000"/>
          </a:xfrm>
        </p:spPr>
        <p:txBody>
          <a:bodyPr tIns="0" anchor="b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add additional text, e.g. author, location, date</a:t>
            </a:r>
          </a:p>
        </p:txBody>
      </p:sp>
    </p:spTree>
    <p:extLst>
      <p:ext uri="{BB962C8B-B14F-4D97-AF65-F5344CB8AC3E}">
        <p14:creationId xmlns:p14="http://schemas.microsoft.com/office/powerpoint/2010/main" val="40925820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3410" y="915566"/>
            <a:ext cx="8496740" cy="28825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0" indent="0">
              <a:lnSpc>
                <a:spcPct val="100000"/>
              </a:lnSpc>
              <a:spcBef>
                <a:spcPts val="600"/>
              </a:spcBef>
              <a:buNone/>
              <a:defRPr lang="de-DE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lvl="0"/>
            <a:r>
              <a:rPr lang="en-US" dirty="0" err="1"/>
              <a:t>Subtitel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323528" y="4803552"/>
            <a:ext cx="7560840" cy="144462"/>
          </a:xfrm>
        </p:spPr>
        <p:txBody>
          <a:bodyPr tIns="0" bIns="36000"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dirty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lvl="0"/>
            <a:r>
              <a:rPr lang="en-US" dirty="0" err="1"/>
              <a:t>Vraagtekst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 err="1"/>
              <a:t>Hoofdstuk</a:t>
            </a:r>
            <a:r>
              <a:rPr lang="en-US" noProof="0" dirty="0"/>
              <a:t> </a:t>
            </a:r>
            <a:r>
              <a:rPr lang="en-US" noProof="0" dirty="0" err="1"/>
              <a:t>titel</a:t>
            </a:r>
            <a:endParaRPr lang="de-DE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323850" y="1312888"/>
            <a:ext cx="6446898" cy="16189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23528" y="3066281"/>
            <a:ext cx="6446898" cy="16189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6540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pictur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323410" y="2571750"/>
            <a:ext cx="8497180" cy="21603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symbol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a </a:t>
            </a:r>
            <a:r>
              <a:rPr lang="de-DE" dirty="0" err="1"/>
              <a:t>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23410" y="915520"/>
            <a:ext cx="8497180" cy="1008140"/>
          </a:xfrm>
        </p:spPr>
        <p:txBody>
          <a:bodyPr anchor="b"/>
          <a:lstStyle>
            <a:lvl1pPr>
              <a:defRPr sz="3600" cap="none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 of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23410" y="1995670"/>
            <a:ext cx="8497180" cy="432060"/>
          </a:xfrm>
        </p:spPr>
        <p:txBody>
          <a:bodyPr tIns="0"/>
          <a:lstStyle>
            <a:lvl1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1pPr>
            <a:lvl2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2pPr>
            <a:lvl3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3pPr>
            <a:lvl4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4pPr>
            <a:lvl5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5pPr>
            <a:lvl6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6pPr>
            <a:lvl7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7pPr>
            <a:lvl8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8pPr>
            <a:lvl9pPr marL="0" indent="0" algn="l">
              <a:spcBef>
                <a:spcPts val="600"/>
              </a:spcBef>
              <a:spcAft>
                <a:spcPts val="0"/>
              </a:spcAft>
              <a:buNone/>
              <a:defRPr sz="20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add subtitle of presentation</a:t>
            </a:r>
          </a:p>
        </p:txBody>
      </p:sp>
      <p:sp>
        <p:nvSpPr>
          <p:cNvPr id="7" name="Rechteck 6"/>
          <p:cNvSpPr/>
          <p:nvPr userDrawn="1"/>
        </p:nvSpPr>
        <p:spPr bwMode="gray">
          <a:xfrm>
            <a:off x="0" y="4927628"/>
            <a:ext cx="9144000" cy="21587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3528" y="4732050"/>
            <a:ext cx="8496622" cy="216000"/>
          </a:xfrm>
        </p:spPr>
        <p:txBody>
          <a:bodyPr tIns="0" anchor="b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/>
              <a:t>Click to add additional text, e.g. author, location, date</a:t>
            </a:r>
          </a:p>
        </p:txBody>
      </p:sp>
    </p:spTree>
    <p:extLst>
      <p:ext uri="{BB962C8B-B14F-4D97-AF65-F5344CB8AC3E}">
        <p14:creationId xmlns:p14="http://schemas.microsoft.com/office/powerpoint/2010/main" val="2430089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/>
              <a:t>Click to add 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1pPr marL="360000" indent="-360000"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Font typeface="+mj-lt"/>
              <a:buAutoNum type="arabicPeriod"/>
              <a:tabLst>
                <a:tab pos="8496000" algn="r"/>
              </a:tabLst>
              <a:defRPr sz="1800">
                <a:solidFill>
                  <a:schemeClr val="tx1"/>
                </a:solidFill>
              </a:defRPr>
            </a:lvl1pPr>
            <a:lvl2pPr marL="358775" indent="0"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Font typeface="+mj-lt"/>
              <a:buNone/>
              <a:tabLst>
                <a:tab pos="8280000" algn="r"/>
              </a:tabLst>
              <a:defRPr sz="1800">
                <a:solidFill>
                  <a:schemeClr val="bg2"/>
                </a:solidFill>
              </a:defRPr>
            </a:lvl2pPr>
            <a:lvl3pPr marL="360000" indent="0">
              <a:spcBef>
                <a:spcPts val="1200"/>
              </a:spcBef>
              <a:spcAft>
                <a:spcPts val="0"/>
              </a:spcAft>
              <a:buFontTx/>
              <a:buNone/>
              <a:defRPr sz="1800">
                <a:solidFill>
                  <a:schemeClr val="bg2"/>
                </a:solidFill>
              </a:defRPr>
            </a:lvl3pPr>
            <a:lvl4pPr marL="360000" indent="0">
              <a:spcBef>
                <a:spcPts val="1200"/>
              </a:spcBef>
              <a:spcAft>
                <a:spcPts val="0"/>
              </a:spcAft>
              <a:buFontTx/>
              <a:buNone/>
              <a:defRPr sz="1800">
                <a:solidFill>
                  <a:schemeClr val="bg2"/>
                </a:solidFill>
              </a:defRPr>
            </a:lvl4pPr>
            <a:lvl5pPr marL="360000" indent="0">
              <a:spcBef>
                <a:spcPts val="1200"/>
              </a:spcBef>
              <a:spcAft>
                <a:spcPts val="0"/>
              </a:spcAft>
              <a:buFontTx/>
              <a:buNone/>
              <a:defRPr sz="1800">
                <a:solidFill>
                  <a:schemeClr val="bg2"/>
                </a:solidFill>
              </a:defRPr>
            </a:lvl5pPr>
            <a:lvl6pPr marL="360000" indent="0">
              <a:spcBef>
                <a:spcPts val="1200"/>
              </a:spcBef>
              <a:spcAft>
                <a:spcPts val="0"/>
              </a:spcAft>
              <a:buFontTx/>
              <a:buNone/>
              <a:defRPr sz="1800">
                <a:solidFill>
                  <a:schemeClr val="bg2"/>
                </a:solidFill>
              </a:defRPr>
            </a:lvl6pPr>
            <a:lvl7pPr marL="360000" indent="0">
              <a:spcBef>
                <a:spcPts val="1200"/>
              </a:spcBef>
              <a:spcAft>
                <a:spcPts val="0"/>
              </a:spcAft>
              <a:buFontTx/>
              <a:buNone/>
              <a:defRPr sz="1800">
                <a:solidFill>
                  <a:schemeClr val="bg2"/>
                </a:solidFill>
              </a:defRPr>
            </a:lvl7pPr>
            <a:lvl8pPr marL="360000" indent="0">
              <a:spcBef>
                <a:spcPts val="1200"/>
              </a:spcBef>
              <a:spcAft>
                <a:spcPts val="0"/>
              </a:spcAft>
              <a:buFontTx/>
              <a:buNone/>
              <a:defRPr sz="1800">
                <a:solidFill>
                  <a:schemeClr val="bg2"/>
                </a:solidFill>
              </a:defRPr>
            </a:lvl8pPr>
            <a:lvl9pPr marL="360000" indent="0">
              <a:spcBef>
                <a:spcPts val="1200"/>
              </a:spcBef>
              <a:spcAft>
                <a:spcPts val="0"/>
              </a:spcAft>
              <a:buFontTx/>
              <a:buNone/>
              <a:defRPr sz="1800">
                <a:solidFill>
                  <a:schemeClr val="bg2"/>
                </a:solidFill>
              </a:defRPr>
            </a:lvl9pPr>
          </a:lstStyle>
          <a:p>
            <a:pPr lvl="0"/>
            <a:r>
              <a:rPr lang="en-US" dirty="0"/>
              <a:t>Click to add agenda</a:t>
            </a:r>
          </a:p>
        </p:txBody>
      </p:sp>
    </p:spTree>
    <p:extLst>
      <p:ext uri="{BB962C8B-B14F-4D97-AF65-F5344CB8AC3E}">
        <p14:creationId xmlns:p14="http://schemas.microsoft.com/office/powerpoint/2010/main" val="3267252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for presenta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 bwMode="gray">
          <a:xfrm>
            <a:off x="323410" y="1779662"/>
            <a:ext cx="8497180" cy="1439810"/>
          </a:xfrm>
          <a:gradFill>
            <a:gsLst>
              <a:gs pos="2000">
                <a:srgbClr val="405A9C"/>
              </a:gs>
              <a:gs pos="100000">
                <a:srgbClr val="00989F"/>
              </a:gs>
            </a:gsLst>
            <a:lin ang="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24000" tIns="0" rIns="32400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de-DE" sz="3000" kern="1200" dirty="0">
                <a:solidFill>
                  <a:schemeClr val="bg1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text for divider slide</a:t>
            </a:r>
          </a:p>
        </p:txBody>
      </p:sp>
      <p:sp>
        <p:nvSpPr>
          <p:cNvPr id="3" name="Rechteck 2"/>
          <p:cNvSpPr/>
          <p:nvPr userDrawn="1"/>
        </p:nvSpPr>
        <p:spPr bwMode="gray">
          <a:xfrm>
            <a:off x="0" y="0"/>
            <a:ext cx="9144000" cy="16351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886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for pri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 userDrawn="1"/>
        </p:nvSpPr>
        <p:spPr bwMode="gray">
          <a:xfrm>
            <a:off x="0" y="74"/>
            <a:ext cx="9144000" cy="163505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 bwMode="gray">
          <a:xfrm>
            <a:off x="323410" y="1779588"/>
            <a:ext cx="8496418" cy="1439862"/>
          </a:xfr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24000" tIns="0" rIns="32400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de-DE" sz="30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 for divider slide</a:t>
            </a:r>
            <a:endParaRPr lang="en-US" dirty="0"/>
          </a:p>
        </p:txBody>
      </p:sp>
      <p:sp>
        <p:nvSpPr>
          <p:cNvPr id="59" name="Rechteck 58"/>
          <p:cNvSpPr/>
          <p:nvPr userDrawn="1"/>
        </p:nvSpPr>
        <p:spPr bwMode="gray">
          <a:xfrm>
            <a:off x="323410" y="1779662"/>
            <a:ext cx="8497134" cy="72000"/>
          </a:xfrm>
          <a:prstGeom prst="rect">
            <a:avLst/>
          </a:prstGeom>
          <a:gradFill>
            <a:gsLst>
              <a:gs pos="2000">
                <a:schemeClr val="accent6"/>
              </a:gs>
              <a:gs pos="100000">
                <a:srgbClr val="F9B200"/>
              </a:gs>
            </a:gsLst>
            <a:lin ang="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 err="1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60" name="Rechteck 59"/>
          <p:cNvSpPr/>
          <p:nvPr userDrawn="1"/>
        </p:nvSpPr>
        <p:spPr bwMode="gray">
          <a:xfrm>
            <a:off x="323410" y="3147814"/>
            <a:ext cx="8496118" cy="72000"/>
          </a:xfrm>
          <a:prstGeom prst="rect">
            <a:avLst/>
          </a:prstGeom>
          <a:gradFill>
            <a:gsLst>
              <a:gs pos="2000">
                <a:schemeClr val="accent6"/>
              </a:gs>
              <a:gs pos="100000">
                <a:srgbClr val="F9B200"/>
              </a:gs>
            </a:gsLst>
            <a:lin ang="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 err="1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174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3410" y="915566"/>
            <a:ext cx="8496740" cy="28825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0" indent="0">
              <a:lnSpc>
                <a:spcPct val="100000"/>
              </a:lnSpc>
              <a:spcBef>
                <a:spcPts val="600"/>
              </a:spcBef>
              <a:buNone/>
              <a:defRPr lang="de-DE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lvl="0"/>
            <a:r>
              <a:rPr lang="en-US" dirty="0"/>
              <a:t>Click to add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323528" y="4803552"/>
            <a:ext cx="8496300" cy="144462"/>
          </a:xfrm>
        </p:spPr>
        <p:txBody>
          <a:bodyPr tIns="0" bIns="36000"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dirty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lvl="0"/>
            <a:r>
              <a:rPr lang="en-US"/>
              <a:t>Click to add source information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headline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91892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5563794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2" name="think-cell Slide" r:id="rId4" imgW="353" imgH="353" progId="TCLayout.ActiveDocument.1">
                  <p:embed/>
                </p:oleObj>
              </mc:Choice>
              <mc:Fallback>
                <p:oleObj name="think-cell Slide" r:id="rId4" imgW="353" imgH="35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323410" y="1275570"/>
            <a:ext cx="8496740" cy="3456768"/>
          </a:xfrm>
        </p:spPr>
        <p:txBody>
          <a:bodyPr/>
          <a:lstStyle/>
          <a:p>
            <a:pPr lvl="0"/>
            <a:r>
              <a:rPr lang="en-US" noProof="0" dirty="0"/>
              <a:t>Click to add text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dirty="0"/>
              <a:t>Click to add headline</a:t>
            </a:r>
          </a:p>
        </p:txBody>
      </p:sp>
      <p:sp>
        <p:nvSpPr>
          <p:cNvPr id="4" name="Textplatzhalter 2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23410" y="915521"/>
            <a:ext cx="8497180" cy="28804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0" indent="0">
              <a:lnSpc>
                <a:spcPct val="100000"/>
              </a:lnSpc>
              <a:spcBef>
                <a:spcPts val="600"/>
              </a:spcBef>
              <a:buNone/>
              <a:defRPr lang="de-DE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lvl="0"/>
            <a:r>
              <a:rPr lang="en-US" dirty="0"/>
              <a:t>Click to add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5" name="Textplatzhalter 3"/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323410" y="4803552"/>
            <a:ext cx="8496418" cy="144462"/>
          </a:xfrm>
        </p:spPr>
        <p:txBody>
          <a:bodyPr tIns="0" bIns="36000"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dirty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lvl="0"/>
            <a:r>
              <a:rPr lang="en-US"/>
              <a:t>Click to add source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3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/>
              <a:t>Click to add headline</a:t>
            </a:r>
            <a:endParaRPr lang="en-US" dirty="0"/>
          </a:p>
        </p:txBody>
      </p:sp>
      <p:sp>
        <p:nvSpPr>
          <p:cNvPr id="7" name="Textplatzhalter 2"/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323410" y="915566"/>
            <a:ext cx="8496740" cy="28825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0" indent="0">
              <a:lnSpc>
                <a:spcPct val="100000"/>
              </a:lnSpc>
              <a:spcBef>
                <a:spcPts val="600"/>
              </a:spcBef>
              <a:buNone/>
              <a:defRPr lang="en-GB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0" indent="0">
              <a:lnSpc>
                <a:spcPct val="100000"/>
              </a:lnSpc>
              <a:spcBef>
                <a:spcPts val="600"/>
              </a:spcBef>
              <a:buNone/>
              <a:defRPr lang="de-DE" sz="1800" kern="1200" noProof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lvl="0"/>
            <a:r>
              <a:rPr lang="en-US" dirty="0"/>
              <a:t>Click to add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23528" y="4803552"/>
            <a:ext cx="8496300" cy="144462"/>
          </a:xfrm>
        </p:spPr>
        <p:txBody>
          <a:bodyPr tIns="0" bIns="36000"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dirty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lang="de-DE" sz="800" kern="1200" baseline="0" noProof="0" smtClean="0">
                <a:solidFill>
                  <a:schemeClr val="bg2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lvl="0"/>
            <a:r>
              <a:rPr lang="en-US"/>
              <a:t>Click to add source information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323411" y="1275570"/>
            <a:ext cx="4176580" cy="3456768"/>
          </a:xfrm>
        </p:spPr>
        <p:txBody>
          <a:bodyPr/>
          <a:lstStyle/>
          <a:p>
            <a:pPr lvl="0"/>
            <a:r>
              <a:rPr lang="en-US" noProof="0" dirty="0"/>
              <a:t>Click to add text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 hasCustomPrompt="1"/>
          </p:nvPr>
        </p:nvSpPr>
        <p:spPr>
          <a:xfrm>
            <a:off x="4644010" y="1275570"/>
            <a:ext cx="4176580" cy="3456768"/>
          </a:xfrm>
        </p:spPr>
        <p:txBody>
          <a:bodyPr/>
          <a:lstStyle/>
          <a:p>
            <a:pPr lvl="0"/>
            <a:r>
              <a:rPr lang="en-US" noProof="0" dirty="0"/>
              <a:t>Click to add text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0440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2.xml"/><Relationship Id="rId28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vmlDrawing" Target="../drawings/vmlDrawing1.v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3"/>
            </p:custDataLst>
            <p:extLst>
              <p:ext uri="{D42A27DB-BD31-4B8C-83A1-F6EECF244321}">
                <p14:modId xmlns:p14="http://schemas.microsoft.com/office/powerpoint/2010/main" val="34672366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" name="think-cell Slide" r:id="rId26" imgW="353" imgH="353" progId="TCLayout.ActiveDocument.1">
                  <p:embed/>
                </p:oleObj>
              </mc:Choice>
              <mc:Fallback>
                <p:oleObj name="think-cell Slide" r:id="rId26" imgW="353" imgH="35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323411" y="195420"/>
            <a:ext cx="6229789" cy="5760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add headline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 bwMode="gray">
          <a:xfrm>
            <a:off x="323410" y="915521"/>
            <a:ext cx="8497180" cy="3816530"/>
          </a:xfrm>
          <a:prstGeom prst="rect">
            <a:avLst/>
          </a:prstGeom>
        </p:spPr>
        <p:txBody>
          <a:bodyPr vert="horz" lIns="0" tIns="18000" rIns="0" bIns="0" rtlCol="0" anchor="t" anchorCtr="0">
            <a:noAutofit/>
          </a:bodyPr>
          <a:lstStyle/>
          <a:p>
            <a:pPr lvl="0"/>
            <a:r>
              <a:rPr lang="en-US" noProof="0" dirty="0"/>
              <a:t>Click to add text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  <a:p>
            <a:pPr lvl="5"/>
            <a:r>
              <a:rPr lang="en-US" noProof="0" dirty="0"/>
              <a:t>Sixth level</a:t>
            </a:r>
          </a:p>
          <a:p>
            <a:pPr lvl="6"/>
            <a:r>
              <a:rPr lang="en-US" noProof="0" dirty="0"/>
              <a:t>Seventh level</a:t>
            </a:r>
          </a:p>
          <a:p>
            <a:pPr lvl="6"/>
            <a:r>
              <a:rPr lang="en-US" noProof="0" dirty="0"/>
              <a:t>Eighth level</a:t>
            </a:r>
          </a:p>
          <a:p>
            <a:pPr lvl="8"/>
            <a:r>
              <a:rPr lang="en-US" noProof="0" dirty="0"/>
              <a:t>Ninth level</a:t>
            </a:r>
          </a:p>
        </p:txBody>
      </p:sp>
      <p:grpSp>
        <p:nvGrpSpPr>
          <p:cNvPr id="15" name="Gruppieren 14"/>
          <p:cNvGrpSpPr/>
          <p:nvPr/>
        </p:nvGrpSpPr>
        <p:grpSpPr bwMode="gray">
          <a:xfrm>
            <a:off x="323850" y="-315520"/>
            <a:ext cx="8496740" cy="216030"/>
            <a:chOff x="323850" y="-531550"/>
            <a:chExt cx="8496740" cy="432060"/>
          </a:xfrm>
        </p:grpSpPr>
        <p:cxnSp>
          <p:nvCxnSpPr>
            <p:cNvPr id="16" name="Gerade Verbindung 15"/>
            <p:cNvCxnSpPr/>
            <p:nvPr userDrawn="1"/>
          </p:nvCxnSpPr>
          <p:spPr bwMode="gray">
            <a:xfrm rot="5400000">
              <a:off x="10782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16"/>
            <p:cNvCxnSpPr/>
            <p:nvPr userDrawn="1"/>
          </p:nvCxnSpPr>
          <p:spPr bwMode="gray">
            <a:xfrm rot="5400000">
              <a:off x="140356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17"/>
            <p:cNvCxnSpPr/>
            <p:nvPr userDrawn="1"/>
          </p:nvCxnSpPr>
          <p:spPr bwMode="gray">
            <a:xfrm rot="5400000">
              <a:off x="154758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18"/>
            <p:cNvCxnSpPr/>
            <p:nvPr userDrawn="1"/>
          </p:nvCxnSpPr>
          <p:spPr bwMode="gray">
            <a:xfrm rot="5400000">
              <a:off x="284376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 Verbindung 19"/>
            <p:cNvCxnSpPr/>
            <p:nvPr userDrawn="1"/>
          </p:nvCxnSpPr>
          <p:spPr bwMode="gray">
            <a:xfrm rot="5400000">
              <a:off x="298778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 Verbindung 20"/>
            <p:cNvCxnSpPr/>
            <p:nvPr userDrawn="1"/>
          </p:nvCxnSpPr>
          <p:spPr bwMode="gray">
            <a:xfrm rot="5400000">
              <a:off x="428396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 Verbindung 21"/>
            <p:cNvCxnSpPr/>
            <p:nvPr userDrawn="1"/>
          </p:nvCxnSpPr>
          <p:spPr bwMode="gray">
            <a:xfrm rot="5400000">
              <a:off x="442798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22"/>
            <p:cNvCxnSpPr/>
            <p:nvPr userDrawn="1"/>
          </p:nvCxnSpPr>
          <p:spPr bwMode="gray">
            <a:xfrm rot="5400000">
              <a:off x="572416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 Verbindung 23"/>
            <p:cNvCxnSpPr/>
            <p:nvPr userDrawn="1"/>
          </p:nvCxnSpPr>
          <p:spPr bwMode="gray">
            <a:xfrm rot="5400000">
              <a:off x="586818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 Verbindung 24"/>
            <p:cNvCxnSpPr/>
            <p:nvPr userDrawn="1"/>
          </p:nvCxnSpPr>
          <p:spPr bwMode="gray">
            <a:xfrm rot="5400000">
              <a:off x="716436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 Verbindung 25"/>
            <p:cNvCxnSpPr/>
            <p:nvPr userDrawn="1"/>
          </p:nvCxnSpPr>
          <p:spPr bwMode="gray">
            <a:xfrm rot="5400000">
              <a:off x="730838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 Verbindung 26"/>
            <p:cNvCxnSpPr/>
            <p:nvPr userDrawn="1"/>
          </p:nvCxnSpPr>
          <p:spPr bwMode="gray">
            <a:xfrm rot="5400000">
              <a:off x="860456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uppieren 27"/>
          <p:cNvGrpSpPr/>
          <p:nvPr/>
        </p:nvGrpSpPr>
        <p:grpSpPr bwMode="gray">
          <a:xfrm>
            <a:off x="323850" y="5236120"/>
            <a:ext cx="8496740" cy="216030"/>
            <a:chOff x="323850" y="-531550"/>
            <a:chExt cx="8496740" cy="432060"/>
          </a:xfrm>
        </p:grpSpPr>
        <p:cxnSp>
          <p:nvCxnSpPr>
            <p:cNvPr id="29" name="Gerade Verbindung 28"/>
            <p:cNvCxnSpPr/>
            <p:nvPr userDrawn="1"/>
          </p:nvCxnSpPr>
          <p:spPr bwMode="gray">
            <a:xfrm rot="5400000">
              <a:off x="10782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29"/>
            <p:cNvCxnSpPr/>
            <p:nvPr userDrawn="1"/>
          </p:nvCxnSpPr>
          <p:spPr bwMode="gray">
            <a:xfrm rot="5400000">
              <a:off x="140356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30"/>
            <p:cNvCxnSpPr/>
            <p:nvPr userDrawn="1"/>
          </p:nvCxnSpPr>
          <p:spPr bwMode="gray">
            <a:xfrm rot="5400000">
              <a:off x="154758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31"/>
            <p:cNvCxnSpPr/>
            <p:nvPr userDrawn="1"/>
          </p:nvCxnSpPr>
          <p:spPr bwMode="gray">
            <a:xfrm rot="5400000">
              <a:off x="284376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32"/>
            <p:cNvCxnSpPr/>
            <p:nvPr userDrawn="1"/>
          </p:nvCxnSpPr>
          <p:spPr bwMode="gray">
            <a:xfrm rot="5400000">
              <a:off x="298778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33"/>
            <p:cNvCxnSpPr/>
            <p:nvPr userDrawn="1"/>
          </p:nvCxnSpPr>
          <p:spPr bwMode="gray">
            <a:xfrm rot="5400000">
              <a:off x="428396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34"/>
            <p:cNvCxnSpPr/>
            <p:nvPr userDrawn="1"/>
          </p:nvCxnSpPr>
          <p:spPr bwMode="gray">
            <a:xfrm rot="5400000">
              <a:off x="442798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 Verbindung 35"/>
            <p:cNvCxnSpPr/>
            <p:nvPr userDrawn="1"/>
          </p:nvCxnSpPr>
          <p:spPr bwMode="gray">
            <a:xfrm rot="5400000">
              <a:off x="572416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 Verbindung 36"/>
            <p:cNvCxnSpPr/>
            <p:nvPr userDrawn="1"/>
          </p:nvCxnSpPr>
          <p:spPr bwMode="gray">
            <a:xfrm rot="5400000">
              <a:off x="586818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Gerade Verbindung 37"/>
            <p:cNvCxnSpPr/>
            <p:nvPr userDrawn="1"/>
          </p:nvCxnSpPr>
          <p:spPr bwMode="gray">
            <a:xfrm rot="5400000">
              <a:off x="716436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38"/>
            <p:cNvCxnSpPr/>
            <p:nvPr userDrawn="1"/>
          </p:nvCxnSpPr>
          <p:spPr bwMode="gray">
            <a:xfrm rot="5400000">
              <a:off x="730838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Gerade Verbindung 39"/>
            <p:cNvCxnSpPr/>
            <p:nvPr userDrawn="1"/>
          </p:nvCxnSpPr>
          <p:spPr bwMode="gray">
            <a:xfrm rot="5400000">
              <a:off x="8604560" y="-315520"/>
              <a:ext cx="4320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uppieren 7"/>
          <p:cNvGrpSpPr/>
          <p:nvPr/>
        </p:nvGrpSpPr>
        <p:grpSpPr bwMode="gray">
          <a:xfrm>
            <a:off x="9252514" y="195486"/>
            <a:ext cx="216166" cy="4752594"/>
            <a:chOff x="9252514" y="195486"/>
            <a:chExt cx="216166" cy="4752594"/>
          </a:xfrm>
        </p:grpSpPr>
        <p:cxnSp>
          <p:nvCxnSpPr>
            <p:cNvPr id="48" name="Gerade Verbindung 47"/>
            <p:cNvCxnSpPr/>
            <p:nvPr userDrawn="1"/>
          </p:nvCxnSpPr>
          <p:spPr bwMode="gray">
            <a:xfrm>
              <a:off x="9252650" y="915566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 Verbindung 48"/>
            <p:cNvCxnSpPr/>
            <p:nvPr userDrawn="1"/>
          </p:nvCxnSpPr>
          <p:spPr bwMode="gray">
            <a:xfrm>
              <a:off x="9252650" y="77150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Gerade Verbindung 49"/>
            <p:cNvCxnSpPr/>
            <p:nvPr userDrawn="1"/>
          </p:nvCxnSpPr>
          <p:spPr bwMode="gray">
            <a:xfrm>
              <a:off x="9252650" y="494808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Gerade Verbindung 50"/>
            <p:cNvCxnSpPr/>
            <p:nvPr userDrawn="1"/>
          </p:nvCxnSpPr>
          <p:spPr bwMode="gray">
            <a:xfrm>
              <a:off x="9252650" y="480406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 Verbindung 51"/>
            <p:cNvCxnSpPr/>
            <p:nvPr userDrawn="1"/>
          </p:nvCxnSpPr>
          <p:spPr bwMode="gray">
            <a:xfrm>
              <a:off x="9252650" y="415597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Gerade Verbindung 52"/>
            <p:cNvCxnSpPr/>
            <p:nvPr userDrawn="1"/>
          </p:nvCxnSpPr>
          <p:spPr bwMode="gray">
            <a:xfrm>
              <a:off x="9252650" y="401195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Gerade Verbindung 53"/>
            <p:cNvCxnSpPr/>
            <p:nvPr userDrawn="1"/>
          </p:nvCxnSpPr>
          <p:spPr bwMode="gray">
            <a:xfrm>
              <a:off x="9252650" y="336386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Gerade Verbindung 54"/>
            <p:cNvCxnSpPr/>
            <p:nvPr userDrawn="1"/>
          </p:nvCxnSpPr>
          <p:spPr bwMode="gray">
            <a:xfrm>
              <a:off x="9252650" y="321984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rade Verbindung 55"/>
            <p:cNvCxnSpPr/>
            <p:nvPr userDrawn="1"/>
          </p:nvCxnSpPr>
          <p:spPr bwMode="gray">
            <a:xfrm>
              <a:off x="9252650" y="257175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Gerade Verbindung 56"/>
            <p:cNvCxnSpPr/>
            <p:nvPr userDrawn="1"/>
          </p:nvCxnSpPr>
          <p:spPr bwMode="gray">
            <a:xfrm>
              <a:off x="9252650" y="242773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rade Verbindung 57"/>
            <p:cNvCxnSpPr/>
            <p:nvPr userDrawn="1"/>
          </p:nvCxnSpPr>
          <p:spPr bwMode="gray">
            <a:xfrm>
              <a:off x="9252650" y="177964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rade Verbindung 58"/>
            <p:cNvCxnSpPr/>
            <p:nvPr userDrawn="1"/>
          </p:nvCxnSpPr>
          <p:spPr bwMode="gray">
            <a:xfrm>
              <a:off x="9252650" y="163562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Gerade Verbindung 59"/>
            <p:cNvCxnSpPr/>
            <p:nvPr userDrawn="1"/>
          </p:nvCxnSpPr>
          <p:spPr bwMode="gray">
            <a:xfrm>
              <a:off x="9252650" y="473205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Gerade Verbindung 81"/>
            <p:cNvCxnSpPr/>
            <p:nvPr userDrawn="1"/>
          </p:nvCxnSpPr>
          <p:spPr bwMode="gray">
            <a:xfrm>
              <a:off x="9252514" y="1275606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Gerade Verbindung 82"/>
            <p:cNvCxnSpPr/>
            <p:nvPr userDrawn="1"/>
          </p:nvCxnSpPr>
          <p:spPr bwMode="gray">
            <a:xfrm>
              <a:off x="9252520" y="195486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Gerade Verbindung 85"/>
            <p:cNvCxnSpPr/>
            <p:nvPr userDrawn="1"/>
          </p:nvCxnSpPr>
          <p:spPr bwMode="gray">
            <a:xfrm>
              <a:off x="9252650" y="1419225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uppieren 63"/>
          <p:cNvGrpSpPr/>
          <p:nvPr/>
        </p:nvGrpSpPr>
        <p:grpSpPr bwMode="gray">
          <a:xfrm>
            <a:off x="-324680" y="195486"/>
            <a:ext cx="216166" cy="4752594"/>
            <a:chOff x="9252650" y="195486"/>
            <a:chExt cx="216166" cy="4752594"/>
          </a:xfrm>
        </p:grpSpPr>
        <p:cxnSp>
          <p:nvCxnSpPr>
            <p:cNvPr id="65" name="Gerade Verbindung 64"/>
            <p:cNvCxnSpPr/>
            <p:nvPr userDrawn="1"/>
          </p:nvCxnSpPr>
          <p:spPr bwMode="gray">
            <a:xfrm>
              <a:off x="9252650" y="915566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Gerade Verbindung 66"/>
            <p:cNvCxnSpPr/>
            <p:nvPr userDrawn="1"/>
          </p:nvCxnSpPr>
          <p:spPr bwMode="gray">
            <a:xfrm>
              <a:off x="9252650" y="77150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 Verbindung 67"/>
            <p:cNvCxnSpPr/>
            <p:nvPr userDrawn="1"/>
          </p:nvCxnSpPr>
          <p:spPr bwMode="gray">
            <a:xfrm>
              <a:off x="9252650" y="494808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Gerade Verbindung 68"/>
            <p:cNvCxnSpPr/>
            <p:nvPr userDrawn="1"/>
          </p:nvCxnSpPr>
          <p:spPr bwMode="gray">
            <a:xfrm>
              <a:off x="9252650" y="480406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Gerade Verbindung 69"/>
            <p:cNvCxnSpPr/>
            <p:nvPr userDrawn="1"/>
          </p:nvCxnSpPr>
          <p:spPr bwMode="gray">
            <a:xfrm>
              <a:off x="9252650" y="415597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Gerade Verbindung 70"/>
            <p:cNvCxnSpPr/>
            <p:nvPr userDrawn="1"/>
          </p:nvCxnSpPr>
          <p:spPr bwMode="gray">
            <a:xfrm>
              <a:off x="9252650" y="401195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Gerade Verbindung 71"/>
            <p:cNvCxnSpPr/>
            <p:nvPr userDrawn="1"/>
          </p:nvCxnSpPr>
          <p:spPr bwMode="gray">
            <a:xfrm>
              <a:off x="9252650" y="336386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Gerade Verbindung 72"/>
            <p:cNvCxnSpPr/>
            <p:nvPr userDrawn="1"/>
          </p:nvCxnSpPr>
          <p:spPr bwMode="gray">
            <a:xfrm>
              <a:off x="9252650" y="321984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Gerade Verbindung 73"/>
            <p:cNvCxnSpPr/>
            <p:nvPr userDrawn="1"/>
          </p:nvCxnSpPr>
          <p:spPr bwMode="gray">
            <a:xfrm>
              <a:off x="9252650" y="257175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Gerade Verbindung 74"/>
            <p:cNvCxnSpPr/>
            <p:nvPr userDrawn="1"/>
          </p:nvCxnSpPr>
          <p:spPr bwMode="gray">
            <a:xfrm>
              <a:off x="9252650" y="242773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Gerade Verbindung 75"/>
            <p:cNvCxnSpPr/>
            <p:nvPr userDrawn="1"/>
          </p:nvCxnSpPr>
          <p:spPr bwMode="gray">
            <a:xfrm>
              <a:off x="9252650" y="177964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Gerade Verbindung 76"/>
            <p:cNvCxnSpPr/>
            <p:nvPr userDrawn="1"/>
          </p:nvCxnSpPr>
          <p:spPr bwMode="gray">
            <a:xfrm>
              <a:off x="9252650" y="163562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Gerade Verbindung 77"/>
            <p:cNvCxnSpPr/>
            <p:nvPr userDrawn="1"/>
          </p:nvCxnSpPr>
          <p:spPr bwMode="gray">
            <a:xfrm>
              <a:off x="9252650" y="4732050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Gerade Verbindung 80"/>
            <p:cNvCxnSpPr/>
            <p:nvPr userDrawn="1"/>
          </p:nvCxnSpPr>
          <p:spPr bwMode="gray">
            <a:xfrm>
              <a:off x="9252786" y="1275606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Gerade Verbindung 83"/>
            <p:cNvCxnSpPr/>
            <p:nvPr userDrawn="1"/>
          </p:nvCxnSpPr>
          <p:spPr bwMode="gray">
            <a:xfrm>
              <a:off x="9252786" y="195486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Gerade Verbindung 84"/>
            <p:cNvCxnSpPr/>
            <p:nvPr userDrawn="1"/>
          </p:nvCxnSpPr>
          <p:spPr bwMode="gray">
            <a:xfrm>
              <a:off x="9252786" y="1413738"/>
              <a:ext cx="2160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Rechteck 65"/>
          <p:cNvSpPr/>
          <p:nvPr/>
        </p:nvSpPr>
        <p:spPr bwMode="gray">
          <a:xfrm>
            <a:off x="7524750" y="4948080"/>
            <a:ext cx="1295840" cy="144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r"/>
            <a:fld id="{FCBC2E87-33EB-478A-988F-F7C865AFDA8A}" type="slidenum">
              <a:rPr lang="en-US" sz="800" smtClean="0">
                <a:solidFill>
                  <a:schemeClr val="bg2"/>
                </a:solidFill>
                <a:latin typeface="Arial" pitchFamily="34" charset="0"/>
              </a:rPr>
              <a:t>‹nr.›</a:t>
            </a:fld>
            <a:endParaRPr lang="en-US" sz="800" dirty="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79" name="Rechteck 13"/>
          <p:cNvSpPr/>
          <p:nvPr/>
        </p:nvSpPr>
        <p:spPr bwMode="gray">
          <a:xfrm>
            <a:off x="324390" y="4948080"/>
            <a:ext cx="7056000" cy="144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8" indent="0">
              <a:tabLst/>
            </a:pPr>
            <a:r>
              <a:rPr lang="nl-NL" sz="800" noProof="0" dirty="0">
                <a:solidFill>
                  <a:schemeClr val="bg2"/>
                </a:solidFill>
                <a:latin typeface="Arial" pitchFamily="34" charset="0"/>
              </a:rPr>
              <a:t>© Ipsos </a:t>
            </a:r>
            <a:fld id="{C5F468E3-E2B5-4048-B5A0-A2E0E1BF2E6A}" type="datetime4">
              <a:rPr lang="nl-NL" sz="800" noProof="0" smtClean="0">
                <a:solidFill>
                  <a:schemeClr val="bg2"/>
                </a:solidFill>
                <a:latin typeface="Arial" pitchFamily="34" charset="0"/>
              </a:rPr>
              <a:t>23 maart 2021</a:t>
            </a:fld>
            <a:r>
              <a:rPr lang="nl-NL" sz="800" noProof="0" dirty="0">
                <a:solidFill>
                  <a:schemeClr val="bg2"/>
                </a:solidFill>
                <a:latin typeface="Arial" pitchFamily="34" charset="0"/>
              </a:rPr>
              <a:t> | Infographics Energiebesparende maatregelen</a:t>
            </a:r>
          </a:p>
        </p:txBody>
      </p:sp>
      <p:sp>
        <p:nvSpPr>
          <p:cNvPr id="4" name="VCT_Marker_ID_4" hidden="1"/>
          <p:cNvSpPr/>
          <p:nvPr>
            <p:custDataLst>
              <p:tags r:id="rId25"/>
            </p:custDataLst>
          </p:nvPr>
        </p:nvSpPr>
        <p:spPr bwMode="gray">
          <a:xfrm>
            <a:off x="1270000" y="127000"/>
            <a:ext cx="127000" cy="1270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de-DE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7" name="Picture 2" descr="Afbeeldingsresultaat voor rvo"/>
          <p:cNvPicPr>
            <a:picLocks noChangeAspect="1" noChangeArrowheads="1"/>
          </p:cNvPicPr>
          <p:nvPr userDrawn="1"/>
        </p:nvPicPr>
        <p:blipFill rotWithShape="1"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29400" y="231788"/>
            <a:ext cx="1550616" cy="53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DA866A74-0DC2-4FDC-95B7-2D351B6F5DF0}"/>
              </a:ext>
            </a:extLst>
          </p:cNvPr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153" y="209550"/>
            <a:ext cx="667637" cy="6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133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84" r:id="rId3"/>
    <p:sldLayoutId id="2147483659" r:id="rId4"/>
    <p:sldLayoutId id="2147483675" r:id="rId5"/>
    <p:sldLayoutId id="2147483677" r:id="rId6"/>
    <p:sldLayoutId id="2147483654" r:id="rId7"/>
    <p:sldLayoutId id="2147483650" r:id="rId8"/>
    <p:sldLayoutId id="2147483652" r:id="rId9"/>
    <p:sldLayoutId id="2147483678" r:id="rId10"/>
    <p:sldLayoutId id="2147483685" r:id="rId11"/>
    <p:sldLayoutId id="2147483686" r:id="rId12"/>
    <p:sldLayoutId id="2147483680" r:id="rId13"/>
    <p:sldLayoutId id="2147483664" r:id="rId14"/>
    <p:sldLayoutId id="2147483673" r:id="rId15"/>
    <p:sldLayoutId id="2147483665" r:id="rId16"/>
    <p:sldLayoutId id="2147483668" r:id="rId17"/>
    <p:sldLayoutId id="2147483670" r:id="rId18"/>
    <p:sldLayoutId id="2147483671" r:id="rId19"/>
    <p:sldLayoutId id="2147483702" r:id="rId2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1800" kern="1200">
          <a:solidFill>
            <a:schemeClr val="tx1"/>
          </a:solidFill>
          <a:latin typeface="Arial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300"/>
        </a:spcBef>
        <a:spcAft>
          <a:spcPts val="0"/>
        </a:spcAft>
        <a:buClrTx/>
        <a:buSzTx/>
        <a:buFont typeface="Arial" pitchFamily="34" charset="0"/>
        <a:buNone/>
        <a:tabLst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180000" marR="0" indent="-180000" algn="l" defTabSz="914400" rtl="0" eaLnBrk="1" fontAlgn="auto" latinLnBrk="0" hangingPunct="1">
        <a:lnSpc>
          <a:spcPct val="100000"/>
        </a:lnSpc>
        <a:spcBef>
          <a:spcPts val="3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360000" marR="0" indent="-180975" algn="l" defTabSz="914400" rtl="0" eaLnBrk="1" fontAlgn="auto" latinLnBrk="0" hangingPunct="1">
        <a:lnSpc>
          <a:spcPct val="100000"/>
        </a:lnSpc>
        <a:spcBef>
          <a:spcPts val="3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540000" marR="0" indent="-180975" algn="l" defTabSz="914400" rtl="0" eaLnBrk="1" fontAlgn="auto" latinLnBrk="0" hangingPunct="1">
        <a:lnSpc>
          <a:spcPct val="100000"/>
        </a:lnSpc>
        <a:spcBef>
          <a:spcPts val="3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720000" marR="0" indent="-180975" algn="l" defTabSz="914400" rtl="0" eaLnBrk="1" fontAlgn="auto" latinLnBrk="0" hangingPunct="1">
        <a:lnSpc>
          <a:spcPct val="100000"/>
        </a:lnSpc>
        <a:spcBef>
          <a:spcPts val="3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720000" marR="0" indent="-180975" algn="l" defTabSz="914400" rtl="0" eaLnBrk="1" fontAlgn="auto" latinLnBrk="0" hangingPunct="1">
        <a:lnSpc>
          <a:spcPct val="100000"/>
        </a:lnSpc>
        <a:spcBef>
          <a:spcPts val="3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6pPr>
      <a:lvl7pPr marL="720000" marR="0" indent="-180975" algn="l" defTabSz="914400" rtl="0" eaLnBrk="1" fontAlgn="auto" latinLnBrk="0" hangingPunct="1">
        <a:lnSpc>
          <a:spcPct val="100000"/>
        </a:lnSpc>
        <a:spcBef>
          <a:spcPts val="3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7pPr>
      <a:lvl8pPr marL="540000" indent="-180000" algn="l" defTabSz="914400" rtl="0" eaLnBrk="1" latinLnBrk="0" hangingPunct="1">
        <a:spcBef>
          <a:spcPts val="300"/>
        </a:spcBef>
        <a:spcAft>
          <a:spcPts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8pPr>
      <a:lvl9pPr marL="720000" marR="0" indent="-180975" algn="l" defTabSz="914400" rtl="0" eaLnBrk="1" fontAlgn="auto" latinLnBrk="0" hangingPunct="1">
        <a:lnSpc>
          <a:spcPct val="100000"/>
        </a:lnSpc>
        <a:spcBef>
          <a:spcPts val="3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13" Type="http://schemas.openxmlformats.org/officeDocument/2006/relationships/chart" Target="../charts/chart12.xml"/><Relationship Id="rId18" Type="http://schemas.openxmlformats.org/officeDocument/2006/relationships/chart" Target="../charts/chart17.xml"/><Relationship Id="rId3" Type="http://schemas.openxmlformats.org/officeDocument/2006/relationships/tags" Target="../tags/tag9.xml"/><Relationship Id="rId7" Type="http://schemas.openxmlformats.org/officeDocument/2006/relationships/chart" Target="../charts/chart6.xml"/><Relationship Id="rId12" Type="http://schemas.openxmlformats.org/officeDocument/2006/relationships/chart" Target="../charts/chart11.xml"/><Relationship Id="rId17" Type="http://schemas.openxmlformats.org/officeDocument/2006/relationships/chart" Target="../charts/chart16.xml"/><Relationship Id="rId2" Type="http://schemas.openxmlformats.org/officeDocument/2006/relationships/tags" Target="../tags/tag8.xml"/><Relationship Id="rId16" Type="http://schemas.openxmlformats.org/officeDocument/2006/relationships/chart" Target="../charts/chart15.xml"/><Relationship Id="rId20" Type="http://schemas.openxmlformats.org/officeDocument/2006/relationships/image" Target="../media/image7.emf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8.xml"/><Relationship Id="rId11" Type="http://schemas.openxmlformats.org/officeDocument/2006/relationships/chart" Target="../charts/chart10.xml"/><Relationship Id="rId5" Type="http://schemas.openxmlformats.org/officeDocument/2006/relationships/tags" Target="../tags/tag11.xml"/><Relationship Id="rId15" Type="http://schemas.openxmlformats.org/officeDocument/2006/relationships/chart" Target="../charts/chart14.xml"/><Relationship Id="rId10" Type="http://schemas.openxmlformats.org/officeDocument/2006/relationships/chart" Target="../charts/chart9.xml"/><Relationship Id="rId19" Type="http://schemas.openxmlformats.org/officeDocument/2006/relationships/customXml" Target="../ink/ink1.xml"/><Relationship Id="rId4" Type="http://schemas.openxmlformats.org/officeDocument/2006/relationships/tags" Target="../tags/tag10.xml"/><Relationship Id="rId9" Type="http://schemas.openxmlformats.org/officeDocument/2006/relationships/chart" Target="../charts/chart8.xml"/><Relationship Id="rId14" Type="http://schemas.openxmlformats.org/officeDocument/2006/relationships/chart" Target="../charts/char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1.xml"/><Relationship Id="rId13" Type="http://schemas.openxmlformats.org/officeDocument/2006/relationships/chart" Target="../charts/chart26.xml"/><Relationship Id="rId3" Type="http://schemas.openxmlformats.org/officeDocument/2006/relationships/tags" Target="../tags/tag14.xml"/><Relationship Id="rId7" Type="http://schemas.openxmlformats.org/officeDocument/2006/relationships/chart" Target="../charts/chart20.xml"/><Relationship Id="rId12" Type="http://schemas.openxmlformats.org/officeDocument/2006/relationships/chart" Target="../charts/chart25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chart" Target="../charts/chart19.xml"/><Relationship Id="rId11" Type="http://schemas.openxmlformats.org/officeDocument/2006/relationships/chart" Target="../charts/chart24.xml"/><Relationship Id="rId5" Type="http://schemas.openxmlformats.org/officeDocument/2006/relationships/chart" Target="../charts/chart18.xml"/><Relationship Id="rId10" Type="http://schemas.openxmlformats.org/officeDocument/2006/relationships/chart" Target="../charts/chart23.xml"/><Relationship Id="rId4" Type="http://schemas.openxmlformats.org/officeDocument/2006/relationships/slideLayout" Target="../slideLayouts/slideLayout8.xml"/><Relationship Id="rId9" Type="http://schemas.openxmlformats.org/officeDocument/2006/relationships/chart" Target="../charts/chart22.xml"/><Relationship Id="rId14" Type="http://schemas.openxmlformats.org/officeDocument/2006/relationships/chart" Target="../charts/chart2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3.xml"/><Relationship Id="rId13" Type="http://schemas.openxmlformats.org/officeDocument/2006/relationships/chart" Target="../charts/chart38.xml"/><Relationship Id="rId18" Type="http://schemas.openxmlformats.org/officeDocument/2006/relationships/chart" Target="../charts/chart43.xml"/><Relationship Id="rId3" Type="http://schemas.openxmlformats.org/officeDocument/2006/relationships/chart" Target="../charts/chart28.xml"/><Relationship Id="rId7" Type="http://schemas.openxmlformats.org/officeDocument/2006/relationships/chart" Target="../charts/chart32.xml"/><Relationship Id="rId12" Type="http://schemas.openxmlformats.org/officeDocument/2006/relationships/chart" Target="../charts/chart37.xml"/><Relationship Id="rId17" Type="http://schemas.openxmlformats.org/officeDocument/2006/relationships/chart" Target="../charts/chart42.xml"/><Relationship Id="rId2" Type="http://schemas.openxmlformats.org/officeDocument/2006/relationships/slideLayout" Target="../slideLayouts/slideLayout8.xml"/><Relationship Id="rId16" Type="http://schemas.openxmlformats.org/officeDocument/2006/relationships/chart" Target="../charts/chart41.xml"/><Relationship Id="rId1" Type="http://schemas.openxmlformats.org/officeDocument/2006/relationships/tags" Target="../tags/tag15.xml"/><Relationship Id="rId6" Type="http://schemas.openxmlformats.org/officeDocument/2006/relationships/chart" Target="../charts/chart31.xml"/><Relationship Id="rId11" Type="http://schemas.openxmlformats.org/officeDocument/2006/relationships/chart" Target="../charts/chart36.xml"/><Relationship Id="rId5" Type="http://schemas.openxmlformats.org/officeDocument/2006/relationships/chart" Target="../charts/chart30.xml"/><Relationship Id="rId15" Type="http://schemas.openxmlformats.org/officeDocument/2006/relationships/chart" Target="../charts/chart40.xml"/><Relationship Id="rId10" Type="http://schemas.openxmlformats.org/officeDocument/2006/relationships/chart" Target="../charts/chart35.xml"/><Relationship Id="rId4" Type="http://schemas.openxmlformats.org/officeDocument/2006/relationships/chart" Target="../charts/chart29.xml"/><Relationship Id="rId9" Type="http://schemas.openxmlformats.org/officeDocument/2006/relationships/chart" Target="../charts/chart34.xml"/><Relationship Id="rId14" Type="http://schemas.openxmlformats.org/officeDocument/2006/relationships/chart" Target="../charts/chart3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9.xml"/><Relationship Id="rId13" Type="http://schemas.openxmlformats.org/officeDocument/2006/relationships/chart" Target="../charts/chart54.xml"/><Relationship Id="rId3" Type="http://schemas.openxmlformats.org/officeDocument/2006/relationships/chart" Target="../charts/chart44.xml"/><Relationship Id="rId7" Type="http://schemas.openxmlformats.org/officeDocument/2006/relationships/chart" Target="../charts/chart48.xml"/><Relationship Id="rId12" Type="http://schemas.openxmlformats.org/officeDocument/2006/relationships/chart" Target="../charts/chart5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6.xml"/><Relationship Id="rId6" Type="http://schemas.openxmlformats.org/officeDocument/2006/relationships/chart" Target="../charts/chart47.xml"/><Relationship Id="rId11" Type="http://schemas.openxmlformats.org/officeDocument/2006/relationships/chart" Target="../charts/chart52.xml"/><Relationship Id="rId5" Type="http://schemas.openxmlformats.org/officeDocument/2006/relationships/chart" Target="../charts/chart46.xml"/><Relationship Id="rId10" Type="http://schemas.openxmlformats.org/officeDocument/2006/relationships/chart" Target="../charts/chart51.xml"/><Relationship Id="rId4" Type="http://schemas.openxmlformats.org/officeDocument/2006/relationships/chart" Target="../charts/chart45.xml"/><Relationship Id="rId9" Type="http://schemas.openxmlformats.org/officeDocument/2006/relationships/chart" Target="../charts/char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Infographics</a:t>
            </a:r>
            <a:br>
              <a:rPr lang="nl-NL" dirty="0"/>
            </a:br>
            <a:r>
              <a:rPr lang="nl-NL" dirty="0"/>
              <a:t>Energiebesparende maatregelen</a:t>
            </a:r>
          </a:p>
        </p:txBody>
      </p:sp>
    </p:spTree>
    <p:extLst>
      <p:ext uri="{BB962C8B-B14F-4D97-AF65-F5344CB8AC3E}">
        <p14:creationId xmlns:p14="http://schemas.microsoft.com/office/powerpoint/2010/main" val="225604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300"/>
              </a:spcBef>
            </a:pPr>
            <a:r>
              <a:rPr lang="nl-NL" dirty="0">
                <a:cs typeface="Arial" pitchFamily="34" charset="0"/>
              </a:rPr>
              <a:t>Energiebesparende maatregelen </a:t>
            </a:r>
            <a:br>
              <a:rPr lang="nl-NL" dirty="0">
                <a:cs typeface="Arial" pitchFamily="34" charset="0"/>
              </a:rPr>
            </a:br>
            <a:r>
              <a:rPr lang="nl-NL" dirty="0">
                <a:cs typeface="Arial" pitchFamily="34" charset="0"/>
              </a:rPr>
              <a:t>(algemeen beeld + profielen)</a:t>
            </a:r>
          </a:p>
        </p:txBody>
      </p:sp>
      <p:sp>
        <p:nvSpPr>
          <p:cNvPr id="4" name="Rectangle 3"/>
          <p:cNvSpPr/>
          <p:nvPr/>
        </p:nvSpPr>
        <p:spPr bwMode="gray">
          <a:xfrm>
            <a:off x="381000" y="845590"/>
            <a:ext cx="8483132" cy="400656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 bwMode="gray">
          <a:xfrm>
            <a:off x="448574" y="916641"/>
            <a:ext cx="3971026" cy="3886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 bwMode="gray">
          <a:xfrm>
            <a:off x="4495801" y="895350"/>
            <a:ext cx="4298204" cy="182017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 bwMode="gray">
          <a:xfrm>
            <a:off x="1066800" y="1024244"/>
            <a:ext cx="31242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In 2019 is het totaal aantal woningen met minimaal 1 energiebesparende maatregel weer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toegenomen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609600" y="1657350"/>
            <a:ext cx="4572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latin typeface="Arial" pitchFamily="34" charset="0"/>
                <a:cs typeface="Arial" pitchFamily="34" charset="0"/>
              </a:rPr>
              <a:t>2017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609600" y="1809750"/>
            <a:ext cx="4572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latin typeface="Arial" pitchFamily="34" charset="0"/>
                <a:cs typeface="Arial" pitchFamily="34" charset="0"/>
              </a:rPr>
              <a:t>2018</a:t>
            </a:r>
          </a:p>
        </p:txBody>
      </p:sp>
      <p:sp>
        <p:nvSpPr>
          <p:cNvPr id="15" name="TextBox 14"/>
          <p:cNvSpPr txBox="1"/>
          <p:nvPr/>
        </p:nvSpPr>
        <p:spPr bwMode="gray">
          <a:xfrm>
            <a:off x="1143000" y="1335298"/>
            <a:ext cx="6858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Particuliere huurders</a:t>
            </a:r>
          </a:p>
        </p:txBody>
      </p:sp>
      <p:sp>
        <p:nvSpPr>
          <p:cNvPr id="16" name="TextBox 15"/>
          <p:cNvSpPr txBox="1"/>
          <p:nvPr/>
        </p:nvSpPr>
        <p:spPr bwMode="gray">
          <a:xfrm>
            <a:off x="2032000" y="1335298"/>
            <a:ext cx="5334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Sociale huurders</a:t>
            </a:r>
          </a:p>
        </p:txBody>
      </p:sp>
      <p:sp>
        <p:nvSpPr>
          <p:cNvPr id="17" name="TextBox 16"/>
          <p:cNvSpPr txBox="1"/>
          <p:nvPr/>
        </p:nvSpPr>
        <p:spPr bwMode="gray">
          <a:xfrm>
            <a:off x="2844800" y="1396853"/>
            <a:ext cx="5334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Kopers</a:t>
            </a:r>
          </a:p>
        </p:txBody>
      </p:sp>
      <p:sp>
        <p:nvSpPr>
          <p:cNvPr id="18" name="TextBox 17"/>
          <p:cNvSpPr txBox="1"/>
          <p:nvPr/>
        </p:nvSpPr>
        <p:spPr bwMode="gray">
          <a:xfrm>
            <a:off x="3657600" y="1396853"/>
            <a:ext cx="5334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latin typeface="Arial" pitchFamily="34" charset="0"/>
                <a:cs typeface="Arial" pitchFamily="34" charset="0"/>
              </a:rPr>
              <a:t>Totaal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257300" y="1657350"/>
            <a:ext cx="2895600" cy="123111"/>
            <a:chOff x="1257300" y="1657350"/>
            <a:chExt cx="2895600" cy="123111"/>
          </a:xfrm>
        </p:grpSpPr>
        <p:sp>
          <p:nvSpPr>
            <p:cNvPr id="24" name="TextBox 23"/>
            <p:cNvSpPr txBox="1"/>
            <p:nvPr/>
          </p:nvSpPr>
          <p:spPr bwMode="gray">
            <a:xfrm>
              <a:off x="1257300" y="1657350"/>
              <a:ext cx="457200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800" dirty="0">
                  <a:latin typeface="Arial" pitchFamily="34" charset="0"/>
                  <a:cs typeface="Arial" pitchFamily="34" charset="0"/>
                </a:rPr>
                <a:t>91.376</a:t>
              </a:r>
              <a:endParaRPr lang="nl-NL" sz="8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 bwMode="gray">
            <a:xfrm>
              <a:off x="2070100" y="1657350"/>
              <a:ext cx="457200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800" dirty="0">
                  <a:latin typeface="Arial" pitchFamily="34" charset="0"/>
                  <a:cs typeface="Arial" pitchFamily="34" charset="0"/>
                </a:rPr>
                <a:t>228.351</a:t>
              </a:r>
              <a:endParaRPr lang="nl-NL" sz="8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 bwMode="gray">
            <a:xfrm>
              <a:off x="2882900" y="1657350"/>
              <a:ext cx="457200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800" dirty="0">
                  <a:latin typeface="Arial" pitchFamily="34" charset="0"/>
                  <a:cs typeface="Arial" pitchFamily="34" charset="0"/>
                </a:rPr>
                <a:t>514.014</a:t>
              </a:r>
              <a:endParaRPr lang="nl-NL" sz="8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 bwMode="gray">
            <a:xfrm>
              <a:off x="3695700" y="1657350"/>
              <a:ext cx="457200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800" b="1" dirty="0">
                  <a:latin typeface="Arial" pitchFamily="34" charset="0"/>
                  <a:cs typeface="Arial" pitchFamily="34" charset="0"/>
                </a:rPr>
                <a:t>833.741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257300" y="1809750"/>
            <a:ext cx="2895600" cy="123111"/>
            <a:chOff x="1257300" y="1657350"/>
            <a:chExt cx="2895600" cy="123111"/>
          </a:xfrm>
        </p:grpSpPr>
        <p:sp>
          <p:nvSpPr>
            <p:cNvPr id="29" name="TextBox 28"/>
            <p:cNvSpPr txBox="1"/>
            <p:nvPr/>
          </p:nvSpPr>
          <p:spPr bwMode="gray">
            <a:xfrm>
              <a:off x="1257300" y="1657350"/>
              <a:ext cx="457200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800" dirty="0">
                  <a:latin typeface="Arial" pitchFamily="34" charset="0"/>
                  <a:cs typeface="Arial" pitchFamily="34" charset="0"/>
                </a:rPr>
                <a:t>107.004</a:t>
              </a:r>
              <a:endParaRPr lang="nl-NL" sz="8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 bwMode="gray">
            <a:xfrm>
              <a:off x="2070100" y="1657350"/>
              <a:ext cx="457200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800" dirty="0">
                  <a:latin typeface="Arial" pitchFamily="34" charset="0"/>
                  <a:cs typeface="Arial" pitchFamily="34" charset="0"/>
                </a:rPr>
                <a:t>251.820</a:t>
              </a:r>
              <a:endParaRPr lang="nl-NL" sz="8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 bwMode="gray">
            <a:xfrm>
              <a:off x="2882900" y="1657350"/>
              <a:ext cx="457200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800" dirty="0">
                  <a:latin typeface="Arial" pitchFamily="34" charset="0"/>
                  <a:cs typeface="Arial" pitchFamily="34" charset="0"/>
                </a:rPr>
                <a:t>666.649 </a:t>
              </a:r>
            </a:p>
          </p:txBody>
        </p:sp>
        <p:sp>
          <p:nvSpPr>
            <p:cNvPr id="32" name="TextBox 31"/>
            <p:cNvSpPr txBox="1"/>
            <p:nvPr/>
          </p:nvSpPr>
          <p:spPr bwMode="gray">
            <a:xfrm>
              <a:off x="3695700" y="1657350"/>
              <a:ext cx="457200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800" b="1" dirty="0">
                  <a:latin typeface="Arial" pitchFamily="34" charset="0"/>
                  <a:cs typeface="Arial" pitchFamily="34" charset="0"/>
                </a:rPr>
                <a:t>1.025.472</a:t>
              </a:r>
            </a:p>
          </p:txBody>
        </p:sp>
      </p:grpSp>
      <p:sp>
        <p:nvSpPr>
          <p:cNvPr id="34" name="Up Arrow 33"/>
          <p:cNvSpPr/>
          <p:nvPr/>
        </p:nvSpPr>
        <p:spPr bwMode="gray">
          <a:xfrm>
            <a:off x="609600" y="1024244"/>
            <a:ext cx="381000" cy="372609"/>
          </a:xfrm>
          <a:prstGeom prst="upArrow">
            <a:avLst/>
          </a:prstGeom>
          <a:solidFill>
            <a:schemeClr val="accent3"/>
          </a:solidFill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 bwMode="gray">
          <a:xfrm>
            <a:off x="670298" y="2190750"/>
            <a:ext cx="367310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De toename valt vooral toe te schrijven aan de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sociale huursector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en de kopers; bij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particuliere huurders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steeg het aantal woningen waarin energiebesparende maatregelen zijn getroffen opnieuw het minst. </a:t>
            </a:r>
            <a:endParaRPr lang="nl-NL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6" name="Straight Connector 75"/>
          <p:cNvCxnSpPr/>
          <p:nvPr/>
        </p:nvCxnSpPr>
        <p:spPr>
          <a:xfrm flipH="1" flipV="1">
            <a:off x="6629401" y="895352"/>
            <a:ext cx="15502" cy="182017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0" name="Chart 79"/>
          <p:cNvGraphicFramePr/>
          <p:nvPr>
            <p:extLst>
              <p:ext uri="{D42A27DB-BD31-4B8C-83A1-F6EECF244321}">
                <p14:modId xmlns:p14="http://schemas.microsoft.com/office/powerpoint/2010/main" val="1930656256"/>
              </p:ext>
            </p:extLst>
          </p:nvPr>
        </p:nvGraphicFramePr>
        <p:xfrm>
          <a:off x="6654260" y="933450"/>
          <a:ext cx="2149103" cy="1778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1" name="Chart 80"/>
          <p:cNvGraphicFramePr/>
          <p:nvPr>
            <p:extLst>
              <p:ext uri="{D42A27DB-BD31-4B8C-83A1-F6EECF244321}">
                <p14:modId xmlns:p14="http://schemas.microsoft.com/office/powerpoint/2010/main" val="515947980"/>
              </p:ext>
            </p:extLst>
          </p:nvPr>
        </p:nvGraphicFramePr>
        <p:xfrm>
          <a:off x="4495800" y="954578"/>
          <a:ext cx="2088405" cy="1835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2" name="TextBox 71"/>
          <p:cNvSpPr txBox="1"/>
          <p:nvPr/>
        </p:nvSpPr>
        <p:spPr bwMode="gray">
          <a:xfrm>
            <a:off x="4419600" y="895350"/>
            <a:ext cx="21335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300"/>
              </a:spcBef>
            </a:pPr>
            <a:r>
              <a:rPr lang="nl-NL" sz="1000" dirty="0">
                <a:latin typeface="Arial" pitchFamily="34" charset="0"/>
                <a:cs typeface="Arial" pitchFamily="34" charset="0"/>
              </a:rPr>
              <a:t>Aanpassingen doen in toekomst?</a:t>
            </a:r>
            <a:endParaRPr lang="en-GB" sz="1000" dirty="0" err="1"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TextBox 72"/>
          <p:cNvSpPr txBox="1"/>
          <p:nvPr/>
        </p:nvSpPr>
        <p:spPr bwMode="gray">
          <a:xfrm>
            <a:off x="6690097" y="907214"/>
            <a:ext cx="21335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300"/>
              </a:spcBef>
            </a:pPr>
            <a:r>
              <a:rPr lang="nl-NL" sz="1000" dirty="0">
                <a:latin typeface="Arial" pitchFamily="34" charset="0"/>
                <a:cs typeface="Arial" pitchFamily="34" charset="0"/>
              </a:rPr>
              <a:t>Aanwezige maatregelen</a:t>
            </a:r>
            <a:endParaRPr lang="en-GB" sz="1000" dirty="0" err="1"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Rectangle 81"/>
          <p:cNvSpPr/>
          <p:nvPr/>
        </p:nvSpPr>
        <p:spPr bwMode="gray">
          <a:xfrm>
            <a:off x="4494825" y="2802713"/>
            <a:ext cx="4299180" cy="19912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9" name="TextBox 178"/>
          <p:cNvSpPr txBox="1"/>
          <p:nvPr/>
        </p:nvSpPr>
        <p:spPr bwMode="gray">
          <a:xfrm>
            <a:off x="448572" y="2611658"/>
            <a:ext cx="395178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300"/>
              </a:spcBef>
            </a:pPr>
            <a:r>
              <a:rPr lang="nl-NL" sz="1000" dirty="0">
                <a:latin typeface="Arial" pitchFamily="34" charset="0"/>
                <a:cs typeface="Arial" pitchFamily="34" charset="0"/>
              </a:rPr>
              <a:t>Getroffen energiebesparende maatregelen</a:t>
            </a:r>
            <a:endParaRPr lang="en-GB" sz="1000" dirty="0" err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84" name="TextBox 183"/>
          <p:cNvSpPr txBox="1"/>
          <p:nvPr/>
        </p:nvSpPr>
        <p:spPr bwMode="gray">
          <a:xfrm>
            <a:off x="7772400" y="2519403"/>
            <a:ext cx="44570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600" dirty="0">
                <a:latin typeface="Arial" pitchFamily="34" charset="0"/>
                <a:cs typeface="Arial" pitchFamily="34" charset="0"/>
              </a:rPr>
              <a:t>Particuliere </a:t>
            </a:r>
          </a:p>
          <a:p>
            <a:pPr algn="ctr"/>
            <a:r>
              <a:rPr lang="nl-NL" sz="600" dirty="0">
                <a:latin typeface="Arial" pitchFamily="34" charset="0"/>
                <a:cs typeface="Arial" pitchFamily="34" charset="0"/>
              </a:rPr>
              <a:t>huurders</a:t>
            </a:r>
          </a:p>
        </p:txBody>
      </p:sp>
      <p:sp>
        <p:nvSpPr>
          <p:cNvPr id="185" name="TextBox 184"/>
          <p:cNvSpPr txBox="1"/>
          <p:nvPr/>
        </p:nvSpPr>
        <p:spPr bwMode="gray">
          <a:xfrm>
            <a:off x="7370547" y="2519403"/>
            <a:ext cx="44570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600" dirty="0">
                <a:latin typeface="Arial" pitchFamily="34" charset="0"/>
                <a:cs typeface="Arial" pitchFamily="34" charset="0"/>
              </a:rPr>
              <a:t>Sociale</a:t>
            </a:r>
          </a:p>
          <a:p>
            <a:pPr algn="ctr"/>
            <a:r>
              <a:rPr lang="nl-NL" sz="600" dirty="0">
                <a:latin typeface="Arial" pitchFamily="34" charset="0"/>
                <a:cs typeface="Arial" pitchFamily="34" charset="0"/>
              </a:rPr>
              <a:t>huurders</a:t>
            </a:r>
          </a:p>
        </p:txBody>
      </p:sp>
      <p:sp>
        <p:nvSpPr>
          <p:cNvPr id="186" name="TextBox 185"/>
          <p:cNvSpPr txBox="1"/>
          <p:nvPr/>
        </p:nvSpPr>
        <p:spPr bwMode="gray">
          <a:xfrm>
            <a:off x="7010400" y="2519403"/>
            <a:ext cx="44570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600" dirty="0">
                <a:latin typeface="Arial" pitchFamily="34" charset="0"/>
                <a:cs typeface="Arial" pitchFamily="34" charset="0"/>
              </a:rPr>
              <a:t>Kopers</a:t>
            </a:r>
            <a:endParaRPr lang="nl-NL" sz="7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0" name="Group 179"/>
          <p:cNvGrpSpPr/>
          <p:nvPr/>
        </p:nvGrpSpPr>
        <p:grpSpPr>
          <a:xfrm>
            <a:off x="1257300" y="1962864"/>
            <a:ext cx="2895600" cy="123111"/>
            <a:chOff x="1257300" y="1657350"/>
            <a:chExt cx="2895600" cy="123111"/>
          </a:xfrm>
        </p:grpSpPr>
        <p:sp>
          <p:nvSpPr>
            <p:cNvPr id="181" name="TextBox 180"/>
            <p:cNvSpPr txBox="1"/>
            <p:nvPr/>
          </p:nvSpPr>
          <p:spPr bwMode="gray">
            <a:xfrm>
              <a:off x="1257300" y="1657350"/>
              <a:ext cx="457200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800" dirty="0">
                  <a:latin typeface="Arial" pitchFamily="34" charset="0"/>
                  <a:cs typeface="Arial" pitchFamily="34" charset="0"/>
                </a:rPr>
                <a:t>110.798</a:t>
              </a:r>
              <a:endParaRPr lang="nl-NL" sz="8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2" name="TextBox 181"/>
            <p:cNvSpPr txBox="1"/>
            <p:nvPr/>
          </p:nvSpPr>
          <p:spPr bwMode="gray">
            <a:xfrm>
              <a:off x="2070100" y="1657350"/>
              <a:ext cx="457200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800" dirty="0">
                  <a:latin typeface="Arial" pitchFamily="34" charset="0"/>
                  <a:cs typeface="Arial" pitchFamily="34" charset="0"/>
                </a:rPr>
                <a:t>294.888</a:t>
              </a:r>
              <a:endParaRPr lang="nl-NL" sz="8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7" name="TextBox 186"/>
            <p:cNvSpPr txBox="1"/>
            <p:nvPr/>
          </p:nvSpPr>
          <p:spPr bwMode="gray">
            <a:xfrm>
              <a:off x="2882900" y="1657350"/>
              <a:ext cx="457200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800" dirty="0">
                  <a:latin typeface="Arial" pitchFamily="34" charset="0"/>
                  <a:cs typeface="Arial" pitchFamily="34" charset="0"/>
                </a:rPr>
                <a:t>834.133</a:t>
              </a:r>
            </a:p>
          </p:txBody>
        </p:sp>
        <p:sp>
          <p:nvSpPr>
            <p:cNvPr id="188" name="TextBox 187"/>
            <p:cNvSpPr txBox="1"/>
            <p:nvPr/>
          </p:nvSpPr>
          <p:spPr bwMode="gray">
            <a:xfrm>
              <a:off x="3695700" y="1657350"/>
              <a:ext cx="457200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800" b="1" dirty="0">
                  <a:latin typeface="Arial" pitchFamily="34" charset="0"/>
                  <a:cs typeface="Arial" pitchFamily="34" charset="0"/>
                </a:rPr>
                <a:t>1.239.819</a:t>
              </a:r>
            </a:p>
          </p:txBody>
        </p:sp>
      </p:grpSp>
      <p:sp>
        <p:nvSpPr>
          <p:cNvPr id="189" name="TextBox 188"/>
          <p:cNvSpPr txBox="1"/>
          <p:nvPr/>
        </p:nvSpPr>
        <p:spPr bwMode="gray">
          <a:xfrm>
            <a:off x="609600" y="1962150"/>
            <a:ext cx="4572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latin typeface="Arial" pitchFamily="34" charset="0"/>
                <a:cs typeface="Arial" pitchFamily="34" charset="0"/>
              </a:rPr>
              <a:t>2019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094FCD21-4E96-4ADD-B3F7-A3DF775D6F96}"/>
              </a:ext>
            </a:extLst>
          </p:cNvPr>
          <p:cNvSpPr txBox="1"/>
          <p:nvPr/>
        </p:nvSpPr>
        <p:spPr bwMode="gray">
          <a:xfrm>
            <a:off x="4466106" y="2811119"/>
            <a:ext cx="435759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300"/>
              </a:spcBef>
            </a:pPr>
            <a:r>
              <a:rPr lang="nl-NL" sz="1000" dirty="0">
                <a:latin typeface="Arial" pitchFamily="34" charset="0"/>
                <a:cs typeface="Arial" pitchFamily="34" charset="0"/>
              </a:rPr>
              <a:t>Energiebesparende maatregelen: Vereniging voor Eigenaren (VvE) </a:t>
            </a:r>
            <a:endParaRPr lang="en-GB" sz="1000" dirty="0" err="1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7" name="Chart 146">
            <a:extLst>
              <a:ext uri="{FF2B5EF4-FFF2-40B4-BE49-F238E27FC236}">
                <a16:creationId xmlns:a16="http://schemas.microsoft.com/office/drawing/2014/main" id="{7E4B4FE6-8164-4BE8-831E-81DBE6BABBA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3455081"/>
              </p:ext>
            </p:extLst>
          </p:nvPr>
        </p:nvGraphicFramePr>
        <p:xfrm>
          <a:off x="448573" y="2673175"/>
          <a:ext cx="3894827" cy="2282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6" name="Chart 195">
            <a:extLst>
              <a:ext uri="{FF2B5EF4-FFF2-40B4-BE49-F238E27FC236}">
                <a16:creationId xmlns:a16="http://schemas.microsoft.com/office/drawing/2014/main" id="{51089C5C-9C23-423F-A470-F8ABE73180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5268468"/>
              </p:ext>
            </p:extLst>
          </p:nvPr>
        </p:nvGraphicFramePr>
        <p:xfrm>
          <a:off x="3886200" y="2942690"/>
          <a:ext cx="2362200" cy="1991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7" name="TextBox 196">
            <a:extLst>
              <a:ext uri="{FF2B5EF4-FFF2-40B4-BE49-F238E27FC236}">
                <a16:creationId xmlns:a16="http://schemas.microsoft.com/office/drawing/2014/main" id="{A7517166-1020-462C-B3EA-0C13E0EC7808}"/>
              </a:ext>
            </a:extLst>
          </p:cNvPr>
          <p:cNvSpPr txBox="1"/>
          <p:nvPr/>
        </p:nvSpPr>
        <p:spPr bwMode="gray">
          <a:xfrm>
            <a:off x="5867400" y="3044791"/>
            <a:ext cx="132915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Leden van VvE’s geven over het algemeen aan dat de VvE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positief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is ten opzichte van energiebesparende maatregelen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(61%)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. </a:t>
            </a:r>
            <a:endParaRPr lang="nl-NL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1A949DBA-1EAD-4137-A057-019974D0051B}"/>
              </a:ext>
            </a:extLst>
          </p:cNvPr>
          <p:cNvSpPr txBox="1"/>
          <p:nvPr/>
        </p:nvSpPr>
        <p:spPr bwMode="gray">
          <a:xfrm>
            <a:off x="5867400" y="3766153"/>
            <a:ext cx="1329159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De energiebesparende maatregelen die in de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afgelopen drie jaar via VvE’s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genomen hebben, zijn voornamelijk het plaatsen van nieuwe </a:t>
            </a:r>
            <a:r>
              <a:rPr lang="nl-NL" sz="800" b="1" dirty="0" err="1">
                <a:latin typeface="Arial" pitchFamily="34" charset="0"/>
                <a:cs typeface="Arial" pitchFamily="34" charset="0"/>
              </a:rPr>
              <a:t>verwarmings-installaties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 (8%)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en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zonnepanelen (11%)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. </a:t>
            </a:r>
            <a:endParaRPr lang="nl-NL" sz="8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05" name="Chart 204">
            <a:extLst>
              <a:ext uri="{FF2B5EF4-FFF2-40B4-BE49-F238E27FC236}">
                <a16:creationId xmlns:a16="http://schemas.microsoft.com/office/drawing/2014/main" id="{B98A70F4-92C4-426B-AA19-F77DE8973F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32370802"/>
              </p:ext>
            </p:extLst>
          </p:nvPr>
        </p:nvGraphicFramePr>
        <p:xfrm>
          <a:off x="7121663" y="2942690"/>
          <a:ext cx="1707405" cy="1991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7" name="TextBox 196">
            <a:extLst>
              <a:ext uri="{FF2B5EF4-FFF2-40B4-BE49-F238E27FC236}">
                <a16:creationId xmlns:a16="http://schemas.microsoft.com/office/drawing/2014/main" id="{CCAF2E8F-ABC0-4674-B8CB-EA40449011EA}"/>
              </a:ext>
            </a:extLst>
          </p:cNvPr>
          <p:cNvSpPr txBox="1"/>
          <p:nvPr/>
        </p:nvSpPr>
        <p:spPr bwMode="gray">
          <a:xfrm>
            <a:off x="2971571" y="2817971"/>
            <a:ext cx="1394198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Van alle huishoudens in Nederland heeft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5,9% in 2019 zonnepanelen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geplaatst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. 4,1%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heeft deze in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2018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geplaatst. </a:t>
            </a:r>
          </a:p>
          <a:p>
            <a:pPr algn="ctr"/>
            <a:endParaRPr lang="nl-NL" sz="8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Van alle huishoudens met muurisolatie heeft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2,9%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dit in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2019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laten aanbrengen.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1,9%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heeft dit in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2018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laten aanbrengen.</a:t>
            </a:r>
          </a:p>
          <a:p>
            <a:pPr algn="ctr"/>
            <a:endParaRPr lang="nl-NL" sz="8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nl-NL" sz="800" b="1" dirty="0">
                <a:latin typeface="Arial" pitchFamily="34" charset="0"/>
                <a:cs typeface="Arial" pitchFamily="34" charset="0"/>
              </a:rPr>
              <a:t>Muurisolatie in nieuwe muren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en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zonneboiler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zijn in </a:t>
            </a:r>
            <a:r>
              <a:rPr lang="nl-NL" sz="800">
                <a:latin typeface="Arial" pitchFamily="34" charset="0"/>
                <a:cs typeface="Arial" pitchFamily="34" charset="0"/>
              </a:rPr>
              <a:t>nagenoeg </a:t>
            </a:r>
            <a:r>
              <a:rPr lang="nl-NL" sz="800" b="1">
                <a:latin typeface="Arial" pitchFamily="34" charset="0"/>
                <a:cs typeface="Arial" pitchFamily="34" charset="0"/>
              </a:rPr>
              <a:t>iets vaker 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geplaatst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in 2019.</a:t>
            </a:r>
          </a:p>
        </p:txBody>
      </p:sp>
    </p:spTree>
    <p:extLst>
      <p:ext uri="{BB962C8B-B14F-4D97-AF65-F5344CB8AC3E}">
        <p14:creationId xmlns:p14="http://schemas.microsoft.com/office/powerpoint/2010/main" val="2487765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gray">
          <a:xfrm>
            <a:off x="381000" y="845590"/>
            <a:ext cx="8483132" cy="400656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Rectangle 58"/>
          <p:cNvSpPr/>
          <p:nvPr/>
        </p:nvSpPr>
        <p:spPr bwMode="gray">
          <a:xfrm>
            <a:off x="448574" y="2897355"/>
            <a:ext cx="2590800" cy="1884196"/>
          </a:xfrm>
          <a:prstGeom prst="rect">
            <a:avLst/>
          </a:prstGeom>
          <a:solidFill>
            <a:schemeClr val="bg1"/>
          </a:solidFill>
          <a:ln w="9525">
            <a:solidFill>
              <a:srgbClr val="F6D5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23411" y="195420"/>
            <a:ext cx="6408889" cy="576080"/>
          </a:xfrm>
        </p:spPr>
        <p:txBody>
          <a:bodyPr anchor="ctr"/>
          <a:lstStyle/>
          <a:p>
            <a:r>
              <a:rPr lang="nl-NL" dirty="0"/>
              <a:t>Slide 2. </a:t>
            </a:r>
            <a:r>
              <a:rPr lang="nl-NL" dirty="0" err="1"/>
              <a:t>Deep-dive</a:t>
            </a:r>
            <a:r>
              <a:rPr lang="nl-NL" dirty="0"/>
              <a:t> per maatregel</a:t>
            </a:r>
          </a:p>
        </p:txBody>
      </p:sp>
      <p:sp>
        <p:nvSpPr>
          <p:cNvPr id="3" name="Rectangle 2"/>
          <p:cNvSpPr/>
          <p:nvPr/>
        </p:nvSpPr>
        <p:spPr bwMode="gray">
          <a:xfrm>
            <a:off x="448574" y="895350"/>
            <a:ext cx="2590800" cy="1953521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Freeform 97"/>
          <p:cNvSpPr>
            <a:spLocks noChangeAspect="1" noEditPoints="1"/>
          </p:cNvSpPr>
          <p:nvPr>
            <p:custDataLst>
              <p:tags r:id="rId1"/>
            </p:custDataLst>
          </p:nvPr>
        </p:nvSpPr>
        <p:spPr bwMode="auto">
          <a:xfrm>
            <a:off x="564242" y="971550"/>
            <a:ext cx="426358" cy="504000"/>
          </a:xfrm>
          <a:custGeom>
            <a:avLst/>
            <a:gdLst>
              <a:gd name="T0" fmla="*/ 480 w 1760"/>
              <a:gd name="T1" fmla="*/ 120 h 2080"/>
              <a:gd name="T2" fmla="*/ 1160 w 1760"/>
              <a:gd name="T3" fmla="*/ 0 h 2080"/>
              <a:gd name="T4" fmla="*/ 1280 w 1760"/>
              <a:gd name="T5" fmla="*/ 174 h 2080"/>
              <a:gd name="T6" fmla="*/ 1760 w 1760"/>
              <a:gd name="T7" fmla="*/ 560 h 2080"/>
              <a:gd name="T8" fmla="*/ 1520 w 1760"/>
              <a:gd name="T9" fmla="*/ 1666 h 2080"/>
              <a:gd name="T10" fmla="*/ 1680 w 1760"/>
              <a:gd name="T11" fmla="*/ 2080 h 2080"/>
              <a:gd name="T12" fmla="*/ 1280 w 1760"/>
              <a:gd name="T13" fmla="*/ 1936 h 2080"/>
              <a:gd name="T14" fmla="*/ 576 w 1760"/>
              <a:gd name="T15" fmla="*/ 1840 h 2080"/>
              <a:gd name="T16" fmla="*/ 480 w 1760"/>
              <a:gd name="T17" fmla="*/ 2080 h 2080"/>
              <a:gd name="T18" fmla="*/ 80 w 1760"/>
              <a:gd name="T19" fmla="*/ 1866 h 2080"/>
              <a:gd name="T20" fmla="*/ 240 w 1760"/>
              <a:gd name="T21" fmla="*/ 560 h 2080"/>
              <a:gd name="T22" fmla="*/ 0 w 1760"/>
              <a:gd name="T23" fmla="*/ 374 h 2080"/>
              <a:gd name="T24" fmla="*/ 1360 w 1760"/>
              <a:gd name="T25" fmla="*/ 560 h 2080"/>
              <a:gd name="T26" fmla="*/ 400 w 1760"/>
              <a:gd name="T27" fmla="*/ 1680 h 2080"/>
              <a:gd name="T28" fmla="*/ 1360 w 1760"/>
              <a:gd name="T29" fmla="*/ 560 h 2080"/>
              <a:gd name="T30" fmla="*/ 1280 w 1760"/>
              <a:gd name="T31" fmla="*/ 1600 h 2080"/>
              <a:gd name="T32" fmla="*/ 1196 w 1760"/>
              <a:gd name="T33" fmla="*/ 1357 h 2080"/>
              <a:gd name="T34" fmla="*/ 848 w 1760"/>
              <a:gd name="T35" fmla="*/ 766 h 2080"/>
              <a:gd name="T36" fmla="*/ 787 w 1760"/>
              <a:gd name="T37" fmla="*/ 808 h 2080"/>
              <a:gd name="T38" fmla="*/ 591 w 1760"/>
              <a:gd name="T39" fmla="*/ 1217 h 2080"/>
              <a:gd name="T40" fmla="*/ 480 w 1760"/>
              <a:gd name="T41" fmla="*/ 1600 h 2080"/>
              <a:gd name="T42" fmla="*/ 1280 w 1760"/>
              <a:gd name="T43" fmla="*/ 640 h 2080"/>
              <a:gd name="T44" fmla="*/ 876 w 1760"/>
              <a:gd name="T45" fmla="*/ 1248 h 2080"/>
              <a:gd name="T46" fmla="*/ 772 w 1760"/>
              <a:gd name="T47" fmla="*/ 1490 h 2080"/>
              <a:gd name="T48" fmla="*/ 988 w 1760"/>
              <a:gd name="T49" fmla="*/ 1490 h 2080"/>
              <a:gd name="T50" fmla="*/ 692 w 1760"/>
              <a:gd name="T51" fmla="*/ 1503 h 2080"/>
              <a:gd name="T52" fmla="*/ 751 w 1760"/>
              <a:gd name="T53" fmla="*/ 1114 h 2080"/>
              <a:gd name="T54" fmla="*/ 1082 w 1760"/>
              <a:gd name="T55" fmla="*/ 1161 h 2080"/>
              <a:gd name="T56" fmla="*/ 1068 w 1760"/>
              <a:gd name="T57" fmla="*/ 1503 h 2080"/>
              <a:gd name="T58" fmla="*/ 949 w 1760"/>
              <a:gd name="T59" fmla="*/ 1161 h 2080"/>
              <a:gd name="T60" fmla="*/ 882 w 1760"/>
              <a:gd name="T61" fmla="*/ 1130 h 2080"/>
              <a:gd name="T62" fmla="*/ 692 w 1760"/>
              <a:gd name="T63" fmla="*/ 1503 h 2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0" h="2080">
                <a:moveTo>
                  <a:pt x="480" y="174"/>
                </a:moveTo>
                <a:cubicBezTo>
                  <a:pt x="480" y="120"/>
                  <a:pt x="480" y="120"/>
                  <a:pt x="480" y="120"/>
                </a:cubicBezTo>
                <a:cubicBezTo>
                  <a:pt x="480" y="54"/>
                  <a:pt x="534" y="0"/>
                  <a:pt x="600" y="0"/>
                </a:cubicBezTo>
                <a:cubicBezTo>
                  <a:pt x="1160" y="0"/>
                  <a:pt x="1160" y="0"/>
                  <a:pt x="1160" y="0"/>
                </a:cubicBezTo>
                <a:cubicBezTo>
                  <a:pt x="1226" y="0"/>
                  <a:pt x="1280" y="54"/>
                  <a:pt x="1280" y="120"/>
                </a:cubicBezTo>
                <a:cubicBezTo>
                  <a:pt x="1280" y="174"/>
                  <a:pt x="1280" y="174"/>
                  <a:pt x="1280" y="174"/>
                </a:cubicBezTo>
                <a:cubicBezTo>
                  <a:pt x="1760" y="374"/>
                  <a:pt x="1760" y="374"/>
                  <a:pt x="1760" y="374"/>
                </a:cubicBezTo>
                <a:cubicBezTo>
                  <a:pt x="1760" y="436"/>
                  <a:pt x="1760" y="498"/>
                  <a:pt x="1760" y="560"/>
                </a:cubicBezTo>
                <a:cubicBezTo>
                  <a:pt x="1520" y="560"/>
                  <a:pt x="1520" y="560"/>
                  <a:pt x="1520" y="560"/>
                </a:cubicBezTo>
                <a:cubicBezTo>
                  <a:pt x="1520" y="1666"/>
                  <a:pt x="1520" y="1666"/>
                  <a:pt x="1520" y="1666"/>
                </a:cubicBezTo>
                <a:cubicBezTo>
                  <a:pt x="1680" y="1866"/>
                  <a:pt x="1680" y="1866"/>
                  <a:pt x="1680" y="1866"/>
                </a:cubicBezTo>
                <a:cubicBezTo>
                  <a:pt x="1680" y="2080"/>
                  <a:pt x="1680" y="2080"/>
                  <a:pt x="1680" y="2080"/>
                </a:cubicBezTo>
                <a:cubicBezTo>
                  <a:pt x="1280" y="2080"/>
                  <a:pt x="1280" y="2080"/>
                  <a:pt x="1280" y="2080"/>
                </a:cubicBezTo>
                <a:cubicBezTo>
                  <a:pt x="1280" y="1936"/>
                  <a:pt x="1280" y="1936"/>
                  <a:pt x="1280" y="1936"/>
                </a:cubicBezTo>
                <a:cubicBezTo>
                  <a:pt x="1184" y="1840"/>
                  <a:pt x="1184" y="1840"/>
                  <a:pt x="1184" y="1840"/>
                </a:cubicBezTo>
                <a:cubicBezTo>
                  <a:pt x="576" y="1840"/>
                  <a:pt x="576" y="1840"/>
                  <a:pt x="576" y="1840"/>
                </a:cubicBezTo>
                <a:cubicBezTo>
                  <a:pt x="480" y="1936"/>
                  <a:pt x="480" y="1936"/>
                  <a:pt x="480" y="1936"/>
                </a:cubicBezTo>
                <a:cubicBezTo>
                  <a:pt x="480" y="2080"/>
                  <a:pt x="480" y="2080"/>
                  <a:pt x="480" y="2080"/>
                </a:cubicBezTo>
                <a:cubicBezTo>
                  <a:pt x="80" y="2080"/>
                  <a:pt x="80" y="2080"/>
                  <a:pt x="80" y="2080"/>
                </a:cubicBezTo>
                <a:cubicBezTo>
                  <a:pt x="80" y="1866"/>
                  <a:pt x="80" y="1866"/>
                  <a:pt x="80" y="1866"/>
                </a:cubicBezTo>
                <a:cubicBezTo>
                  <a:pt x="240" y="1666"/>
                  <a:pt x="240" y="1666"/>
                  <a:pt x="240" y="1666"/>
                </a:cubicBezTo>
                <a:cubicBezTo>
                  <a:pt x="240" y="560"/>
                  <a:pt x="240" y="560"/>
                  <a:pt x="240" y="560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498"/>
                  <a:pt x="0" y="436"/>
                  <a:pt x="0" y="374"/>
                </a:cubicBezTo>
                <a:lnTo>
                  <a:pt x="480" y="174"/>
                </a:lnTo>
                <a:close/>
                <a:moveTo>
                  <a:pt x="1360" y="560"/>
                </a:moveTo>
                <a:cubicBezTo>
                  <a:pt x="1040" y="560"/>
                  <a:pt x="720" y="560"/>
                  <a:pt x="400" y="560"/>
                </a:cubicBezTo>
                <a:cubicBezTo>
                  <a:pt x="400" y="1680"/>
                  <a:pt x="400" y="1680"/>
                  <a:pt x="400" y="1680"/>
                </a:cubicBezTo>
                <a:cubicBezTo>
                  <a:pt x="1360" y="1680"/>
                  <a:pt x="1360" y="1680"/>
                  <a:pt x="1360" y="1680"/>
                </a:cubicBezTo>
                <a:lnTo>
                  <a:pt x="1360" y="560"/>
                </a:lnTo>
                <a:close/>
                <a:moveTo>
                  <a:pt x="1280" y="640"/>
                </a:moveTo>
                <a:cubicBezTo>
                  <a:pt x="1280" y="1600"/>
                  <a:pt x="1280" y="1600"/>
                  <a:pt x="1280" y="1600"/>
                </a:cubicBezTo>
                <a:cubicBezTo>
                  <a:pt x="1087" y="1600"/>
                  <a:pt x="1087" y="1600"/>
                  <a:pt x="1087" y="1600"/>
                </a:cubicBezTo>
                <a:cubicBezTo>
                  <a:pt x="1156" y="1538"/>
                  <a:pt x="1196" y="1450"/>
                  <a:pt x="1196" y="1357"/>
                </a:cubicBezTo>
                <a:cubicBezTo>
                  <a:pt x="1196" y="1270"/>
                  <a:pt x="1183" y="1198"/>
                  <a:pt x="1157" y="1132"/>
                </a:cubicBezTo>
                <a:cubicBezTo>
                  <a:pt x="1102" y="994"/>
                  <a:pt x="972" y="845"/>
                  <a:pt x="848" y="766"/>
                </a:cubicBezTo>
                <a:cubicBezTo>
                  <a:pt x="766" y="715"/>
                  <a:pt x="766" y="715"/>
                  <a:pt x="766" y="715"/>
                </a:cubicBezTo>
                <a:cubicBezTo>
                  <a:pt x="787" y="808"/>
                  <a:pt x="787" y="808"/>
                  <a:pt x="787" y="808"/>
                </a:cubicBezTo>
                <a:cubicBezTo>
                  <a:pt x="810" y="912"/>
                  <a:pt x="752" y="984"/>
                  <a:pt x="689" y="1064"/>
                </a:cubicBezTo>
                <a:cubicBezTo>
                  <a:pt x="650" y="1113"/>
                  <a:pt x="615" y="1157"/>
                  <a:pt x="591" y="1217"/>
                </a:cubicBezTo>
                <a:cubicBezTo>
                  <a:pt x="538" y="1349"/>
                  <a:pt x="565" y="1504"/>
                  <a:pt x="673" y="1600"/>
                </a:cubicBezTo>
                <a:cubicBezTo>
                  <a:pt x="480" y="1600"/>
                  <a:pt x="480" y="1600"/>
                  <a:pt x="480" y="1600"/>
                </a:cubicBezTo>
                <a:cubicBezTo>
                  <a:pt x="480" y="640"/>
                  <a:pt x="480" y="640"/>
                  <a:pt x="480" y="640"/>
                </a:cubicBezTo>
                <a:lnTo>
                  <a:pt x="1280" y="640"/>
                </a:lnTo>
                <a:close/>
                <a:moveTo>
                  <a:pt x="943" y="1383"/>
                </a:moveTo>
                <a:cubicBezTo>
                  <a:pt x="917" y="1346"/>
                  <a:pt x="889" y="1307"/>
                  <a:pt x="876" y="1248"/>
                </a:cubicBezTo>
                <a:cubicBezTo>
                  <a:pt x="853" y="1272"/>
                  <a:pt x="833" y="1298"/>
                  <a:pt x="817" y="1325"/>
                </a:cubicBezTo>
                <a:cubicBezTo>
                  <a:pt x="788" y="1373"/>
                  <a:pt x="772" y="1426"/>
                  <a:pt x="772" y="1490"/>
                </a:cubicBezTo>
                <a:cubicBezTo>
                  <a:pt x="772" y="1554"/>
                  <a:pt x="813" y="1600"/>
                  <a:pt x="878" y="1600"/>
                </a:cubicBezTo>
                <a:cubicBezTo>
                  <a:pt x="942" y="1600"/>
                  <a:pt x="988" y="1555"/>
                  <a:pt x="988" y="1490"/>
                </a:cubicBezTo>
                <a:cubicBezTo>
                  <a:pt x="988" y="1446"/>
                  <a:pt x="966" y="1416"/>
                  <a:pt x="943" y="1383"/>
                </a:cubicBezTo>
                <a:close/>
                <a:moveTo>
                  <a:pt x="692" y="1503"/>
                </a:moveTo>
                <a:cubicBezTo>
                  <a:pt x="638" y="1429"/>
                  <a:pt x="632" y="1330"/>
                  <a:pt x="665" y="1246"/>
                </a:cubicBezTo>
                <a:cubicBezTo>
                  <a:pt x="685" y="1197"/>
                  <a:pt x="718" y="1155"/>
                  <a:pt x="751" y="1114"/>
                </a:cubicBezTo>
                <a:cubicBezTo>
                  <a:pt x="809" y="1041"/>
                  <a:pt x="864" y="973"/>
                  <a:pt x="872" y="882"/>
                </a:cubicBezTo>
                <a:cubicBezTo>
                  <a:pt x="954" y="951"/>
                  <a:pt x="1043" y="1061"/>
                  <a:pt x="1082" y="1161"/>
                </a:cubicBezTo>
                <a:cubicBezTo>
                  <a:pt x="1104" y="1218"/>
                  <a:pt x="1116" y="1280"/>
                  <a:pt x="1116" y="1357"/>
                </a:cubicBezTo>
                <a:cubicBezTo>
                  <a:pt x="1116" y="1412"/>
                  <a:pt x="1098" y="1463"/>
                  <a:pt x="1068" y="1503"/>
                </a:cubicBezTo>
                <a:cubicBezTo>
                  <a:pt x="1072" y="1433"/>
                  <a:pt x="1047" y="1391"/>
                  <a:pt x="1008" y="1336"/>
                </a:cubicBezTo>
                <a:cubicBezTo>
                  <a:pt x="978" y="1294"/>
                  <a:pt x="946" y="1249"/>
                  <a:pt x="949" y="1161"/>
                </a:cubicBezTo>
                <a:cubicBezTo>
                  <a:pt x="952" y="1068"/>
                  <a:pt x="952" y="1068"/>
                  <a:pt x="952" y="1068"/>
                </a:cubicBezTo>
                <a:cubicBezTo>
                  <a:pt x="882" y="1130"/>
                  <a:pt x="882" y="1130"/>
                  <a:pt x="882" y="1130"/>
                </a:cubicBezTo>
                <a:cubicBezTo>
                  <a:pt x="829" y="1178"/>
                  <a:pt x="782" y="1228"/>
                  <a:pt x="748" y="1285"/>
                </a:cubicBezTo>
                <a:cubicBezTo>
                  <a:pt x="710" y="1349"/>
                  <a:pt x="688" y="1427"/>
                  <a:pt x="692" y="1503"/>
                </a:cubicBezTo>
                <a:close/>
              </a:path>
            </a:pathLst>
          </a:custGeom>
          <a:solidFill>
            <a:srgbClr val="9B1F2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000"/>
          </a:p>
        </p:txBody>
      </p:sp>
      <p:sp>
        <p:nvSpPr>
          <p:cNvPr id="4" name="TextBox 3"/>
          <p:cNvSpPr txBox="1"/>
          <p:nvPr/>
        </p:nvSpPr>
        <p:spPr bwMode="gray">
          <a:xfrm>
            <a:off x="1219200" y="971550"/>
            <a:ext cx="16002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Vaakst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HR ketel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geplaatst: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1177061" y="1323261"/>
            <a:ext cx="1739658" cy="486489"/>
            <a:chOff x="1274243" y="1584237"/>
            <a:chExt cx="1679796" cy="395643"/>
          </a:xfrm>
        </p:grpSpPr>
        <p:grpSp>
          <p:nvGrpSpPr>
            <p:cNvPr id="15" name="Group 14"/>
            <p:cNvGrpSpPr/>
            <p:nvPr/>
          </p:nvGrpSpPr>
          <p:grpSpPr>
            <a:xfrm>
              <a:off x="1274243" y="1584237"/>
              <a:ext cx="373224" cy="395643"/>
              <a:chOff x="2242688" y="1166962"/>
              <a:chExt cx="373224" cy="395643"/>
            </a:xfrm>
          </p:grpSpPr>
          <p:graphicFrame>
            <p:nvGraphicFramePr>
              <p:cNvPr id="5" name="Chart 4"/>
              <p:cNvGraphicFramePr/>
              <p:nvPr>
                <p:extLst>
                  <p:ext uri="{D42A27DB-BD31-4B8C-83A1-F6EECF244321}">
                    <p14:modId xmlns:p14="http://schemas.microsoft.com/office/powerpoint/2010/main" val="3585076069"/>
                  </p:ext>
                </p:extLst>
              </p:nvPr>
            </p:nvGraphicFramePr>
            <p:xfrm>
              <a:off x="2242688" y="1166962"/>
              <a:ext cx="373224" cy="39564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7"/>
              </a:graphicData>
            </a:graphic>
          </p:graphicFrame>
          <p:sp>
            <p:nvSpPr>
              <p:cNvPr id="6" name="TextBox 5"/>
              <p:cNvSpPr txBox="1"/>
              <p:nvPr/>
            </p:nvSpPr>
            <p:spPr bwMode="gray">
              <a:xfrm>
                <a:off x="2306448" y="1315461"/>
                <a:ext cx="228600" cy="7509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600" dirty="0">
                    <a:latin typeface="Arial" pitchFamily="34" charset="0"/>
                    <a:cs typeface="Arial" pitchFamily="34" charset="0"/>
                  </a:rPr>
                  <a:t>71%</a:t>
                </a:r>
                <a:endParaRPr lang="en-US" sz="6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1911085" y="1584237"/>
              <a:ext cx="373224" cy="395643"/>
              <a:chOff x="2209800" y="1166962"/>
              <a:chExt cx="373224" cy="395643"/>
            </a:xfrm>
          </p:grpSpPr>
          <p:graphicFrame>
            <p:nvGraphicFramePr>
              <p:cNvPr id="17" name="Chart 16"/>
              <p:cNvGraphicFramePr/>
              <p:nvPr>
                <p:extLst>
                  <p:ext uri="{D42A27DB-BD31-4B8C-83A1-F6EECF244321}">
                    <p14:modId xmlns:p14="http://schemas.microsoft.com/office/powerpoint/2010/main" val="2499436759"/>
                  </p:ext>
                </p:extLst>
              </p:nvPr>
            </p:nvGraphicFramePr>
            <p:xfrm>
              <a:off x="2209800" y="1166962"/>
              <a:ext cx="373224" cy="39564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8"/>
              </a:graphicData>
            </a:graphic>
          </p:graphicFrame>
          <p:sp>
            <p:nvSpPr>
              <p:cNvPr id="18" name="TextBox 17"/>
              <p:cNvSpPr txBox="1"/>
              <p:nvPr/>
            </p:nvSpPr>
            <p:spPr bwMode="gray">
              <a:xfrm>
                <a:off x="2273560" y="1315461"/>
                <a:ext cx="228600" cy="7509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600" dirty="0">
                    <a:latin typeface="Arial" pitchFamily="34" charset="0"/>
                    <a:cs typeface="Arial" pitchFamily="34" charset="0"/>
                  </a:rPr>
                  <a:t>70%</a:t>
                </a:r>
                <a:endParaRPr lang="en-US" sz="6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2580815" y="1584237"/>
              <a:ext cx="373224" cy="395643"/>
              <a:chOff x="2209800" y="1166962"/>
              <a:chExt cx="373224" cy="395643"/>
            </a:xfrm>
          </p:grpSpPr>
          <p:graphicFrame>
            <p:nvGraphicFramePr>
              <p:cNvPr id="20" name="Chart 19"/>
              <p:cNvGraphicFramePr/>
              <p:nvPr>
                <p:extLst>
                  <p:ext uri="{D42A27DB-BD31-4B8C-83A1-F6EECF244321}">
                    <p14:modId xmlns:p14="http://schemas.microsoft.com/office/powerpoint/2010/main" val="3017481501"/>
                  </p:ext>
                </p:extLst>
              </p:nvPr>
            </p:nvGraphicFramePr>
            <p:xfrm>
              <a:off x="2209800" y="1166962"/>
              <a:ext cx="373224" cy="39564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9"/>
              </a:graphicData>
            </a:graphic>
          </p:graphicFrame>
          <p:sp>
            <p:nvSpPr>
              <p:cNvPr id="21" name="TextBox 20"/>
              <p:cNvSpPr txBox="1"/>
              <p:nvPr/>
            </p:nvSpPr>
            <p:spPr bwMode="gray">
              <a:xfrm>
                <a:off x="2273560" y="1315461"/>
                <a:ext cx="228600" cy="7509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600" dirty="0">
                    <a:latin typeface="Arial" pitchFamily="34" charset="0"/>
                    <a:cs typeface="Arial" pitchFamily="34" charset="0"/>
                  </a:rPr>
                  <a:t>83%</a:t>
                </a:r>
                <a:endParaRPr lang="en-US" sz="6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24" name="Group 23"/>
          <p:cNvGrpSpPr/>
          <p:nvPr/>
        </p:nvGrpSpPr>
        <p:grpSpPr>
          <a:xfrm>
            <a:off x="1080534" y="1147772"/>
            <a:ext cx="1984567" cy="215444"/>
            <a:chOff x="974794" y="1309241"/>
            <a:chExt cx="1984567" cy="215444"/>
          </a:xfrm>
        </p:grpSpPr>
        <p:sp>
          <p:nvSpPr>
            <p:cNvPr id="13" name="TextBox 12"/>
            <p:cNvSpPr txBox="1"/>
            <p:nvPr/>
          </p:nvSpPr>
          <p:spPr bwMode="gray">
            <a:xfrm>
              <a:off x="97479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Particuliere 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22" name="TextBox 21"/>
            <p:cNvSpPr txBox="1"/>
            <p:nvPr/>
          </p:nvSpPr>
          <p:spPr bwMode="gray">
            <a:xfrm>
              <a:off x="164452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Sociale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23" name="TextBox 22"/>
            <p:cNvSpPr txBox="1"/>
            <p:nvPr/>
          </p:nvSpPr>
          <p:spPr bwMode="gray">
            <a:xfrm>
              <a:off x="2314254" y="1309241"/>
              <a:ext cx="645107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Kopers:</a:t>
              </a:r>
            </a:p>
          </p:txBody>
        </p:sp>
      </p:grpSp>
      <p:sp>
        <p:nvSpPr>
          <p:cNvPr id="27" name="TextBox 26"/>
          <p:cNvSpPr txBox="1"/>
          <p:nvPr/>
        </p:nvSpPr>
        <p:spPr bwMode="gray">
          <a:xfrm>
            <a:off x="469236" y="1868329"/>
            <a:ext cx="250256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Nieuwe ketel vervangt meestal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HR ketel (</a:t>
            </a:r>
            <a:r>
              <a:rPr lang="nl-NL" sz="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36%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, </a:t>
            </a:r>
            <a:r>
              <a:rPr lang="nl-NL" sz="8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55%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, </a:t>
            </a:r>
            <a:r>
              <a:rPr lang="nl-NL" sz="800" b="1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54%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)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of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oude conventionele ketel (</a:t>
            </a:r>
            <a:r>
              <a:rPr lang="nl-NL" sz="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12%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, </a:t>
            </a:r>
            <a:r>
              <a:rPr lang="nl-NL" sz="8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24%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, </a:t>
            </a:r>
            <a:r>
              <a:rPr lang="nl-NL" sz="800" b="1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15%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29" name="TextBox 28"/>
          <p:cNvSpPr txBox="1"/>
          <p:nvPr/>
        </p:nvSpPr>
        <p:spPr bwMode="gray">
          <a:xfrm>
            <a:off x="1191141" y="2266950"/>
            <a:ext cx="16002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latin typeface="Arial" pitchFamily="34" charset="0"/>
                <a:cs typeface="Arial" pitchFamily="34" charset="0"/>
              </a:rPr>
              <a:t>Leeftijd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verwijderde ketel vaakst: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987233" y="2442738"/>
            <a:ext cx="1984567" cy="215444"/>
            <a:chOff x="974794" y="1309241"/>
            <a:chExt cx="1984567" cy="215444"/>
          </a:xfrm>
        </p:grpSpPr>
        <p:sp>
          <p:nvSpPr>
            <p:cNvPr id="31" name="TextBox 30"/>
            <p:cNvSpPr txBox="1"/>
            <p:nvPr/>
          </p:nvSpPr>
          <p:spPr bwMode="gray">
            <a:xfrm>
              <a:off x="97479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Particuliere 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32" name="TextBox 31"/>
            <p:cNvSpPr txBox="1"/>
            <p:nvPr/>
          </p:nvSpPr>
          <p:spPr bwMode="gray">
            <a:xfrm>
              <a:off x="164452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Sociale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33" name="TextBox 32"/>
            <p:cNvSpPr txBox="1"/>
            <p:nvPr/>
          </p:nvSpPr>
          <p:spPr bwMode="gray">
            <a:xfrm>
              <a:off x="2314254" y="1309241"/>
              <a:ext cx="645107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Kopers: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987233" y="2692628"/>
            <a:ext cx="1984567" cy="138499"/>
            <a:chOff x="974794" y="1264563"/>
            <a:chExt cx="1984567" cy="138499"/>
          </a:xfrm>
        </p:grpSpPr>
        <p:sp>
          <p:nvSpPr>
            <p:cNvPr id="36" name="TextBox 35"/>
            <p:cNvSpPr txBox="1"/>
            <p:nvPr/>
          </p:nvSpPr>
          <p:spPr bwMode="gray">
            <a:xfrm>
              <a:off x="974794" y="1264563"/>
              <a:ext cx="645107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900" b="1" dirty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16-20 jaar</a:t>
              </a:r>
            </a:p>
          </p:txBody>
        </p:sp>
        <p:sp>
          <p:nvSpPr>
            <p:cNvPr id="37" name="TextBox 36"/>
            <p:cNvSpPr txBox="1"/>
            <p:nvPr/>
          </p:nvSpPr>
          <p:spPr bwMode="gray">
            <a:xfrm>
              <a:off x="1644524" y="1264563"/>
              <a:ext cx="645107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900" b="1" dirty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11-15 jaar</a:t>
              </a:r>
            </a:p>
          </p:txBody>
        </p:sp>
        <p:sp>
          <p:nvSpPr>
            <p:cNvPr id="38" name="TextBox 37"/>
            <p:cNvSpPr txBox="1"/>
            <p:nvPr/>
          </p:nvSpPr>
          <p:spPr bwMode="gray">
            <a:xfrm>
              <a:off x="2314254" y="1264563"/>
              <a:ext cx="645107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900" b="1" dirty="0">
                  <a:solidFill>
                    <a:srgbClr val="F0AB00"/>
                  </a:solidFill>
                  <a:latin typeface="Arial" pitchFamily="34" charset="0"/>
                  <a:cs typeface="Arial" pitchFamily="34" charset="0"/>
                </a:rPr>
                <a:t>11-15 jaar</a:t>
              </a:r>
            </a:p>
          </p:txBody>
        </p:sp>
      </p:grpSp>
      <p:sp>
        <p:nvSpPr>
          <p:cNvPr id="39" name="Rectangle 38"/>
          <p:cNvSpPr/>
          <p:nvPr/>
        </p:nvSpPr>
        <p:spPr bwMode="gray">
          <a:xfrm>
            <a:off x="3124200" y="895350"/>
            <a:ext cx="2895600" cy="388620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Freeform 37"/>
          <p:cNvSpPr>
            <a:spLocks noChangeAspect="1" noEditPoints="1"/>
          </p:cNvSpPr>
          <p:nvPr>
            <p:custDataLst>
              <p:tags r:id="rId2"/>
            </p:custDataLst>
          </p:nvPr>
        </p:nvSpPr>
        <p:spPr bwMode="auto">
          <a:xfrm>
            <a:off x="533401" y="2980062"/>
            <a:ext cx="479143" cy="479143"/>
          </a:xfrm>
          <a:custGeom>
            <a:avLst/>
            <a:gdLst>
              <a:gd name="T0" fmla="*/ 3023 w 4535"/>
              <a:gd name="T1" fmla="*/ 3968 h 4535"/>
              <a:gd name="T2" fmla="*/ 3968 w 4535"/>
              <a:gd name="T3" fmla="*/ 4157 h 4535"/>
              <a:gd name="T4" fmla="*/ 4157 w 4535"/>
              <a:gd name="T5" fmla="*/ 3212 h 4535"/>
              <a:gd name="T6" fmla="*/ 3212 w 4535"/>
              <a:gd name="T7" fmla="*/ 3023 h 4535"/>
              <a:gd name="T8" fmla="*/ 378 w 4535"/>
              <a:gd name="T9" fmla="*/ 3212 h 4535"/>
              <a:gd name="T10" fmla="*/ 567 w 4535"/>
              <a:gd name="T11" fmla="*/ 4157 h 4535"/>
              <a:gd name="T12" fmla="*/ 1512 w 4535"/>
              <a:gd name="T13" fmla="*/ 3968 h 4535"/>
              <a:gd name="T14" fmla="*/ 1323 w 4535"/>
              <a:gd name="T15" fmla="*/ 3023 h 4535"/>
              <a:gd name="T16" fmla="*/ 378 w 4535"/>
              <a:gd name="T17" fmla="*/ 3212 h 4535"/>
              <a:gd name="T18" fmla="*/ 1701 w 4535"/>
              <a:gd name="T19" fmla="*/ 3968 h 4535"/>
              <a:gd name="T20" fmla="*/ 2645 w 4535"/>
              <a:gd name="T21" fmla="*/ 4157 h 4535"/>
              <a:gd name="T22" fmla="*/ 2834 w 4535"/>
              <a:gd name="T23" fmla="*/ 3212 h 4535"/>
              <a:gd name="T24" fmla="*/ 1890 w 4535"/>
              <a:gd name="T25" fmla="*/ 3023 h 4535"/>
              <a:gd name="T26" fmla="*/ 3023 w 4535"/>
              <a:gd name="T27" fmla="*/ 1890 h 4535"/>
              <a:gd name="T28" fmla="*/ 3212 w 4535"/>
              <a:gd name="T29" fmla="*/ 2834 h 4535"/>
              <a:gd name="T30" fmla="*/ 4157 w 4535"/>
              <a:gd name="T31" fmla="*/ 2645 h 4535"/>
              <a:gd name="T32" fmla="*/ 3968 w 4535"/>
              <a:gd name="T33" fmla="*/ 1701 h 4535"/>
              <a:gd name="T34" fmla="*/ 3023 w 4535"/>
              <a:gd name="T35" fmla="*/ 1890 h 4535"/>
              <a:gd name="T36" fmla="*/ 378 w 4535"/>
              <a:gd name="T37" fmla="*/ 2645 h 4535"/>
              <a:gd name="T38" fmla="*/ 1323 w 4535"/>
              <a:gd name="T39" fmla="*/ 2834 h 4535"/>
              <a:gd name="T40" fmla="*/ 1512 w 4535"/>
              <a:gd name="T41" fmla="*/ 1890 h 4535"/>
              <a:gd name="T42" fmla="*/ 567 w 4535"/>
              <a:gd name="T43" fmla="*/ 1701 h 4535"/>
              <a:gd name="T44" fmla="*/ 1701 w 4535"/>
              <a:gd name="T45" fmla="*/ 1890 h 4535"/>
              <a:gd name="T46" fmla="*/ 1890 w 4535"/>
              <a:gd name="T47" fmla="*/ 2834 h 4535"/>
              <a:gd name="T48" fmla="*/ 2834 w 4535"/>
              <a:gd name="T49" fmla="*/ 2645 h 4535"/>
              <a:gd name="T50" fmla="*/ 2645 w 4535"/>
              <a:gd name="T51" fmla="*/ 1701 h 4535"/>
              <a:gd name="T52" fmla="*/ 1701 w 4535"/>
              <a:gd name="T53" fmla="*/ 1890 h 4535"/>
              <a:gd name="T54" fmla="*/ 3023 w 4535"/>
              <a:gd name="T55" fmla="*/ 1323 h 4535"/>
              <a:gd name="T56" fmla="*/ 3968 w 4535"/>
              <a:gd name="T57" fmla="*/ 1512 h 4535"/>
              <a:gd name="T58" fmla="*/ 4157 w 4535"/>
              <a:gd name="T59" fmla="*/ 567 h 4535"/>
              <a:gd name="T60" fmla="*/ 3212 w 4535"/>
              <a:gd name="T61" fmla="*/ 378 h 4535"/>
              <a:gd name="T62" fmla="*/ 378 w 4535"/>
              <a:gd name="T63" fmla="*/ 567 h 4535"/>
              <a:gd name="T64" fmla="*/ 567 w 4535"/>
              <a:gd name="T65" fmla="*/ 1512 h 4535"/>
              <a:gd name="T66" fmla="*/ 1512 w 4535"/>
              <a:gd name="T67" fmla="*/ 1323 h 4535"/>
              <a:gd name="T68" fmla="*/ 1323 w 4535"/>
              <a:gd name="T69" fmla="*/ 378 h 4535"/>
              <a:gd name="T70" fmla="*/ 378 w 4535"/>
              <a:gd name="T71" fmla="*/ 567 h 4535"/>
              <a:gd name="T72" fmla="*/ 1701 w 4535"/>
              <a:gd name="T73" fmla="*/ 1323 h 4535"/>
              <a:gd name="T74" fmla="*/ 2645 w 4535"/>
              <a:gd name="T75" fmla="*/ 1512 h 4535"/>
              <a:gd name="T76" fmla="*/ 2834 w 4535"/>
              <a:gd name="T77" fmla="*/ 567 h 4535"/>
              <a:gd name="T78" fmla="*/ 1890 w 4535"/>
              <a:gd name="T79" fmla="*/ 378 h 4535"/>
              <a:gd name="T80" fmla="*/ 4535 w 4535"/>
              <a:gd name="T81" fmla="*/ 0 h 4535"/>
              <a:gd name="T82" fmla="*/ 0 w 4535"/>
              <a:gd name="T83" fmla="*/ 4535 h 4535"/>
              <a:gd name="T84" fmla="*/ 4535 w 4535"/>
              <a:gd name="T85" fmla="*/ 0 h 4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535" h="4535">
                <a:moveTo>
                  <a:pt x="3023" y="3212"/>
                </a:moveTo>
                <a:lnTo>
                  <a:pt x="3023" y="3968"/>
                </a:lnTo>
                <a:lnTo>
                  <a:pt x="3212" y="4157"/>
                </a:lnTo>
                <a:lnTo>
                  <a:pt x="3968" y="4157"/>
                </a:lnTo>
                <a:lnTo>
                  <a:pt x="4157" y="3968"/>
                </a:lnTo>
                <a:lnTo>
                  <a:pt x="4157" y="3212"/>
                </a:lnTo>
                <a:lnTo>
                  <a:pt x="3968" y="3023"/>
                </a:lnTo>
                <a:lnTo>
                  <a:pt x="3212" y="3023"/>
                </a:lnTo>
                <a:lnTo>
                  <a:pt x="3023" y="3212"/>
                </a:lnTo>
                <a:close/>
                <a:moveTo>
                  <a:pt x="378" y="3212"/>
                </a:moveTo>
                <a:lnTo>
                  <a:pt x="378" y="3968"/>
                </a:lnTo>
                <a:lnTo>
                  <a:pt x="567" y="4157"/>
                </a:lnTo>
                <a:lnTo>
                  <a:pt x="1323" y="4157"/>
                </a:lnTo>
                <a:lnTo>
                  <a:pt x="1512" y="3968"/>
                </a:lnTo>
                <a:lnTo>
                  <a:pt x="1512" y="3212"/>
                </a:lnTo>
                <a:lnTo>
                  <a:pt x="1323" y="3023"/>
                </a:lnTo>
                <a:lnTo>
                  <a:pt x="567" y="3023"/>
                </a:lnTo>
                <a:lnTo>
                  <a:pt x="378" y="3212"/>
                </a:lnTo>
                <a:close/>
                <a:moveTo>
                  <a:pt x="1701" y="3212"/>
                </a:moveTo>
                <a:lnTo>
                  <a:pt x="1701" y="3968"/>
                </a:lnTo>
                <a:lnTo>
                  <a:pt x="1890" y="4157"/>
                </a:lnTo>
                <a:lnTo>
                  <a:pt x="2645" y="4157"/>
                </a:lnTo>
                <a:lnTo>
                  <a:pt x="2834" y="3968"/>
                </a:lnTo>
                <a:lnTo>
                  <a:pt x="2834" y="3212"/>
                </a:lnTo>
                <a:lnTo>
                  <a:pt x="2645" y="3023"/>
                </a:lnTo>
                <a:lnTo>
                  <a:pt x="1890" y="3023"/>
                </a:lnTo>
                <a:lnTo>
                  <a:pt x="1701" y="3212"/>
                </a:lnTo>
                <a:close/>
                <a:moveTo>
                  <a:pt x="3023" y="1890"/>
                </a:moveTo>
                <a:lnTo>
                  <a:pt x="3023" y="2645"/>
                </a:lnTo>
                <a:lnTo>
                  <a:pt x="3212" y="2834"/>
                </a:lnTo>
                <a:lnTo>
                  <a:pt x="3968" y="2834"/>
                </a:lnTo>
                <a:lnTo>
                  <a:pt x="4157" y="2645"/>
                </a:lnTo>
                <a:lnTo>
                  <a:pt x="4157" y="1890"/>
                </a:lnTo>
                <a:lnTo>
                  <a:pt x="3968" y="1701"/>
                </a:lnTo>
                <a:lnTo>
                  <a:pt x="3212" y="1701"/>
                </a:lnTo>
                <a:lnTo>
                  <a:pt x="3023" y="1890"/>
                </a:lnTo>
                <a:close/>
                <a:moveTo>
                  <a:pt x="378" y="1890"/>
                </a:moveTo>
                <a:lnTo>
                  <a:pt x="378" y="2645"/>
                </a:lnTo>
                <a:lnTo>
                  <a:pt x="567" y="2834"/>
                </a:lnTo>
                <a:lnTo>
                  <a:pt x="1323" y="2834"/>
                </a:lnTo>
                <a:lnTo>
                  <a:pt x="1512" y="2645"/>
                </a:lnTo>
                <a:lnTo>
                  <a:pt x="1512" y="1890"/>
                </a:lnTo>
                <a:lnTo>
                  <a:pt x="1323" y="1701"/>
                </a:lnTo>
                <a:lnTo>
                  <a:pt x="567" y="1701"/>
                </a:lnTo>
                <a:lnTo>
                  <a:pt x="378" y="1890"/>
                </a:lnTo>
                <a:close/>
                <a:moveTo>
                  <a:pt x="1701" y="1890"/>
                </a:moveTo>
                <a:lnTo>
                  <a:pt x="1701" y="2645"/>
                </a:lnTo>
                <a:lnTo>
                  <a:pt x="1890" y="2834"/>
                </a:lnTo>
                <a:lnTo>
                  <a:pt x="2645" y="2834"/>
                </a:lnTo>
                <a:lnTo>
                  <a:pt x="2834" y="2645"/>
                </a:lnTo>
                <a:lnTo>
                  <a:pt x="2834" y="1890"/>
                </a:lnTo>
                <a:lnTo>
                  <a:pt x="2645" y="1701"/>
                </a:lnTo>
                <a:lnTo>
                  <a:pt x="1890" y="1701"/>
                </a:lnTo>
                <a:lnTo>
                  <a:pt x="1701" y="1890"/>
                </a:lnTo>
                <a:close/>
                <a:moveTo>
                  <a:pt x="3023" y="567"/>
                </a:moveTo>
                <a:lnTo>
                  <a:pt x="3023" y="1323"/>
                </a:lnTo>
                <a:lnTo>
                  <a:pt x="3212" y="1512"/>
                </a:lnTo>
                <a:lnTo>
                  <a:pt x="3968" y="1512"/>
                </a:lnTo>
                <a:lnTo>
                  <a:pt x="4157" y="1323"/>
                </a:lnTo>
                <a:lnTo>
                  <a:pt x="4157" y="567"/>
                </a:lnTo>
                <a:lnTo>
                  <a:pt x="3968" y="378"/>
                </a:lnTo>
                <a:lnTo>
                  <a:pt x="3212" y="378"/>
                </a:lnTo>
                <a:lnTo>
                  <a:pt x="3023" y="567"/>
                </a:lnTo>
                <a:close/>
                <a:moveTo>
                  <a:pt x="378" y="567"/>
                </a:moveTo>
                <a:lnTo>
                  <a:pt x="378" y="1323"/>
                </a:lnTo>
                <a:lnTo>
                  <a:pt x="567" y="1512"/>
                </a:lnTo>
                <a:lnTo>
                  <a:pt x="1323" y="1512"/>
                </a:lnTo>
                <a:lnTo>
                  <a:pt x="1512" y="1323"/>
                </a:lnTo>
                <a:lnTo>
                  <a:pt x="1512" y="567"/>
                </a:lnTo>
                <a:lnTo>
                  <a:pt x="1323" y="378"/>
                </a:lnTo>
                <a:lnTo>
                  <a:pt x="567" y="378"/>
                </a:lnTo>
                <a:lnTo>
                  <a:pt x="378" y="567"/>
                </a:lnTo>
                <a:close/>
                <a:moveTo>
                  <a:pt x="1701" y="567"/>
                </a:moveTo>
                <a:lnTo>
                  <a:pt x="1701" y="1323"/>
                </a:lnTo>
                <a:lnTo>
                  <a:pt x="1890" y="1512"/>
                </a:lnTo>
                <a:lnTo>
                  <a:pt x="2645" y="1512"/>
                </a:lnTo>
                <a:lnTo>
                  <a:pt x="2834" y="1323"/>
                </a:lnTo>
                <a:lnTo>
                  <a:pt x="2834" y="567"/>
                </a:lnTo>
                <a:lnTo>
                  <a:pt x="2645" y="378"/>
                </a:lnTo>
                <a:lnTo>
                  <a:pt x="1890" y="378"/>
                </a:lnTo>
                <a:lnTo>
                  <a:pt x="1701" y="567"/>
                </a:lnTo>
                <a:close/>
                <a:moveTo>
                  <a:pt x="4535" y="0"/>
                </a:moveTo>
                <a:lnTo>
                  <a:pt x="4535" y="4535"/>
                </a:lnTo>
                <a:lnTo>
                  <a:pt x="0" y="4535"/>
                </a:lnTo>
                <a:lnTo>
                  <a:pt x="0" y="0"/>
                </a:lnTo>
                <a:lnTo>
                  <a:pt x="4535" y="0"/>
                </a:lnTo>
                <a:close/>
              </a:path>
            </a:pathLst>
          </a:custGeom>
          <a:solidFill>
            <a:srgbClr val="F6D5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000" noProof="1"/>
          </a:p>
        </p:txBody>
      </p:sp>
      <p:sp>
        <p:nvSpPr>
          <p:cNvPr id="41" name="TextBox 40"/>
          <p:cNvSpPr txBox="1"/>
          <p:nvPr/>
        </p:nvSpPr>
        <p:spPr bwMode="gray">
          <a:xfrm>
            <a:off x="1208538" y="2948468"/>
            <a:ext cx="185349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Gemiddeld aantal geplaatste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zonnepanelen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: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1143001" y="3496394"/>
            <a:ext cx="1940506" cy="138499"/>
            <a:chOff x="974794" y="1309241"/>
            <a:chExt cx="1940506" cy="138499"/>
          </a:xfrm>
        </p:grpSpPr>
        <p:sp>
          <p:nvSpPr>
            <p:cNvPr id="47" name="TextBox 46"/>
            <p:cNvSpPr txBox="1"/>
            <p:nvPr/>
          </p:nvSpPr>
          <p:spPr bwMode="gray">
            <a:xfrm>
              <a:off x="974794" y="1309241"/>
              <a:ext cx="645107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900" b="1" dirty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8,0 m²</a:t>
              </a:r>
            </a:p>
          </p:txBody>
        </p:sp>
        <p:sp>
          <p:nvSpPr>
            <p:cNvPr id="48" name="TextBox 47"/>
            <p:cNvSpPr txBox="1"/>
            <p:nvPr/>
          </p:nvSpPr>
          <p:spPr bwMode="gray">
            <a:xfrm>
              <a:off x="1644524" y="1309241"/>
              <a:ext cx="645107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900" b="1" dirty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7,5 m²</a:t>
              </a:r>
            </a:p>
          </p:txBody>
        </p:sp>
        <p:sp>
          <p:nvSpPr>
            <p:cNvPr id="49" name="TextBox 48"/>
            <p:cNvSpPr txBox="1"/>
            <p:nvPr/>
          </p:nvSpPr>
          <p:spPr bwMode="gray">
            <a:xfrm>
              <a:off x="2270193" y="1309241"/>
              <a:ext cx="645107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900" b="1" dirty="0">
                  <a:solidFill>
                    <a:srgbClr val="F0AB00"/>
                  </a:solidFill>
                  <a:latin typeface="Arial" pitchFamily="34" charset="0"/>
                  <a:cs typeface="Arial" pitchFamily="34" charset="0"/>
                </a:rPr>
                <a:t>14,0 m²</a:t>
              </a:r>
            </a:p>
          </p:txBody>
        </p:sp>
      </p:grpSp>
      <p:sp>
        <p:nvSpPr>
          <p:cNvPr id="50" name="TextBox 49"/>
          <p:cNvSpPr txBox="1"/>
          <p:nvPr/>
        </p:nvSpPr>
        <p:spPr bwMode="gray">
          <a:xfrm>
            <a:off x="449241" y="3714750"/>
            <a:ext cx="14533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latin typeface="Arial" pitchFamily="34" charset="0"/>
                <a:cs typeface="Arial" pitchFamily="34" charset="0"/>
              </a:rPr>
              <a:t>Gemiddeld elektriciteitsverbruik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gedekt door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zonnepanelen:</a:t>
            </a:r>
          </a:p>
        </p:txBody>
      </p:sp>
      <p:grpSp>
        <p:nvGrpSpPr>
          <p:cNvPr id="51" name="Group 50"/>
          <p:cNvGrpSpPr/>
          <p:nvPr/>
        </p:nvGrpSpPr>
        <p:grpSpPr>
          <a:xfrm>
            <a:off x="1143001" y="3270706"/>
            <a:ext cx="1940506" cy="215444"/>
            <a:chOff x="974794" y="1309241"/>
            <a:chExt cx="1940506" cy="215444"/>
          </a:xfrm>
        </p:grpSpPr>
        <p:sp>
          <p:nvSpPr>
            <p:cNvPr id="52" name="TextBox 51"/>
            <p:cNvSpPr txBox="1"/>
            <p:nvPr/>
          </p:nvSpPr>
          <p:spPr bwMode="gray">
            <a:xfrm>
              <a:off x="97479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Particuliere 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53" name="TextBox 52"/>
            <p:cNvSpPr txBox="1"/>
            <p:nvPr/>
          </p:nvSpPr>
          <p:spPr bwMode="gray">
            <a:xfrm>
              <a:off x="164452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Sociale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54" name="TextBox 53"/>
            <p:cNvSpPr txBox="1"/>
            <p:nvPr/>
          </p:nvSpPr>
          <p:spPr bwMode="gray">
            <a:xfrm>
              <a:off x="2270193" y="1340763"/>
              <a:ext cx="645107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Kopers: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60559" y="4108677"/>
            <a:ext cx="1381489" cy="355289"/>
            <a:chOff x="441281" y="4054329"/>
            <a:chExt cx="1381489" cy="355289"/>
          </a:xfrm>
        </p:grpSpPr>
        <p:sp>
          <p:nvSpPr>
            <p:cNvPr id="55" name="TextBox 54"/>
            <p:cNvSpPr txBox="1"/>
            <p:nvPr/>
          </p:nvSpPr>
          <p:spPr bwMode="gray">
            <a:xfrm>
              <a:off x="441281" y="4054329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Particuliere 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56" name="TextBox 55"/>
            <p:cNvSpPr txBox="1"/>
            <p:nvPr/>
          </p:nvSpPr>
          <p:spPr bwMode="gray">
            <a:xfrm>
              <a:off x="1177663" y="4054329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Sociale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58" name="TextBox 57"/>
            <p:cNvSpPr txBox="1"/>
            <p:nvPr/>
          </p:nvSpPr>
          <p:spPr bwMode="gray">
            <a:xfrm>
              <a:off x="441281" y="4271119"/>
              <a:ext cx="645107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900" b="1" dirty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57,0%</a:t>
              </a:r>
            </a:p>
          </p:txBody>
        </p:sp>
        <p:sp>
          <p:nvSpPr>
            <p:cNvPr id="60" name="TextBox 59"/>
            <p:cNvSpPr txBox="1"/>
            <p:nvPr/>
          </p:nvSpPr>
          <p:spPr bwMode="gray">
            <a:xfrm>
              <a:off x="1177663" y="4271119"/>
              <a:ext cx="645107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900" b="1" dirty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32,2%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28750" y="4488559"/>
            <a:ext cx="645107" cy="247568"/>
            <a:chOff x="819415" y="4434211"/>
            <a:chExt cx="645107" cy="247568"/>
          </a:xfrm>
        </p:grpSpPr>
        <p:sp>
          <p:nvSpPr>
            <p:cNvPr id="57" name="TextBox 56"/>
            <p:cNvSpPr txBox="1"/>
            <p:nvPr/>
          </p:nvSpPr>
          <p:spPr bwMode="gray">
            <a:xfrm>
              <a:off x="819415" y="4434211"/>
              <a:ext cx="645107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Kopers:</a:t>
              </a:r>
            </a:p>
          </p:txBody>
        </p:sp>
        <p:sp>
          <p:nvSpPr>
            <p:cNvPr id="61" name="TextBox 60"/>
            <p:cNvSpPr txBox="1"/>
            <p:nvPr/>
          </p:nvSpPr>
          <p:spPr bwMode="gray">
            <a:xfrm>
              <a:off x="819415" y="4543280"/>
              <a:ext cx="645107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900" b="1" dirty="0">
                  <a:solidFill>
                    <a:srgbClr val="F0AB00"/>
                  </a:solidFill>
                  <a:latin typeface="Arial" pitchFamily="34" charset="0"/>
                  <a:cs typeface="Arial" pitchFamily="34" charset="0"/>
                </a:rPr>
                <a:t>106,9%</a:t>
              </a:r>
            </a:p>
          </p:txBody>
        </p:sp>
      </p:grpSp>
      <p:sp>
        <p:nvSpPr>
          <p:cNvPr id="62" name="TextBox 61"/>
          <p:cNvSpPr txBox="1"/>
          <p:nvPr/>
        </p:nvSpPr>
        <p:spPr bwMode="gray">
          <a:xfrm>
            <a:off x="1980857" y="3886885"/>
            <a:ext cx="100413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latin typeface="Arial" pitchFamily="34" charset="0"/>
                <a:cs typeface="Arial" pitchFamily="34" charset="0"/>
              </a:rPr>
              <a:t>Goede investering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belangrijkste reden voor plaatsen zonnepanelen.</a:t>
            </a:r>
          </a:p>
        </p:txBody>
      </p:sp>
      <p:sp>
        <p:nvSpPr>
          <p:cNvPr id="63" name="Rectangle 62"/>
          <p:cNvSpPr/>
          <p:nvPr/>
        </p:nvSpPr>
        <p:spPr bwMode="gray">
          <a:xfrm>
            <a:off x="6106689" y="895350"/>
            <a:ext cx="2687315" cy="1235657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4" name="Group 35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3183148" y="997713"/>
            <a:ext cx="464400" cy="463550"/>
            <a:chOff x="422" y="-294"/>
            <a:chExt cx="4915" cy="4906"/>
          </a:xfrm>
          <a:solidFill>
            <a:schemeClr val="accent2"/>
          </a:solidFill>
        </p:grpSpPr>
        <p:sp>
          <p:nvSpPr>
            <p:cNvPr id="65" name="Freeform 36"/>
            <p:cNvSpPr>
              <a:spLocks noEditPoints="1"/>
            </p:cNvSpPr>
            <p:nvPr/>
          </p:nvSpPr>
          <p:spPr bwMode="auto">
            <a:xfrm>
              <a:off x="422" y="-294"/>
              <a:ext cx="4915" cy="4906"/>
            </a:xfrm>
            <a:custGeom>
              <a:avLst/>
              <a:gdLst>
                <a:gd name="T0" fmla="*/ 1946 w 2081"/>
                <a:gd name="T1" fmla="*/ 1994 h 2077"/>
                <a:gd name="T2" fmla="*/ 1946 w 2081"/>
                <a:gd name="T3" fmla="*/ 0 h 2077"/>
                <a:gd name="T4" fmla="*/ 135 w 2081"/>
                <a:gd name="T5" fmla="*/ 0 h 2077"/>
                <a:gd name="T6" fmla="*/ 135 w 2081"/>
                <a:gd name="T7" fmla="*/ 1994 h 2077"/>
                <a:gd name="T8" fmla="*/ 0 w 2081"/>
                <a:gd name="T9" fmla="*/ 1994 h 2077"/>
                <a:gd name="T10" fmla="*/ 0 w 2081"/>
                <a:gd name="T11" fmla="*/ 2077 h 2077"/>
                <a:gd name="T12" fmla="*/ 2081 w 2081"/>
                <a:gd name="T13" fmla="*/ 2077 h 2077"/>
                <a:gd name="T14" fmla="*/ 2081 w 2081"/>
                <a:gd name="T15" fmla="*/ 1994 h 2077"/>
                <a:gd name="T16" fmla="*/ 1946 w 2081"/>
                <a:gd name="T17" fmla="*/ 1994 h 2077"/>
                <a:gd name="T18" fmla="*/ 994 w 2081"/>
                <a:gd name="T19" fmla="*/ 707 h 2077"/>
                <a:gd name="T20" fmla="*/ 338 w 2081"/>
                <a:gd name="T21" fmla="*/ 707 h 2077"/>
                <a:gd name="T22" fmla="*/ 338 w 2081"/>
                <a:gd name="T23" fmla="*/ 246 h 2077"/>
                <a:gd name="T24" fmla="*/ 994 w 2081"/>
                <a:gd name="T25" fmla="*/ 246 h 2077"/>
                <a:gd name="T26" fmla="*/ 994 w 2081"/>
                <a:gd name="T27" fmla="*/ 707 h 2077"/>
                <a:gd name="T28" fmla="*/ 338 w 2081"/>
                <a:gd name="T29" fmla="*/ 749 h 2077"/>
                <a:gd name="T30" fmla="*/ 994 w 2081"/>
                <a:gd name="T31" fmla="*/ 749 h 2077"/>
                <a:gd name="T32" fmla="*/ 994 w 2081"/>
                <a:gd name="T33" fmla="*/ 1413 h 2077"/>
                <a:gd name="T34" fmla="*/ 338 w 2081"/>
                <a:gd name="T35" fmla="*/ 1413 h 2077"/>
                <a:gd name="T36" fmla="*/ 338 w 2081"/>
                <a:gd name="T37" fmla="*/ 749 h 2077"/>
                <a:gd name="T38" fmla="*/ 338 w 2081"/>
                <a:gd name="T39" fmla="*/ 1916 h 2077"/>
                <a:gd name="T40" fmla="*/ 338 w 2081"/>
                <a:gd name="T41" fmla="*/ 1455 h 2077"/>
                <a:gd name="T42" fmla="*/ 994 w 2081"/>
                <a:gd name="T43" fmla="*/ 1455 h 2077"/>
                <a:gd name="T44" fmla="*/ 994 w 2081"/>
                <a:gd name="T45" fmla="*/ 1916 h 2077"/>
                <a:gd name="T46" fmla="*/ 338 w 2081"/>
                <a:gd name="T47" fmla="*/ 1916 h 2077"/>
                <a:gd name="T48" fmla="*/ 1744 w 2081"/>
                <a:gd name="T49" fmla="*/ 707 h 2077"/>
                <a:gd name="T50" fmla="*/ 1088 w 2081"/>
                <a:gd name="T51" fmla="*/ 707 h 2077"/>
                <a:gd name="T52" fmla="*/ 1088 w 2081"/>
                <a:gd name="T53" fmla="*/ 246 h 2077"/>
                <a:gd name="T54" fmla="*/ 1744 w 2081"/>
                <a:gd name="T55" fmla="*/ 246 h 2077"/>
                <a:gd name="T56" fmla="*/ 1744 w 2081"/>
                <a:gd name="T57" fmla="*/ 707 h 2077"/>
                <a:gd name="T58" fmla="*/ 1088 w 2081"/>
                <a:gd name="T59" fmla="*/ 996 h 2077"/>
                <a:gd name="T60" fmla="*/ 1088 w 2081"/>
                <a:gd name="T61" fmla="*/ 749 h 2077"/>
                <a:gd name="T62" fmla="*/ 1744 w 2081"/>
                <a:gd name="T63" fmla="*/ 749 h 2077"/>
                <a:gd name="T64" fmla="*/ 1744 w 2081"/>
                <a:gd name="T65" fmla="*/ 1413 h 2077"/>
                <a:gd name="T66" fmla="*/ 1088 w 2081"/>
                <a:gd name="T67" fmla="*/ 1413 h 2077"/>
                <a:gd name="T68" fmla="*/ 1088 w 2081"/>
                <a:gd name="T69" fmla="*/ 1166 h 2077"/>
                <a:gd name="T70" fmla="*/ 1037 w 2081"/>
                <a:gd name="T71" fmla="*/ 1081 h 2077"/>
                <a:gd name="T72" fmla="*/ 1088 w 2081"/>
                <a:gd name="T73" fmla="*/ 996 h 2077"/>
                <a:gd name="T74" fmla="*/ 1088 w 2081"/>
                <a:gd name="T75" fmla="*/ 1916 h 2077"/>
                <a:gd name="T76" fmla="*/ 1088 w 2081"/>
                <a:gd name="T77" fmla="*/ 1455 h 2077"/>
                <a:gd name="T78" fmla="*/ 1744 w 2081"/>
                <a:gd name="T79" fmla="*/ 1455 h 2077"/>
                <a:gd name="T80" fmla="*/ 1744 w 2081"/>
                <a:gd name="T81" fmla="*/ 1916 h 2077"/>
                <a:gd name="T82" fmla="*/ 1088 w 2081"/>
                <a:gd name="T83" fmla="*/ 1916 h 2077"/>
                <a:gd name="T84" fmla="*/ 1878 w 2081"/>
                <a:gd name="T85" fmla="*/ 1994 h 2077"/>
                <a:gd name="T86" fmla="*/ 1810 w 2081"/>
                <a:gd name="T87" fmla="*/ 1994 h 2077"/>
                <a:gd name="T88" fmla="*/ 1810 w 2081"/>
                <a:gd name="T89" fmla="*/ 166 h 2077"/>
                <a:gd name="T90" fmla="*/ 271 w 2081"/>
                <a:gd name="T91" fmla="*/ 166 h 2077"/>
                <a:gd name="T92" fmla="*/ 271 w 2081"/>
                <a:gd name="T93" fmla="*/ 1994 h 2077"/>
                <a:gd name="T94" fmla="*/ 203 w 2081"/>
                <a:gd name="T95" fmla="*/ 1994 h 2077"/>
                <a:gd name="T96" fmla="*/ 203 w 2081"/>
                <a:gd name="T97" fmla="*/ 83 h 2077"/>
                <a:gd name="T98" fmla="*/ 1878 w 2081"/>
                <a:gd name="T99" fmla="*/ 83 h 2077"/>
                <a:gd name="T100" fmla="*/ 1878 w 2081"/>
                <a:gd name="T101" fmla="*/ 1994 h 2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81" h="2077">
                  <a:moveTo>
                    <a:pt x="1946" y="1994"/>
                  </a:moveTo>
                  <a:cubicBezTo>
                    <a:pt x="1946" y="0"/>
                    <a:pt x="1946" y="0"/>
                    <a:pt x="1946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5" y="1994"/>
                    <a:pt x="135" y="1994"/>
                    <a:pt x="135" y="1994"/>
                  </a:cubicBezTo>
                  <a:cubicBezTo>
                    <a:pt x="0" y="1994"/>
                    <a:pt x="0" y="1994"/>
                    <a:pt x="0" y="1994"/>
                  </a:cubicBezTo>
                  <a:cubicBezTo>
                    <a:pt x="0" y="2077"/>
                    <a:pt x="0" y="2077"/>
                    <a:pt x="0" y="2077"/>
                  </a:cubicBezTo>
                  <a:cubicBezTo>
                    <a:pt x="2081" y="2077"/>
                    <a:pt x="2081" y="2077"/>
                    <a:pt x="2081" y="2077"/>
                  </a:cubicBezTo>
                  <a:cubicBezTo>
                    <a:pt x="2081" y="1994"/>
                    <a:pt x="2081" y="1994"/>
                    <a:pt x="2081" y="1994"/>
                  </a:cubicBezTo>
                  <a:lnTo>
                    <a:pt x="1946" y="1994"/>
                  </a:lnTo>
                  <a:close/>
                  <a:moveTo>
                    <a:pt x="994" y="707"/>
                  </a:moveTo>
                  <a:cubicBezTo>
                    <a:pt x="338" y="707"/>
                    <a:pt x="338" y="707"/>
                    <a:pt x="338" y="707"/>
                  </a:cubicBezTo>
                  <a:cubicBezTo>
                    <a:pt x="338" y="246"/>
                    <a:pt x="338" y="246"/>
                    <a:pt x="338" y="246"/>
                  </a:cubicBezTo>
                  <a:cubicBezTo>
                    <a:pt x="994" y="246"/>
                    <a:pt x="994" y="246"/>
                    <a:pt x="994" y="246"/>
                  </a:cubicBezTo>
                  <a:lnTo>
                    <a:pt x="994" y="707"/>
                  </a:lnTo>
                  <a:close/>
                  <a:moveTo>
                    <a:pt x="338" y="749"/>
                  </a:moveTo>
                  <a:cubicBezTo>
                    <a:pt x="994" y="749"/>
                    <a:pt x="994" y="749"/>
                    <a:pt x="994" y="749"/>
                  </a:cubicBezTo>
                  <a:cubicBezTo>
                    <a:pt x="994" y="1413"/>
                    <a:pt x="994" y="1413"/>
                    <a:pt x="994" y="1413"/>
                  </a:cubicBezTo>
                  <a:cubicBezTo>
                    <a:pt x="338" y="1413"/>
                    <a:pt x="338" y="1413"/>
                    <a:pt x="338" y="1413"/>
                  </a:cubicBezTo>
                  <a:lnTo>
                    <a:pt x="338" y="749"/>
                  </a:lnTo>
                  <a:close/>
                  <a:moveTo>
                    <a:pt x="338" y="1916"/>
                  </a:moveTo>
                  <a:cubicBezTo>
                    <a:pt x="338" y="1455"/>
                    <a:pt x="338" y="1455"/>
                    <a:pt x="338" y="1455"/>
                  </a:cubicBezTo>
                  <a:cubicBezTo>
                    <a:pt x="994" y="1455"/>
                    <a:pt x="994" y="1455"/>
                    <a:pt x="994" y="1455"/>
                  </a:cubicBezTo>
                  <a:cubicBezTo>
                    <a:pt x="994" y="1916"/>
                    <a:pt x="994" y="1916"/>
                    <a:pt x="994" y="1916"/>
                  </a:cubicBezTo>
                  <a:lnTo>
                    <a:pt x="338" y="1916"/>
                  </a:lnTo>
                  <a:close/>
                  <a:moveTo>
                    <a:pt x="1744" y="707"/>
                  </a:moveTo>
                  <a:cubicBezTo>
                    <a:pt x="1088" y="707"/>
                    <a:pt x="1088" y="707"/>
                    <a:pt x="1088" y="707"/>
                  </a:cubicBezTo>
                  <a:cubicBezTo>
                    <a:pt x="1088" y="246"/>
                    <a:pt x="1088" y="246"/>
                    <a:pt x="1088" y="246"/>
                  </a:cubicBezTo>
                  <a:cubicBezTo>
                    <a:pt x="1744" y="246"/>
                    <a:pt x="1744" y="246"/>
                    <a:pt x="1744" y="246"/>
                  </a:cubicBezTo>
                  <a:cubicBezTo>
                    <a:pt x="1744" y="707"/>
                    <a:pt x="1744" y="707"/>
                    <a:pt x="1744" y="707"/>
                  </a:cubicBezTo>
                  <a:close/>
                  <a:moveTo>
                    <a:pt x="1088" y="996"/>
                  </a:moveTo>
                  <a:cubicBezTo>
                    <a:pt x="1088" y="749"/>
                    <a:pt x="1088" y="749"/>
                    <a:pt x="1088" y="749"/>
                  </a:cubicBezTo>
                  <a:cubicBezTo>
                    <a:pt x="1744" y="749"/>
                    <a:pt x="1744" y="749"/>
                    <a:pt x="1744" y="749"/>
                  </a:cubicBezTo>
                  <a:cubicBezTo>
                    <a:pt x="1744" y="1413"/>
                    <a:pt x="1744" y="1413"/>
                    <a:pt x="1744" y="1413"/>
                  </a:cubicBezTo>
                  <a:cubicBezTo>
                    <a:pt x="1088" y="1413"/>
                    <a:pt x="1088" y="1413"/>
                    <a:pt x="1088" y="1413"/>
                  </a:cubicBezTo>
                  <a:cubicBezTo>
                    <a:pt x="1088" y="1166"/>
                    <a:pt x="1088" y="1166"/>
                    <a:pt x="1088" y="1166"/>
                  </a:cubicBezTo>
                  <a:cubicBezTo>
                    <a:pt x="1058" y="1150"/>
                    <a:pt x="1037" y="1118"/>
                    <a:pt x="1037" y="1081"/>
                  </a:cubicBezTo>
                  <a:cubicBezTo>
                    <a:pt x="1037" y="1044"/>
                    <a:pt x="1058" y="1012"/>
                    <a:pt x="1088" y="996"/>
                  </a:cubicBezTo>
                  <a:close/>
                  <a:moveTo>
                    <a:pt x="1088" y="1916"/>
                  </a:moveTo>
                  <a:cubicBezTo>
                    <a:pt x="1088" y="1455"/>
                    <a:pt x="1088" y="1455"/>
                    <a:pt x="1088" y="1455"/>
                  </a:cubicBezTo>
                  <a:cubicBezTo>
                    <a:pt x="1744" y="1455"/>
                    <a:pt x="1744" y="1455"/>
                    <a:pt x="1744" y="1455"/>
                  </a:cubicBezTo>
                  <a:cubicBezTo>
                    <a:pt x="1744" y="1916"/>
                    <a:pt x="1744" y="1916"/>
                    <a:pt x="1744" y="1916"/>
                  </a:cubicBezTo>
                  <a:lnTo>
                    <a:pt x="1088" y="1916"/>
                  </a:lnTo>
                  <a:close/>
                  <a:moveTo>
                    <a:pt x="1878" y="1994"/>
                  </a:moveTo>
                  <a:cubicBezTo>
                    <a:pt x="1810" y="1994"/>
                    <a:pt x="1810" y="1994"/>
                    <a:pt x="1810" y="1994"/>
                  </a:cubicBezTo>
                  <a:cubicBezTo>
                    <a:pt x="1810" y="166"/>
                    <a:pt x="1810" y="166"/>
                    <a:pt x="1810" y="166"/>
                  </a:cubicBezTo>
                  <a:cubicBezTo>
                    <a:pt x="271" y="166"/>
                    <a:pt x="271" y="166"/>
                    <a:pt x="271" y="166"/>
                  </a:cubicBezTo>
                  <a:cubicBezTo>
                    <a:pt x="271" y="1994"/>
                    <a:pt x="271" y="1994"/>
                    <a:pt x="271" y="1994"/>
                  </a:cubicBezTo>
                  <a:cubicBezTo>
                    <a:pt x="203" y="1994"/>
                    <a:pt x="203" y="1994"/>
                    <a:pt x="203" y="1994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1878" y="83"/>
                    <a:pt x="1878" y="83"/>
                    <a:pt x="1878" y="83"/>
                  </a:cubicBezTo>
                  <a:lnTo>
                    <a:pt x="1878" y="19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2947" y="2106"/>
              <a:ext cx="536" cy="307"/>
            </a:xfrm>
            <a:custGeom>
              <a:avLst/>
              <a:gdLst>
                <a:gd name="T0" fmla="*/ 0 w 227"/>
                <a:gd name="T1" fmla="*/ 65 h 130"/>
                <a:gd name="T2" fmla="*/ 65 w 227"/>
                <a:gd name="T3" fmla="*/ 130 h 130"/>
                <a:gd name="T4" fmla="*/ 130 w 227"/>
                <a:gd name="T5" fmla="*/ 65 h 130"/>
                <a:gd name="T6" fmla="*/ 227 w 227"/>
                <a:gd name="T7" fmla="*/ 65 h 130"/>
                <a:gd name="T8" fmla="*/ 227 w 227"/>
                <a:gd name="T9" fmla="*/ 0 h 130"/>
                <a:gd name="T10" fmla="*/ 65 w 227"/>
                <a:gd name="T11" fmla="*/ 0 h 130"/>
                <a:gd name="T12" fmla="*/ 0 w 227"/>
                <a:gd name="T13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30">
                  <a:moveTo>
                    <a:pt x="0" y="65"/>
                  </a:moveTo>
                  <a:cubicBezTo>
                    <a:pt x="0" y="101"/>
                    <a:pt x="29" y="130"/>
                    <a:pt x="65" y="130"/>
                  </a:cubicBezTo>
                  <a:cubicBezTo>
                    <a:pt x="100" y="130"/>
                    <a:pt x="130" y="101"/>
                    <a:pt x="130" y="65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29" y="0"/>
                    <a:pt x="0" y="29"/>
                    <a:pt x="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7" name="TextBox 66"/>
          <p:cNvSpPr txBox="1"/>
          <p:nvPr/>
        </p:nvSpPr>
        <p:spPr bwMode="gray">
          <a:xfrm>
            <a:off x="3183148" y="4336018"/>
            <a:ext cx="77588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Gemiddelde hoeveelheid</a:t>
            </a:r>
          </a:p>
          <a:p>
            <a:pPr algn="ctr"/>
            <a:r>
              <a:rPr lang="nl-NL" sz="800">
                <a:latin typeface="Arial" pitchFamily="34" charset="0"/>
                <a:cs typeface="Arial" pitchFamily="34" charset="0"/>
              </a:rPr>
              <a:t>geplaatst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glas:</a:t>
            </a:r>
          </a:p>
        </p:txBody>
      </p:sp>
      <p:grpSp>
        <p:nvGrpSpPr>
          <p:cNvPr id="68" name="Group 67"/>
          <p:cNvGrpSpPr/>
          <p:nvPr/>
        </p:nvGrpSpPr>
        <p:grpSpPr>
          <a:xfrm>
            <a:off x="3959033" y="4567476"/>
            <a:ext cx="1984567" cy="138499"/>
            <a:chOff x="974794" y="1309241"/>
            <a:chExt cx="1984567" cy="138499"/>
          </a:xfrm>
        </p:grpSpPr>
        <p:sp>
          <p:nvSpPr>
            <p:cNvPr id="69" name="TextBox 68"/>
            <p:cNvSpPr txBox="1"/>
            <p:nvPr/>
          </p:nvSpPr>
          <p:spPr bwMode="gray">
            <a:xfrm>
              <a:off x="974794" y="1309241"/>
              <a:ext cx="645107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900" b="1" dirty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13,6 m²</a:t>
              </a:r>
            </a:p>
          </p:txBody>
        </p:sp>
        <p:sp>
          <p:nvSpPr>
            <p:cNvPr id="70" name="TextBox 69"/>
            <p:cNvSpPr txBox="1"/>
            <p:nvPr/>
          </p:nvSpPr>
          <p:spPr bwMode="gray">
            <a:xfrm>
              <a:off x="1644524" y="1309241"/>
              <a:ext cx="645107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900" b="1" dirty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21,8 m²</a:t>
              </a:r>
            </a:p>
          </p:txBody>
        </p:sp>
        <p:sp>
          <p:nvSpPr>
            <p:cNvPr id="71" name="TextBox 70"/>
            <p:cNvSpPr txBox="1"/>
            <p:nvPr/>
          </p:nvSpPr>
          <p:spPr bwMode="gray">
            <a:xfrm>
              <a:off x="2314254" y="1309241"/>
              <a:ext cx="645107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900" b="1" dirty="0">
                  <a:solidFill>
                    <a:srgbClr val="F0AB00"/>
                  </a:solidFill>
                  <a:latin typeface="Arial" pitchFamily="34" charset="0"/>
                  <a:cs typeface="Arial" pitchFamily="34" charset="0"/>
                </a:rPr>
                <a:t>16,8 m²</a:t>
              </a: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3959033" y="4346875"/>
            <a:ext cx="1984567" cy="215444"/>
            <a:chOff x="974794" y="1309241"/>
            <a:chExt cx="1984567" cy="215444"/>
          </a:xfrm>
        </p:grpSpPr>
        <p:sp>
          <p:nvSpPr>
            <p:cNvPr id="73" name="TextBox 72"/>
            <p:cNvSpPr txBox="1"/>
            <p:nvPr/>
          </p:nvSpPr>
          <p:spPr bwMode="gray">
            <a:xfrm>
              <a:off x="97479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Particuliere 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74" name="TextBox 73"/>
            <p:cNvSpPr txBox="1"/>
            <p:nvPr/>
          </p:nvSpPr>
          <p:spPr bwMode="gray">
            <a:xfrm>
              <a:off x="164452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Sociale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75" name="TextBox 74"/>
            <p:cNvSpPr txBox="1"/>
            <p:nvPr/>
          </p:nvSpPr>
          <p:spPr bwMode="gray">
            <a:xfrm>
              <a:off x="2314254" y="1309241"/>
              <a:ext cx="645107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Kopers:</a:t>
              </a:r>
            </a:p>
          </p:txBody>
        </p:sp>
      </p:grpSp>
      <p:sp>
        <p:nvSpPr>
          <p:cNvPr id="76" name="TextBox 75"/>
          <p:cNvSpPr txBox="1"/>
          <p:nvPr/>
        </p:nvSpPr>
        <p:spPr bwMode="gray">
          <a:xfrm>
            <a:off x="3809999" y="1007807"/>
            <a:ext cx="200974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Bijna altijd plaatsing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isolatieglas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, </a:t>
            </a:r>
          </a:p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vaakst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HR++</a:t>
            </a:r>
          </a:p>
        </p:txBody>
      </p:sp>
      <p:grpSp>
        <p:nvGrpSpPr>
          <p:cNvPr id="77" name="Group 76"/>
          <p:cNvGrpSpPr/>
          <p:nvPr/>
        </p:nvGrpSpPr>
        <p:grpSpPr>
          <a:xfrm>
            <a:off x="3810000" y="1594306"/>
            <a:ext cx="1984567" cy="215444"/>
            <a:chOff x="974794" y="1309241"/>
            <a:chExt cx="1984567" cy="215444"/>
          </a:xfrm>
        </p:grpSpPr>
        <p:sp>
          <p:nvSpPr>
            <p:cNvPr id="78" name="TextBox 77"/>
            <p:cNvSpPr txBox="1"/>
            <p:nvPr/>
          </p:nvSpPr>
          <p:spPr bwMode="gray">
            <a:xfrm>
              <a:off x="97479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Particuliere 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</a:t>
              </a:r>
            </a:p>
          </p:txBody>
        </p:sp>
        <p:sp>
          <p:nvSpPr>
            <p:cNvPr id="79" name="TextBox 78"/>
            <p:cNvSpPr txBox="1"/>
            <p:nvPr/>
          </p:nvSpPr>
          <p:spPr bwMode="gray">
            <a:xfrm>
              <a:off x="164452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Sociale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</a:t>
              </a:r>
            </a:p>
          </p:txBody>
        </p:sp>
        <p:sp>
          <p:nvSpPr>
            <p:cNvPr id="80" name="TextBox 79"/>
            <p:cNvSpPr txBox="1"/>
            <p:nvPr/>
          </p:nvSpPr>
          <p:spPr bwMode="gray">
            <a:xfrm>
              <a:off x="2314254" y="1309241"/>
              <a:ext cx="645107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Kopers</a:t>
              </a: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3941934" y="1201633"/>
            <a:ext cx="1773066" cy="470360"/>
            <a:chOff x="1241355" y="1584237"/>
            <a:chExt cx="1712684" cy="395643"/>
          </a:xfrm>
        </p:grpSpPr>
        <p:grpSp>
          <p:nvGrpSpPr>
            <p:cNvPr id="82" name="Group 81"/>
            <p:cNvGrpSpPr/>
            <p:nvPr/>
          </p:nvGrpSpPr>
          <p:grpSpPr>
            <a:xfrm>
              <a:off x="1241355" y="1584237"/>
              <a:ext cx="373224" cy="395643"/>
              <a:chOff x="2209800" y="1166962"/>
              <a:chExt cx="373224" cy="395643"/>
            </a:xfrm>
          </p:grpSpPr>
          <p:graphicFrame>
            <p:nvGraphicFramePr>
              <p:cNvPr id="89" name="Chart 88"/>
              <p:cNvGraphicFramePr/>
              <p:nvPr>
                <p:extLst>
                  <p:ext uri="{D42A27DB-BD31-4B8C-83A1-F6EECF244321}">
                    <p14:modId xmlns:p14="http://schemas.microsoft.com/office/powerpoint/2010/main" val="3123894482"/>
                  </p:ext>
                </p:extLst>
              </p:nvPr>
            </p:nvGraphicFramePr>
            <p:xfrm>
              <a:off x="2209800" y="1166962"/>
              <a:ext cx="373224" cy="39564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0"/>
              </a:graphicData>
            </a:graphic>
          </p:graphicFrame>
          <p:sp>
            <p:nvSpPr>
              <p:cNvPr id="90" name="TextBox 89"/>
              <p:cNvSpPr txBox="1"/>
              <p:nvPr/>
            </p:nvSpPr>
            <p:spPr bwMode="gray">
              <a:xfrm>
                <a:off x="2273560" y="1315461"/>
                <a:ext cx="228600" cy="77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600" dirty="0">
                    <a:latin typeface="Arial" pitchFamily="34" charset="0"/>
                    <a:cs typeface="Arial" pitchFamily="34" charset="0"/>
                  </a:rPr>
                  <a:t>50%</a:t>
                </a:r>
                <a:endParaRPr lang="en-US" sz="6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>
              <a:off x="1911085" y="1584237"/>
              <a:ext cx="373224" cy="395643"/>
              <a:chOff x="2209800" y="1166962"/>
              <a:chExt cx="373224" cy="395643"/>
            </a:xfrm>
          </p:grpSpPr>
          <p:graphicFrame>
            <p:nvGraphicFramePr>
              <p:cNvPr id="87" name="Chart 86"/>
              <p:cNvGraphicFramePr/>
              <p:nvPr>
                <p:extLst>
                  <p:ext uri="{D42A27DB-BD31-4B8C-83A1-F6EECF244321}">
                    <p14:modId xmlns:p14="http://schemas.microsoft.com/office/powerpoint/2010/main" val="2932026299"/>
                  </p:ext>
                </p:extLst>
              </p:nvPr>
            </p:nvGraphicFramePr>
            <p:xfrm>
              <a:off x="2209800" y="1166962"/>
              <a:ext cx="373224" cy="39564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1"/>
              </a:graphicData>
            </a:graphic>
          </p:graphicFrame>
          <p:sp>
            <p:nvSpPr>
              <p:cNvPr id="88" name="TextBox 87"/>
              <p:cNvSpPr txBox="1"/>
              <p:nvPr/>
            </p:nvSpPr>
            <p:spPr bwMode="gray">
              <a:xfrm>
                <a:off x="2273560" y="1315461"/>
                <a:ext cx="228600" cy="77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600" dirty="0">
                    <a:latin typeface="Arial" pitchFamily="34" charset="0"/>
                    <a:cs typeface="Arial" pitchFamily="34" charset="0"/>
                  </a:rPr>
                  <a:t>50%</a:t>
                </a:r>
                <a:endParaRPr lang="en-US" sz="6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>
              <a:off x="2580815" y="1584237"/>
              <a:ext cx="373224" cy="395643"/>
              <a:chOff x="2209800" y="1166962"/>
              <a:chExt cx="373224" cy="395643"/>
            </a:xfrm>
          </p:grpSpPr>
          <p:graphicFrame>
            <p:nvGraphicFramePr>
              <p:cNvPr id="85" name="Chart 84"/>
              <p:cNvGraphicFramePr/>
              <p:nvPr>
                <p:extLst>
                  <p:ext uri="{D42A27DB-BD31-4B8C-83A1-F6EECF244321}">
                    <p14:modId xmlns:p14="http://schemas.microsoft.com/office/powerpoint/2010/main" val="1498964526"/>
                  </p:ext>
                </p:extLst>
              </p:nvPr>
            </p:nvGraphicFramePr>
            <p:xfrm>
              <a:off x="2209800" y="1166962"/>
              <a:ext cx="373224" cy="39564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2"/>
              </a:graphicData>
            </a:graphic>
          </p:graphicFrame>
          <p:sp>
            <p:nvSpPr>
              <p:cNvPr id="86" name="TextBox 85"/>
              <p:cNvSpPr txBox="1"/>
              <p:nvPr/>
            </p:nvSpPr>
            <p:spPr bwMode="gray">
              <a:xfrm>
                <a:off x="2273560" y="1315461"/>
                <a:ext cx="228600" cy="77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600" dirty="0">
                    <a:latin typeface="Arial" pitchFamily="34" charset="0"/>
                    <a:cs typeface="Arial" pitchFamily="34" charset="0"/>
                  </a:rPr>
                  <a:t>70%</a:t>
                </a:r>
                <a:endParaRPr lang="en-US" sz="6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91" name="TextBox 90"/>
          <p:cNvSpPr txBox="1"/>
          <p:nvPr/>
        </p:nvSpPr>
        <p:spPr bwMode="gray">
          <a:xfrm>
            <a:off x="3401985" y="1962150"/>
            <a:ext cx="215563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>
                <a:latin typeface="Arial" pitchFamily="34" charset="0"/>
                <a:cs typeface="Arial" pitchFamily="34" charset="0"/>
              </a:rPr>
              <a:t>Nieuw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glas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vervangt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vaak: </a:t>
            </a:r>
            <a:endParaRPr lang="nl-NL" sz="8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6" name="Chart 25"/>
          <p:cNvGraphicFramePr/>
          <p:nvPr>
            <p:extLst>
              <p:ext uri="{D42A27DB-BD31-4B8C-83A1-F6EECF244321}">
                <p14:modId xmlns:p14="http://schemas.microsoft.com/office/powerpoint/2010/main" val="1300358967"/>
              </p:ext>
            </p:extLst>
          </p:nvPr>
        </p:nvGraphicFramePr>
        <p:xfrm>
          <a:off x="3183148" y="2147062"/>
          <a:ext cx="2755450" cy="1186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100" name="TextBox 99"/>
          <p:cNvSpPr txBox="1"/>
          <p:nvPr/>
        </p:nvSpPr>
        <p:spPr bwMode="gray">
          <a:xfrm>
            <a:off x="3547874" y="3486150"/>
            <a:ext cx="200974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Wordt er in ruimte glas vervangen</a:t>
            </a:r>
            <a:endParaRPr lang="nl-NL" sz="8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dan vaak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al het glas:</a:t>
            </a:r>
          </a:p>
        </p:txBody>
      </p:sp>
      <p:grpSp>
        <p:nvGrpSpPr>
          <p:cNvPr id="101" name="Group 100"/>
          <p:cNvGrpSpPr/>
          <p:nvPr/>
        </p:nvGrpSpPr>
        <p:grpSpPr>
          <a:xfrm>
            <a:off x="3534205" y="3957644"/>
            <a:ext cx="1984567" cy="215444"/>
            <a:chOff x="974794" y="1309241"/>
            <a:chExt cx="1984567" cy="215444"/>
          </a:xfrm>
        </p:grpSpPr>
        <p:sp>
          <p:nvSpPr>
            <p:cNvPr id="102" name="TextBox 101"/>
            <p:cNvSpPr txBox="1"/>
            <p:nvPr/>
          </p:nvSpPr>
          <p:spPr bwMode="gray">
            <a:xfrm>
              <a:off x="97479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Particuliere 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</a:t>
              </a:r>
            </a:p>
          </p:txBody>
        </p:sp>
        <p:sp>
          <p:nvSpPr>
            <p:cNvPr id="103" name="TextBox 102"/>
            <p:cNvSpPr txBox="1"/>
            <p:nvPr/>
          </p:nvSpPr>
          <p:spPr bwMode="gray">
            <a:xfrm>
              <a:off x="164452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Sociale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</a:t>
              </a:r>
            </a:p>
          </p:txBody>
        </p:sp>
        <p:sp>
          <p:nvSpPr>
            <p:cNvPr id="104" name="TextBox 103"/>
            <p:cNvSpPr txBox="1"/>
            <p:nvPr/>
          </p:nvSpPr>
          <p:spPr bwMode="gray">
            <a:xfrm>
              <a:off x="2314254" y="1309241"/>
              <a:ext cx="645107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Kopers</a:t>
              </a: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3521297" y="3790950"/>
            <a:ext cx="1984567" cy="138499"/>
            <a:chOff x="974794" y="1309241"/>
            <a:chExt cx="1984567" cy="138499"/>
          </a:xfrm>
        </p:grpSpPr>
        <p:sp>
          <p:nvSpPr>
            <p:cNvPr id="106" name="TextBox 105"/>
            <p:cNvSpPr txBox="1"/>
            <p:nvPr/>
          </p:nvSpPr>
          <p:spPr bwMode="gray">
            <a:xfrm>
              <a:off x="974794" y="1309241"/>
              <a:ext cx="645107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900" b="1" dirty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75%</a:t>
              </a:r>
            </a:p>
          </p:txBody>
        </p:sp>
        <p:sp>
          <p:nvSpPr>
            <p:cNvPr id="107" name="TextBox 106"/>
            <p:cNvSpPr txBox="1"/>
            <p:nvPr/>
          </p:nvSpPr>
          <p:spPr bwMode="gray">
            <a:xfrm>
              <a:off x="1644524" y="1309241"/>
              <a:ext cx="645107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900" b="1" dirty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86%</a:t>
              </a:r>
            </a:p>
          </p:txBody>
        </p:sp>
        <p:sp>
          <p:nvSpPr>
            <p:cNvPr id="108" name="TextBox 107"/>
            <p:cNvSpPr txBox="1"/>
            <p:nvPr/>
          </p:nvSpPr>
          <p:spPr bwMode="gray">
            <a:xfrm>
              <a:off x="2314254" y="1309241"/>
              <a:ext cx="645107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900" b="1" dirty="0">
                  <a:solidFill>
                    <a:srgbClr val="F0AB00"/>
                  </a:solidFill>
                  <a:latin typeface="Arial" pitchFamily="34" charset="0"/>
                  <a:cs typeface="Arial" pitchFamily="34" charset="0"/>
                </a:rPr>
                <a:t>67%</a:t>
              </a:r>
            </a:p>
          </p:txBody>
        </p:sp>
      </p:grpSp>
      <p:sp>
        <p:nvSpPr>
          <p:cNvPr id="92" name="Rectangle 91"/>
          <p:cNvSpPr/>
          <p:nvPr/>
        </p:nvSpPr>
        <p:spPr bwMode="gray">
          <a:xfrm>
            <a:off x="6120843" y="2220621"/>
            <a:ext cx="2687315" cy="1235657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Rectangle 92"/>
          <p:cNvSpPr/>
          <p:nvPr/>
        </p:nvSpPr>
        <p:spPr bwMode="gray">
          <a:xfrm>
            <a:off x="6105251" y="3545893"/>
            <a:ext cx="2687315" cy="1235657"/>
          </a:xfrm>
          <a:prstGeom prst="rect">
            <a:avLst/>
          </a:prstGeom>
          <a:solidFill>
            <a:schemeClr val="bg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Freeform 17"/>
          <p:cNvSpPr>
            <a:spLocks noEditPoints="1"/>
          </p:cNvSpPr>
          <p:nvPr/>
        </p:nvSpPr>
        <p:spPr bwMode="auto">
          <a:xfrm>
            <a:off x="6205270" y="991782"/>
            <a:ext cx="484226" cy="533400"/>
          </a:xfrm>
          <a:custGeom>
            <a:avLst/>
            <a:gdLst>
              <a:gd name="T0" fmla="*/ 520 w 520"/>
              <a:gd name="T1" fmla="*/ 203 h 382"/>
              <a:gd name="T2" fmla="*/ 458 w 520"/>
              <a:gd name="T3" fmla="*/ 203 h 382"/>
              <a:gd name="T4" fmla="*/ 515 w 520"/>
              <a:gd name="T5" fmla="*/ 284 h 382"/>
              <a:gd name="T6" fmla="*/ 159 w 520"/>
              <a:gd name="T7" fmla="*/ 295 h 382"/>
              <a:gd name="T8" fmla="*/ 127 w 520"/>
              <a:gd name="T9" fmla="*/ 376 h 382"/>
              <a:gd name="T10" fmla="*/ 213 w 520"/>
              <a:gd name="T11" fmla="*/ 382 h 382"/>
              <a:gd name="T12" fmla="*/ 246 w 520"/>
              <a:gd name="T13" fmla="*/ 300 h 382"/>
              <a:gd name="T14" fmla="*/ 413 w 520"/>
              <a:gd name="T15" fmla="*/ 295 h 382"/>
              <a:gd name="T16" fmla="*/ 413 w 520"/>
              <a:gd name="T17" fmla="*/ 382 h 382"/>
              <a:gd name="T18" fmla="*/ 520 w 520"/>
              <a:gd name="T19" fmla="*/ 300 h 382"/>
              <a:gd name="T20" fmla="*/ 515 w 520"/>
              <a:gd name="T21" fmla="*/ 87 h 382"/>
              <a:gd name="T22" fmla="*/ 515 w 520"/>
              <a:gd name="T23" fmla="*/ 0 h 382"/>
              <a:gd name="T24" fmla="*/ 458 w 520"/>
              <a:gd name="T25" fmla="*/ 81 h 382"/>
              <a:gd name="T26" fmla="*/ 413 w 520"/>
              <a:gd name="T27" fmla="*/ 98 h 382"/>
              <a:gd name="T28" fmla="*/ 413 w 520"/>
              <a:gd name="T29" fmla="*/ 184 h 382"/>
              <a:gd name="T30" fmla="*/ 520 w 520"/>
              <a:gd name="T31" fmla="*/ 103 h 382"/>
              <a:gd name="T32" fmla="*/ 243 w 520"/>
              <a:gd name="T33" fmla="*/ 184 h 382"/>
              <a:gd name="T34" fmla="*/ 243 w 520"/>
              <a:gd name="T35" fmla="*/ 98 h 382"/>
              <a:gd name="T36" fmla="*/ 132 w 520"/>
              <a:gd name="T37" fmla="*/ 98 h 382"/>
              <a:gd name="T38" fmla="*/ 132 w 520"/>
              <a:gd name="T39" fmla="*/ 184 h 382"/>
              <a:gd name="T40" fmla="*/ 331 w 520"/>
              <a:gd name="T41" fmla="*/ 203 h 382"/>
              <a:gd name="T42" fmla="*/ 438 w 520"/>
              <a:gd name="T43" fmla="*/ 284 h 382"/>
              <a:gd name="T44" fmla="*/ 438 w 520"/>
              <a:gd name="T45" fmla="*/ 198 h 382"/>
              <a:gd name="T46" fmla="*/ 209 w 520"/>
              <a:gd name="T47" fmla="*/ 284 h 382"/>
              <a:gd name="T48" fmla="*/ 316 w 520"/>
              <a:gd name="T49" fmla="*/ 203 h 382"/>
              <a:gd name="T50" fmla="*/ 204 w 520"/>
              <a:gd name="T51" fmla="*/ 203 h 382"/>
              <a:gd name="T52" fmla="*/ 388 w 520"/>
              <a:gd name="T53" fmla="*/ 98 h 382"/>
              <a:gd name="T54" fmla="*/ 264 w 520"/>
              <a:gd name="T55" fmla="*/ 179 h 382"/>
              <a:gd name="T56" fmla="*/ 393 w 520"/>
              <a:gd name="T57" fmla="*/ 179 h 382"/>
              <a:gd name="T58" fmla="*/ 82 w 520"/>
              <a:gd name="T59" fmla="*/ 198 h 382"/>
              <a:gd name="T60" fmla="*/ 82 w 520"/>
              <a:gd name="T61" fmla="*/ 284 h 382"/>
              <a:gd name="T62" fmla="*/ 189 w 520"/>
              <a:gd name="T63" fmla="*/ 203 h 382"/>
              <a:gd name="T64" fmla="*/ 388 w 520"/>
              <a:gd name="T65" fmla="*/ 295 h 382"/>
              <a:gd name="T66" fmla="*/ 261 w 520"/>
              <a:gd name="T67" fmla="*/ 376 h 382"/>
              <a:gd name="T68" fmla="*/ 393 w 520"/>
              <a:gd name="T69" fmla="*/ 376 h 382"/>
              <a:gd name="T70" fmla="*/ 5 w 520"/>
              <a:gd name="T71" fmla="*/ 87 h 382"/>
              <a:gd name="T72" fmla="*/ 62 w 520"/>
              <a:gd name="T73" fmla="*/ 5 h 382"/>
              <a:gd name="T74" fmla="*/ 0 w 520"/>
              <a:gd name="T75" fmla="*/ 5 h 382"/>
              <a:gd name="T76" fmla="*/ 336 w 520"/>
              <a:gd name="T77" fmla="*/ 87 h 382"/>
              <a:gd name="T78" fmla="*/ 443 w 520"/>
              <a:gd name="T79" fmla="*/ 5 h 382"/>
              <a:gd name="T80" fmla="*/ 331 w 520"/>
              <a:gd name="T81" fmla="*/ 5 h 382"/>
              <a:gd name="T82" fmla="*/ 5 w 520"/>
              <a:gd name="T83" fmla="*/ 184 h 382"/>
              <a:gd name="T84" fmla="*/ 112 w 520"/>
              <a:gd name="T85" fmla="*/ 103 h 382"/>
              <a:gd name="T86" fmla="*/ 0 w 520"/>
              <a:gd name="T87" fmla="*/ 103 h 382"/>
              <a:gd name="T88" fmla="*/ 106 w 520"/>
              <a:gd name="T89" fmla="*/ 295 h 382"/>
              <a:gd name="T90" fmla="*/ 0 w 520"/>
              <a:gd name="T91" fmla="*/ 376 h 382"/>
              <a:gd name="T92" fmla="*/ 112 w 520"/>
              <a:gd name="T93" fmla="*/ 376 h 382"/>
              <a:gd name="T94" fmla="*/ 5 w 520"/>
              <a:gd name="T95" fmla="*/ 198 h 382"/>
              <a:gd name="T96" fmla="*/ 5 w 520"/>
              <a:gd name="T97" fmla="*/ 284 h 382"/>
              <a:gd name="T98" fmla="*/ 62 w 520"/>
              <a:gd name="T99" fmla="*/ 203 h 382"/>
              <a:gd name="T100" fmla="*/ 209 w 520"/>
              <a:gd name="T101" fmla="*/ 87 h 382"/>
              <a:gd name="T102" fmla="*/ 316 w 520"/>
              <a:gd name="T103" fmla="*/ 5 h 382"/>
              <a:gd name="T104" fmla="*/ 204 w 520"/>
              <a:gd name="T105" fmla="*/ 5 h 382"/>
              <a:gd name="T106" fmla="*/ 82 w 520"/>
              <a:gd name="T107" fmla="*/ 87 h 382"/>
              <a:gd name="T108" fmla="*/ 189 w 520"/>
              <a:gd name="T109" fmla="*/ 5 h 382"/>
              <a:gd name="T110" fmla="*/ 183 w 520"/>
              <a:gd name="T111" fmla="*/ 0 h 382"/>
              <a:gd name="T112" fmla="*/ 77 w 520"/>
              <a:gd name="T113" fmla="*/ 81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20" h="382">
                <a:moveTo>
                  <a:pt x="515" y="284"/>
                </a:moveTo>
                <a:cubicBezTo>
                  <a:pt x="518" y="284"/>
                  <a:pt x="520" y="282"/>
                  <a:pt x="520" y="279"/>
                </a:cubicBezTo>
                <a:cubicBezTo>
                  <a:pt x="520" y="203"/>
                  <a:pt x="520" y="203"/>
                  <a:pt x="520" y="203"/>
                </a:cubicBezTo>
                <a:cubicBezTo>
                  <a:pt x="520" y="200"/>
                  <a:pt x="518" y="198"/>
                  <a:pt x="515" y="198"/>
                </a:cubicBezTo>
                <a:cubicBezTo>
                  <a:pt x="463" y="198"/>
                  <a:pt x="463" y="198"/>
                  <a:pt x="463" y="198"/>
                </a:cubicBezTo>
                <a:cubicBezTo>
                  <a:pt x="461" y="198"/>
                  <a:pt x="458" y="200"/>
                  <a:pt x="458" y="203"/>
                </a:cubicBezTo>
                <a:cubicBezTo>
                  <a:pt x="458" y="279"/>
                  <a:pt x="458" y="279"/>
                  <a:pt x="458" y="279"/>
                </a:cubicBezTo>
                <a:cubicBezTo>
                  <a:pt x="458" y="282"/>
                  <a:pt x="461" y="284"/>
                  <a:pt x="463" y="284"/>
                </a:cubicBezTo>
                <a:lnTo>
                  <a:pt x="515" y="284"/>
                </a:lnTo>
                <a:close/>
                <a:moveTo>
                  <a:pt x="240" y="295"/>
                </a:moveTo>
                <a:cubicBezTo>
                  <a:pt x="159" y="295"/>
                  <a:pt x="159" y="295"/>
                  <a:pt x="159" y="295"/>
                </a:cubicBezTo>
                <a:cubicBezTo>
                  <a:pt x="159" y="295"/>
                  <a:pt x="159" y="295"/>
                  <a:pt x="159" y="295"/>
                </a:cubicBezTo>
                <a:cubicBezTo>
                  <a:pt x="132" y="295"/>
                  <a:pt x="132" y="295"/>
                  <a:pt x="132" y="295"/>
                </a:cubicBezTo>
                <a:cubicBezTo>
                  <a:pt x="129" y="295"/>
                  <a:pt x="127" y="298"/>
                  <a:pt x="127" y="300"/>
                </a:cubicBezTo>
                <a:cubicBezTo>
                  <a:pt x="127" y="376"/>
                  <a:pt x="127" y="376"/>
                  <a:pt x="127" y="376"/>
                </a:cubicBezTo>
                <a:cubicBezTo>
                  <a:pt x="127" y="379"/>
                  <a:pt x="129" y="382"/>
                  <a:pt x="132" y="382"/>
                </a:cubicBezTo>
                <a:cubicBezTo>
                  <a:pt x="213" y="382"/>
                  <a:pt x="213" y="382"/>
                  <a:pt x="213" y="382"/>
                </a:cubicBezTo>
                <a:cubicBezTo>
                  <a:pt x="213" y="382"/>
                  <a:pt x="213" y="382"/>
                  <a:pt x="213" y="382"/>
                </a:cubicBezTo>
                <a:cubicBezTo>
                  <a:pt x="240" y="382"/>
                  <a:pt x="240" y="382"/>
                  <a:pt x="240" y="382"/>
                </a:cubicBezTo>
                <a:cubicBezTo>
                  <a:pt x="243" y="382"/>
                  <a:pt x="246" y="379"/>
                  <a:pt x="246" y="376"/>
                </a:cubicBezTo>
                <a:cubicBezTo>
                  <a:pt x="246" y="300"/>
                  <a:pt x="246" y="300"/>
                  <a:pt x="246" y="300"/>
                </a:cubicBezTo>
                <a:cubicBezTo>
                  <a:pt x="246" y="298"/>
                  <a:pt x="243" y="295"/>
                  <a:pt x="240" y="295"/>
                </a:cubicBezTo>
                <a:close/>
                <a:moveTo>
                  <a:pt x="515" y="295"/>
                </a:moveTo>
                <a:cubicBezTo>
                  <a:pt x="413" y="295"/>
                  <a:pt x="413" y="295"/>
                  <a:pt x="413" y="295"/>
                </a:cubicBezTo>
                <a:cubicBezTo>
                  <a:pt x="411" y="295"/>
                  <a:pt x="408" y="298"/>
                  <a:pt x="408" y="300"/>
                </a:cubicBezTo>
                <a:cubicBezTo>
                  <a:pt x="408" y="376"/>
                  <a:pt x="408" y="376"/>
                  <a:pt x="408" y="376"/>
                </a:cubicBezTo>
                <a:cubicBezTo>
                  <a:pt x="408" y="379"/>
                  <a:pt x="411" y="382"/>
                  <a:pt x="413" y="382"/>
                </a:cubicBezTo>
                <a:cubicBezTo>
                  <a:pt x="515" y="382"/>
                  <a:pt x="515" y="382"/>
                  <a:pt x="515" y="382"/>
                </a:cubicBezTo>
                <a:cubicBezTo>
                  <a:pt x="518" y="382"/>
                  <a:pt x="520" y="379"/>
                  <a:pt x="520" y="376"/>
                </a:cubicBezTo>
                <a:cubicBezTo>
                  <a:pt x="520" y="300"/>
                  <a:pt x="520" y="300"/>
                  <a:pt x="520" y="300"/>
                </a:cubicBezTo>
                <a:cubicBezTo>
                  <a:pt x="520" y="298"/>
                  <a:pt x="518" y="295"/>
                  <a:pt x="515" y="295"/>
                </a:cubicBezTo>
                <a:close/>
                <a:moveTo>
                  <a:pt x="463" y="87"/>
                </a:moveTo>
                <a:cubicBezTo>
                  <a:pt x="515" y="87"/>
                  <a:pt x="515" y="87"/>
                  <a:pt x="515" y="87"/>
                </a:cubicBezTo>
                <a:cubicBezTo>
                  <a:pt x="518" y="87"/>
                  <a:pt x="520" y="84"/>
                  <a:pt x="520" y="81"/>
                </a:cubicBezTo>
                <a:cubicBezTo>
                  <a:pt x="520" y="5"/>
                  <a:pt x="520" y="5"/>
                  <a:pt x="520" y="5"/>
                </a:cubicBezTo>
                <a:cubicBezTo>
                  <a:pt x="520" y="2"/>
                  <a:pt x="518" y="0"/>
                  <a:pt x="515" y="0"/>
                </a:cubicBezTo>
                <a:cubicBezTo>
                  <a:pt x="463" y="0"/>
                  <a:pt x="463" y="0"/>
                  <a:pt x="463" y="0"/>
                </a:cubicBezTo>
                <a:cubicBezTo>
                  <a:pt x="461" y="0"/>
                  <a:pt x="458" y="2"/>
                  <a:pt x="458" y="5"/>
                </a:cubicBezTo>
                <a:cubicBezTo>
                  <a:pt x="458" y="81"/>
                  <a:pt x="458" y="81"/>
                  <a:pt x="458" y="81"/>
                </a:cubicBezTo>
                <a:cubicBezTo>
                  <a:pt x="458" y="84"/>
                  <a:pt x="461" y="87"/>
                  <a:pt x="463" y="87"/>
                </a:cubicBezTo>
                <a:close/>
                <a:moveTo>
                  <a:pt x="515" y="98"/>
                </a:moveTo>
                <a:cubicBezTo>
                  <a:pt x="413" y="98"/>
                  <a:pt x="413" y="98"/>
                  <a:pt x="413" y="98"/>
                </a:cubicBezTo>
                <a:cubicBezTo>
                  <a:pt x="411" y="98"/>
                  <a:pt x="408" y="100"/>
                  <a:pt x="408" y="103"/>
                </a:cubicBezTo>
                <a:cubicBezTo>
                  <a:pt x="408" y="179"/>
                  <a:pt x="408" y="179"/>
                  <a:pt x="408" y="179"/>
                </a:cubicBezTo>
                <a:cubicBezTo>
                  <a:pt x="408" y="182"/>
                  <a:pt x="411" y="184"/>
                  <a:pt x="413" y="184"/>
                </a:cubicBezTo>
                <a:cubicBezTo>
                  <a:pt x="515" y="184"/>
                  <a:pt x="515" y="184"/>
                  <a:pt x="515" y="184"/>
                </a:cubicBezTo>
                <a:cubicBezTo>
                  <a:pt x="518" y="184"/>
                  <a:pt x="520" y="182"/>
                  <a:pt x="520" y="179"/>
                </a:cubicBezTo>
                <a:cubicBezTo>
                  <a:pt x="520" y="103"/>
                  <a:pt x="520" y="103"/>
                  <a:pt x="520" y="103"/>
                </a:cubicBezTo>
                <a:cubicBezTo>
                  <a:pt x="520" y="100"/>
                  <a:pt x="518" y="98"/>
                  <a:pt x="515" y="98"/>
                </a:cubicBezTo>
                <a:close/>
                <a:moveTo>
                  <a:pt x="216" y="184"/>
                </a:moveTo>
                <a:cubicBezTo>
                  <a:pt x="243" y="184"/>
                  <a:pt x="243" y="184"/>
                  <a:pt x="243" y="184"/>
                </a:cubicBezTo>
                <a:cubicBezTo>
                  <a:pt x="246" y="184"/>
                  <a:pt x="248" y="182"/>
                  <a:pt x="248" y="179"/>
                </a:cubicBezTo>
                <a:cubicBezTo>
                  <a:pt x="248" y="103"/>
                  <a:pt x="248" y="103"/>
                  <a:pt x="248" y="103"/>
                </a:cubicBezTo>
                <a:cubicBezTo>
                  <a:pt x="248" y="100"/>
                  <a:pt x="246" y="98"/>
                  <a:pt x="243" y="98"/>
                </a:cubicBezTo>
                <a:cubicBezTo>
                  <a:pt x="216" y="98"/>
                  <a:pt x="216" y="98"/>
                  <a:pt x="216" y="98"/>
                </a:cubicBezTo>
                <a:cubicBezTo>
                  <a:pt x="216" y="98"/>
                  <a:pt x="216" y="98"/>
                  <a:pt x="216" y="98"/>
                </a:cubicBezTo>
                <a:cubicBezTo>
                  <a:pt x="132" y="98"/>
                  <a:pt x="132" y="98"/>
                  <a:pt x="132" y="98"/>
                </a:cubicBezTo>
                <a:cubicBezTo>
                  <a:pt x="129" y="98"/>
                  <a:pt x="127" y="100"/>
                  <a:pt x="127" y="103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7" y="182"/>
                  <a:pt x="129" y="184"/>
                  <a:pt x="132" y="184"/>
                </a:cubicBezTo>
                <a:cubicBezTo>
                  <a:pt x="216" y="184"/>
                  <a:pt x="216" y="184"/>
                  <a:pt x="216" y="184"/>
                </a:cubicBezTo>
                <a:cubicBezTo>
                  <a:pt x="216" y="184"/>
                  <a:pt x="216" y="184"/>
                  <a:pt x="216" y="184"/>
                </a:cubicBezTo>
                <a:close/>
                <a:moveTo>
                  <a:pt x="331" y="203"/>
                </a:moveTo>
                <a:cubicBezTo>
                  <a:pt x="331" y="279"/>
                  <a:pt x="331" y="279"/>
                  <a:pt x="331" y="279"/>
                </a:cubicBezTo>
                <a:cubicBezTo>
                  <a:pt x="331" y="282"/>
                  <a:pt x="334" y="284"/>
                  <a:pt x="336" y="284"/>
                </a:cubicBezTo>
                <a:cubicBezTo>
                  <a:pt x="438" y="284"/>
                  <a:pt x="438" y="284"/>
                  <a:pt x="438" y="284"/>
                </a:cubicBezTo>
                <a:cubicBezTo>
                  <a:pt x="441" y="284"/>
                  <a:pt x="443" y="282"/>
                  <a:pt x="443" y="279"/>
                </a:cubicBezTo>
                <a:cubicBezTo>
                  <a:pt x="443" y="203"/>
                  <a:pt x="443" y="203"/>
                  <a:pt x="443" y="203"/>
                </a:cubicBezTo>
                <a:cubicBezTo>
                  <a:pt x="443" y="200"/>
                  <a:pt x="441" y="198"/>
                  <a:pt x="438" y="198"/>
                </a:cubicBezTo>
                <a:cubicBezTo>
                  <a:pt x="336" y="198"/>
                  <a:pt x="336" y="198"/>
                  <a:pt x="336" y="198"/>
                </a:cubicBezTo>
                <a:cubicBezTo>
                  <a:pt x="334" y="198"/>
                  <a:pt x="331" y="200"/>
                  <a:pt x="331" y="203"/>
                </a:cubicBezTo>
                <a:close/>
                <a:moveTo>
                  <a:pt x="209" y="284"/>
                </a:moveTo>
                <a:cubicBezTo>
                  <a:pt x="311" y="284"/>
                  <a:pt x="311" y="284"/>
                  <a:pt x="311" y="284"/>
                </a:cubicBezTo>
                <a:cubicBezTo>
                  <a:pt x="314" y="284"/>
                  <a:pt x="316" y="282"/>
                  <a:pt x="316" y="279"/>
                </a:cubicBezTo>
                <a:cubicBezTo>
                  <a:pt x="316" y="203"/>
                  <a:pt x="316" y="203"/>
                  <a:pt x="316" y="203"/>
                </a:cubicBezTo>
                <a:cubicBezTo>
                  <a:pt x="316" y="200"/>
                  <a:pt x="314" y="198"/>
                  <a:pt x="311" y="198"/>
                </a:cubicBezTo>
                <a:cubicBezTo>
                  <a:pt x="209" y="198"/>
                  <a:pt x="209" y="198"/>
                  <a:pt x="209" y="198"/>
                </a:cubicBezTo>
                <a:cubicBezTo>
                  <a:pt x="206" y="198"/>
                  <a:pt x="204" y="200"/>
                  <a:pt x="204" y="203"/>
                </a:cubicBezTo>
                <a:cubicBezTo>
                  <a:pt x="204" y="279"/>
                  <a:pt x="204" y="279"/>
                  <a:pt x="204" y="279"/>
                </a:cubicBezTo>
                <a:cubicBezTo>
                  <a:pt x="204" y="282"/>
                  <a:pt x="206" y="284"/>
                  <a:pt x="209" y="284"/>
                </a:cubicBezTo>
                <a:close/>
                <a:moveTo>
                  <a:pt x="388" y="98"/>
                </a:moveTo>
                <a:cubicBezTo>
                  <a:pt x="269" y="98"/>
                  <a:pt x="269" y="98"/>
                  <a:pt x="269" y="98"/>
                </a:cubicBezTo>
                <a:cubicBezTo>
                  <a:pt x="266" y="98"/>
                  <a:pt x="264" y="100"/>
                  <a:pt x="264" y="103"/>
                </a:cubicBezTo>
                <a:cubicBezTo>
                  <a:pt x="264" y="179"/>
                  <a:pt x="264" y="179"/>
                  <a:pt x="264" y="179"/>
                </a:cubicBezTo>
                <a:cubicBezTo>
                  <a:pt x="264" y="182"/>
                  <a:pt x="266" y="184"/>
                  <a:pt x="269" y="184"/>
                </a:cubicBezTo>
                <a:cubicBezTo>
                  <a:pt x="388" y="184"/>
                  <a:pt x="388" y="184"/>
                  <a:pt x="388" y="184"/>
                </a:cubicBezTo>
                <a:cubicBezTo>
                  <a:pt x="391" y="184"/>
                  <a:pt x="393" y="182"/>
                  <a:pt x="393" y="179"/>
                </a:cubicBezTo>
                <a:cubicBezTo>
                  <a:pt x="393" y="103"/>
                  <a:pt x="393" y="103"/>
                  <a:pt x="393" y="103"/>
                </a:cubicBezTo>
                <a:cubicBezTo>
                  <a:pt x="393" y="100"/>
                  <a:pt x="391" y="98"/>
                  <a:pt x="388" y="98"/>
                </a:cubicBezTo>
                <a:close/>
                <a:moveTo>
                  <a:pt x="82" y="198"/>
                </a:moveTo>
                <a:cubicBezTo>
                  <a:pt x="79" y="198"/>
                  <a:pt x="77" y="200"/>
                  <a:pt x="77" y="203"/>
                </a:cubicBezTo>
                <a:cubicBezTo>
                  <a:pt x="77" y="279"/>
                  <a:pt x="77" y="279"/>
                  <a:pt x="77" y="279"/>
                </a:cubicBezTo>
                <a:cubicBezTo>
                  <a:pt x="77" y="282"/>
                  <a:pt x="79" y="284"/>
                  <a:pt x="82" y="284"/>
                </a:cubicBezTo>
                <a:cubicBezTo>
                  <a:pt x="183" y="284"/>
                  <a:pt x="183" y="284"/>
                  <a:pt x="183" y="284"/>
                </a:cubicBezTo>
                <a:cubicBezTo>
                  <a:pt x="186" y="284"/>
                  <a:pt x="189" y="282"/>
                  <a:pt x="189" y="279"/>
                </a:cubicBezTo>
                <a:cubicBezTo>
                  <a:pt x="189" y="203"/>
                  <a:pt x="189" y="203"/>
                  <a:pt x="189" y="203"/>
                </a:cubicBezTo>
                <a:cubicBezTo>
                  <a:pt x="189" y="200"/>
                  <a:pt x="186" y="198"/>
                  <a:pt x="183" y="198"/>
                </a:cubicBezTo>
                <a:lnTo>
                  <a:pt x="82" y="198"/>
                </a:lnTo>
                <a:close/>
                <a:moveTo>
                  <a:pt x="388" y="295"/>
                </a:moveTo>
                <a:cubicBezTo>
                  <a:pt x="266" y="295"/>
                  <a:pt x="266" y="295"/>
                  <a:pt x="266" y="295"/>
                </a:cubicBezTo>
                <a:cubicBezTo>
                  <a:pt x="263" y="295"/>
                  <a:pt x="261" y="298"/>
                  <a:pt x="261" y="300"/>
                </a:cubicBezTo>
                <a:cubicBezTo>
                  <a:pt x="261" y="376"/>
                  <a:pt x="261" y="376"/>
                  <a:pt x="261" y="376"/>
                </a:cubicBezTo>
                <a:cubicBezTo>
                  <a:pt x="261" y="379"/>
                  <a:pt x="263" y="382"/>
                  <a:pt x="266" y="382"/>
                </a:cubicBezTo>
                <a:cubicBezTo>
                  <a:pt x="388" y="382"/>
                  <a:pt x="388" y="382"/>
                  <a:pt x="388" y="382"/>
                </a:cubicBezTo>
                <a:cubicBezTo>
                  <a:pt x="391" y="382"/>
                  <a:pt x="393" y="379"/>
                  <a:pt x="393" y="376"/>
                </a:cubicBezTo>
                <a:cubicBezTo>
                  <a:pt x="393" y="300"/>
                  <a:pt x="393" y="300"/>
                  <a:pt x="393" y="300"/>
                </a:cubicBezTo>
                <a:cubicBezTo>
                  <a:pt x="393" y="298"/>
                  <a:pt x="391" y="295"/>
                  <a:pt x="388" y="295"/>
                </a:cubicBezTo>
                <a:close/>
                <a:moveTo>
                  <a:pt x="5" y="87"/>
                </a:moveTo>
                <a:cubicBezTo>
                  <a:pt x="56" y="87"/>
                  <a:pt x="56" y="87"/>
                  <a:pt x="56" y="87"/>
                </a:cubicBezTo>
                <a:cubicBezTo>
                  <a:pt x="59" y="87"/>
                  <a:pt x="62" y="84"/>
                  <a:pt x="62" y="81"/>
                </a:cubicBezTo>
                <a:cubicBezTo>
                  <a:pt x="62" y="5"/>
                  <a:pt x="62" y="5"/>
                  <a:pt x="62" y="5"/>
                </a:cubicBezTo>
                <a:cubicBezTo>
                  <a:pt x="62" y="2"/>
                  <a:pt x="59" y="0"/>
                  <a:pt x="56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4"/>
                  <a:pt x="2" y="87"/>
                  <a:pt x="5" y="87"/>
                </a:cubicBezTo>
                <a:close/>
                <a:moveTo>
                  <a:pt x="336" y="87"/>
                </a:moveTo>
                <a:cubicBezTo>
                  <a:pt x="438" y="87"/>
                  <a:pt x="438" y="87"/>
                  <a:pt x="438" y="87"/>
                </a:cubicBezTo>
                <a:cubicBezTo>
                  <a:pt x="441" y="87"/>
                  <a:pt x="443" y="84"/>
                  <a:pt x="443" y="81"/>
                </a:cubicBezTo>
                <a:cubicBezTo>
                  <a:pt x="443" y="5"/>
                  <a:pt x="443" y="5"/>
                  <a:pt x="443" y="5"/>
                </a:cubicBezTo>
                <a:cubicBezTo>
                  <a:pt x="443" y="2"/>
                  <a:pt x="441" y="0"/>
                  <a:pt x="438" y="0"/>
                </a:cubicBezTo>
                <a:cubicBezTo>
                  <a:pt x="336" y="0"/>
                  <a:pt x="336" y="0"/>
                  <a:pt x="336" y="0"/>
                </a:cubicBezTo>
                <a:cubicBezTo>
                  <a:pt x="334" y="0"/>
                  <a:pt x="331" y="2"/>
                  <a:pt x="331" y="5"/>
                </a:cubicBezTo>
                <a:cubicBezTo>
                  <a:pt x="331" y="81"/>
                  <a:pt x="331" y="81"/>
                  <a:pt x="331" y="81"/>
                </a:cubicBezTo>
                <a:cubicBezTo>
                  <a:pt x="331" y="84"/>
                  <a:pt x="334" y="87"/>
                  <a:pt x="336" y="87"/>
                </a:cubicBezTo>
                <a:close/>
                <a:moveTo>
                  <a:pt x="5" y="184"/>
                </a:moveTo>
                <a:cubicBezTo>
                  <a:pt x="106" y="184"/>
                  <a:pt x="106" y="184"/>
                  <a:pt x="106" y="184"/>
                </a:cubicBezTo>
                <a:cubicBezTo>
                  <a:pt x="109" y="184"/>
                  <a:pt x="112" y="182"/>
                  <a:pt x="112" y="179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0"/>
                  <a:pt x="109" y="98"/>
                  <a:pt x="106" y="98"/>
                </a:cubicBezTo>
                <a:cubicBezTo>
                  <a:pt x="5" y="98"/>
                  <a:pt x="5" y="98"/>
                  <a:pt x="5" y="98"/>
                </a:cubicBezTo>
                <a:cubicBezTo>
                  <a:pt x="2" y="98"/>
                  <a:pt x="0" y="100"/>
                  <a:pt x="0" y="103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2"/>
                  <a:pt x="2" y="184"/>
                  <a:pt x="5" y="184"/>
                </a:cubicBezTo>
                <a:close/>
                <a:moveTo>
                  <a:pt x="106" y="295"/>
                </a:moveTo>
                <a:cubicBezTo>
                  <a:pt x="5" y="295"/>
                  <a:pt x="5" y="295"/>
                  <a:pt x="5" y="295"/>
                </a:cubicBezTo>
                <a:cubicBezTo>
                  <a:pt x="2" y="295"/>
                  <a:pt x="0" y="298"/>
                  <a:pt x="0" y="300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79"/>
                  <a:pt x="2" y="382"/>
                  <a:pt x="5" y="382"/>
                </a:cubicBezTo>
                <a:cubicBezTo>
                  <a:pt x="106" y="382"/>
                  <a:pt x="106" y="382"/>
                  <a:pt x="106" y="382"/>
                </a:cubicBezTo>
                <a:cubicBezTo>
                  <a:pt x="109" y="382"/>
                  <a:pt x="112" y="379"/>
                  <a:pt x="112" y="376"/>
                </a:cubicBezTo>
                <a:cubicBezTo>
                  <a:pt x="112" y="300"/>
                  <a:pt x="112" y="300"/>
                  <a:pt x="112" y="300"/>
                </a:cubicBezTo>
                <a:cubicBezTo>
                  <a:pt x="112" y="298"/>
                  <a:pt x="109" y="295"/>
                  <a:pt x="106" y="295"/>
                </a:cubicBezTo>
                <a:close/>
                <a:moveTo>
                  <a:pt x="5" y="198"/>
                </a:moveTo>
                <a:cubicBezTo>
                  <a:pt x="2" y="198"/>
                  <a:pt x="0" y="200"/>
                  <a:pt x="0" y="203"/>
                </a:cubicBezTo>
                <a:cubicBezTo>
                  <a:pt x="0" y="279"/>
                  <a:pt x="0" y="279"/>
                  <a:pt x="0" y="279"/>
                </a:cubicBezTo>
                <a:cubicBezTo>
                  <a:pt x="0" y="282"/>
                  <a:pt x="2" y="284"/>
                  <a:pt x="5" y="284"/>
                </a:cubicBezTo>
                <a:cubicBezTo>
                  <a:pt x="56" y="284"/>
                  <a:pt x="56" y="284"/>
                  <a:pt x="56" y="284"/>
                </a:cubicBezTo>
                <a:cubicBezTo>
                  <a:pt x="59" y="284"/>
                  <a:pt x="62" y="282"/>
                  <a:pt x="62" y="279"/>
                </a:cubicBezTo>
                <a:cubicBezTo>
                  <a:pt x="62" y="203"/>
                  <a:pt x="62" y="203"/>
                  <a:pt x="62" y="203"/>
                </a:cubicBezTo>
                <a:cubicBezTo>
                  <a:pt x="62" y="200"/>
                  <a:pt x="59" y="198"/>
                  <a:pt x="56" y="198"/>
                </a:cubicBezTo>
                <a:lnTo>
                  <a:pt x="5" y="198"/>
                </a:lnTo>
                <a:close/>
                <a:moveTo>
                  <a:pt x="209" y="87"/>
                </a:moveTo>
                <a:cubicBezTo>
                  <a:pt x="311" y="87"/>
                  <a:pt x="311" y="87"/>
                  <a:pt x="311" y="87"/>
                </a:cubicBezTo>
                <a:cubicBezTo>
                  <a:pt x="314" y="87"/>
                  <a:pt x="316" y="84"/>
                  <a:pt x="316" y="81"/>
                </a:cubicBezTo>
                <a:cubicBezTo>
                  <a:pt x="316" y="5"/>
                  <a:pt x="316" y="5"/>
                  <a:pt x="316" y="5"/>
                </a:cubicBezTo>
                <a:cubicBezTo>
                  <a:pt x="316" y="2"/>
                  <a:pt x="314" y="0"/>
                  <a:pt x="311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6" y="0"/>
                  <a:pt x="204" y="2"/>
                  <a:pt x="204" y="5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84"/>
                  <a:pt x="206" y="87"/>
                  <a:pt x="209" y="87"/>
                </a:cubicBezTo>
                <a:close/>
                <a:moveTo>
                  <a:pt x="82" y="87"/>
                </a:moveTo>
                <a:cubicBezTo>
                  <a:pt x="184" y="87"/>
                  <a:pt x="184" y="87"/>
                  <a:pt x="184" y="87"/>
                </a:cubicBezTo>
                <a:cubicBezTo>
                  <a:pt x="187" y="87"/>
                  <a:pt x="189" y="84"/>
                  <a:pt x="189" y="81"/>
                </a:cubicBezTo>
                <a:cubicBezTo>
                  <a:pt x="189" y="5"/>
                  <a:pt x="189" y="5"/>
                  <a:pt x="189" y="5"/>
                </a:cubicBezTo>
                <a:cubicBezTo>
                  <a:pt x="189" y="2"/>
                  <a:pt x="187" y="0"/>
                  <a:pt x="184" y="0"/>
                </a:cubicBezTo>
                <a:cubicBezTo>
                  <a:pt x="183" y="0"/>
                  <a:pt x="183" y="0"/>
                  <a:pt x="183" y="0"/>
                </a:cubicBezTo>
                <a:cubicBezTo>
                  <a:pt x="183" y="0"/>
                  <a:pt x="183" y="0"/>
                  <a:pt x="183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79" y="0"/>
                  <a:pt x="77" y="2"/>
                  <a:pt x="77" y="5"/>
                </a:cubicBezTo>
                <a:cubicBezTo>
                  <a:pt x="77" y="81"/>
                  <a:pt x="77" y="81"/>
                  <a:pt x="77" y="81"/>
                </a:cubicBezTo>
                <a:cubicBezTo>
                  <a:pt x="77" y="84"/>
                  <a:pt x="79" y="87"/>
                  <a:pt x="82" y="8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95" name="Group 118"/>
          <p:cNvGrpSpPr>
            <a:grpSpLocks noChangeAspect="1"/>
          </p:cNvGrpSpPr>
          <p:nvPr>
            <p:custDataLst>
              <p:tags r:id="rId4"/>
            </p:custDataLst>
          </p:nvPr>
        </p:nvGrpSpPr>
        <p:grpSpPr bwMode="auto">
          <a:xfrm>
            <a:off x="6187449" y="2278621"/>
            <a:ext cx="532425" cy="476494"/>
            <a:chOff x="166" y="-267"/>
            <a:chExt cx="5426" cy="4856"/>
          </a:xfrm>
          <a:solidFill>
            <a:srgbClr val="E55A00"/>
          </a:solidFill>
        </p:grpSpPr>
        <p:sp>
          <p:nvSpPr>
            <p:cNvPr id="96" name="Freeform 119"/>
            <p:cNvSpPr>
              <a:spLocks noEditPoints="1"/>
            </p:cNvSpPr>
            <p:nvPr/>
          </p:nvSpPr>
          <p:spPr bwMode="auto">
            <a:xfrm>
              <a:off x="166" y="-267"/>
              <a:ext cx="5426" cy="4856"/>
            </a:xfrm>
            <a:custGeom>
              <a:avLst/>
              <a:gdLst>
                <a:gd name="T0" fmla="*/ 2714 w 5426"/>
                <a:gd name="T1" fmla="*/ 0 h 4856"/>
                <a:gd name="T2" fmla="*/ 0 w 5426"/>
                <a:gd name="T3" fmla="*/ 2712 h 4856"/>
                <a:gd name="T4" fmla="*/ 135 w 5426"/>
                <a:gd name="T5" fmla="*/ 2846 h 4856"/>
                <a:gd name="T6" fmla="*/ 635 w 5426"/>
                <a:gd name="T7" fmla="*/ 2346 h 4856"/>
                <a:gd name="T8" fmla="*/ 635 w 5426"/>
                <a:gd name="T9" fmla="*/ 4856 h 4856"/>
                <a:gd name="T10" fmla="*/ 2903 w 5426"/>
                <a:gd name="T11" fmla="*/ 4856 h 4856"/>
                <a:gd name="T12" fmla="*/ 2903 w 5426"/>
                <a:gd name="T13" fmla="*/ 2400 h 4856"/>
                <a:gd name="T14" fmla="*/ 4226 w 5426"/>
                <a:gd name="T15" fmla="*/ 2400 h 4856"/>
                <a:gd name="T16" fmla="*/ 4226 w 5426"/>
                <a:gd name="T17" fmla="*/ 4856 h 4856"/>
                <a:gd name="T18" fmla="*/ 4793 w 5426"/>
                <a:gd name="T19" fmla="*/ 4856 h 4856"/>
                <a:gd name="T20" fmla="*/ 4793 w 5426"/>
                <a:gd name="T21" fmla="*/ 2346 h 4856"/>
                <a:gd name="T22" fmla="*/ 5291 w 5426"/>
                <a:gd name="T23" fmla="*/ 2846 h 4856"/>
                <a:gd name="T24" fmla="*/ 5426 w 5426"/>
                <a:gd name="T25" fmla="*/ 2712 h 4856"/>
                <a:gd name="T26" fmla="*/ 2714 w 5426"/>
                <a:gd name="T27" fmla="*/ 0 h 4856"/>
                <a:gd name="T28" fmla="*/ 2525 w 5426"/>
                <a:gd name="T29" fmla="*/ 3534 h 4856"/>
                <a:gd name="T30" fmla="*/ 1202 w 5426"/>
                <a:gd name="T31" fmla="*/ 3534 h 4856"/>
                <a:gd name="T32" fmla="*/ 1202 w 5426"/>
                <a:gd name="T33" fmla="*/ 2400 h 4856"/>
                <a:gd name="T34" fmla="*/ 2525 w 5426"/>
                <a:gd name="T35" fmla="*/ 2400 h 4856"/>
                <a:gd name="T36" fmla="*/ 2525 w 5426"/>
                <a:gd name="T37" fmla="*/ 3534 h 4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26" h="4856">
                  <a:moveTo>
                    <a:pt x="2714" y="0"/>
                  </a:moveTo>
                  <a:lnTo>
                    <a:pt x="0" y="2712"/>
                  </a:lnTo>
                  <a:lnTo>
                    <a:pt x="135" y="2846"/>
                  </a:lnTo>
                  <a:lnTo>
                    <a:pt x="635" y="2346"/>
                  </a:lnTo>
                  <a:lnTo>
                    <a:pt x="635" y="4856"/>
                  </a:lnTo>
                  <a:lnTo>
                    <a:pt x="2903" y="4856"/>
                  </a:lnTo>
                  <a:lnTo>
                    <a:pt x="2903" y="2400"/>
                  </a:lnTo>
                  <a:lnTo>
                    <a:pt x="4226" y="2400"/>
                  </a:lnTo>
                  <a:lnTo>
                    <a:pt x="4226" y="4856"/>
                  </a:lnTo>
                  <a:lnTo>
                    <a:pt x="4793" y="4856"/>
                  </a:lnTo>
                  <a:lnTo>
                    <a:pt x="4793" y="2346"/>
                  </a:lnTo>
                  <a:lnTo>
                    <a:pt x="5291" y="2846"/>
                  </a:lnTo>
                  <a:lnTo>
                    <a:pt x="5426" y="2712"/>
                  </a:lnTo>
                  <a:lnTo>
                    <a:pt x="2714" y="0"/>
                  </a:lnTo>
                  <a:close/>
                  <a:moveTo>
                    <a:pt x="2525" y="3534"/>
                  </a:moveTo>
                  <a:lnTo>
                    <a:pt x="1202" y="3534"/>
                  </a:lnTo>
                  <a:lnTo>
                    <a:pt x="1202" y="2400"/>
                  </a:lnTo>
                  <a:lnTo>
                    <a:pt x="2525" y="2400"/>
                  </a:lnTo>
                  <a:lnTo>
                    <a:pt x="2525" y="35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Rectangle 120"/>
            <p:cNvSpPr>
              <a:spLocks noChangeArrowheads="1"/>
            </p:cNvSpPr>
            <p:nvPr/>
          </p:nvSpPr>
          <p:spPr bwMode="auto">
            <a:xfrm>
              <a:off x="1557" y="2322"/>
              <a:ext cx="945" cy="7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Rectangle 121"/>
            <p:cNvSpPr>
              <a:spLocks noChangeArrowheads="1"/>
            </p:cNvSpPr>
            <p:nvPr/>
          </p:nvSpPr>
          <p:spPr bwMode="auto">
            <a:xfrm>
              <a:off x="3258" y="2322"/>
              <a:ext cx="945" cy="22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9" name="Freeform 17"/>
          <p:cNvSpPr>
            <a:spLocks noChangeAspect="1" noEditPoints="1"/>
          </p:cNvSpPr>
          <p:nvPr>
            <p:custDataLst>
              <p:tags r:id="rId5"/>
            </p:custDataLst>
          </p:nvPr>
        </p:nvSpPr>
        <p:spPr bwMode="auto">
          <a:xfrm>
            <a:off x="6195163" y="3604116"/>
            <a:ext cx="443012" cy="449244"/>
          </a:xfrm>
          <a:custGeom>
            <a:avLst/>
            <a:gdLst>
              <a:gd name="T0" fmla="*/ 908 w 2016"/>
              <a:gd name="T1" fmla="*/ 2044 h 2044"/>
              <a:gd name="T2" fmla="*/ 908 w 2016"/>
              <a:gd name="T3" fmla="*/ 1484 h 2044"/>
              <a:gd name="T4" fmla="*/ 508 w 2016"/>
              <a:gd name="T5" fmla="*/ 1484 h 2044"/>
              <a:gd name="T6" fmla="*/ 508 w 2016"/>
              <a:gd name="T7" fmla="*/ 2044 h 2044"/>
              <a:gd name="T8" fmla="*/ 148 w 2016"/>
              <a:gd name="T9" fmla="*/ 2044 h 2044"/>
              <a:gd name="T10" fmla="*/ 108 w 2016"/>
              <a:gd name="T11" fmla="*/ 2004 h 2044"/>
              <a:gd name="T12" fmla="*/ 108 w 2016"/>
              <a:gd name="T13" fmla="*/ 1300 h 2044"/>
              <a:gd name="T14" fmla="*/ 56 w 2016"/>
              <a:gd name="T15" fmla="*/ 1352 h 2044"/>
              <a:gd name="T16" fmla="*/ 0 w 2016"/>
              <a:gd name="T17" fmla="*/ 1296 h 2044"/>
              <a:gd name="T18" fmla="*/ 1280 w 2016"/>
              <a:gd name="T19" fmla="*/ 16 h 2044"/>
              <a:gd name="T20" fmla="*/ 1336 w 2016"/>
              <a:gd name="T21" fmla="*/ 16 h 2044"/>
              <a:gd name="T22" fmla="*/ 2016 w 2016"/>
              <a:gd name="T23" fmla="*/ 696 h 2044"/>
              <a:gd name="T24" fmla="*/ 1960 w 2016"/>
              <a:gd name="T25" fmla="*/ 752 h 2044"/>
              <a:gd name="T26" fmla="*/ 1908 w 2016"/>
              <a:gd name="T27" fmla="*/ 700 h 2044"/>
              <a:gd name="T28" fmla="*/ 1908 w 2016"/>
              <a:gd name="T29" fmla="*/ 1404 h 2044"/>
              <a:gd name="T30" fmla="*/ 1896 w 2016"/>
              <a:gd name="T31" fmla="*/ 1432 h 2044"/>
              <a:gd name="T32" fmla="*/ 1296 w 2016"/>
              <a:gd name="T33" fmla="*/ 2032 h 2044"/>
              <a:gd name="T34" fmla="*/ 1268 w 2016"/>
              <a:gd name="T35" fmla="*/ 2044 h 2044"/>
              <a:gd name="T36" fmla="*/ 908 w 2016"/>
              <a:gd name="T37" fmla="*/ 2044 h 2044"/>
              <a:gd name="T38" fmla="*/ 828 w 2016"/>
              <a:gd name="T39" fmla="*/ 2044 h 2044"/>
              <a:gd name="T40" fmla="*/ 588 w 2016"/>
              <a:gd name="T41" fmla="*/ 2044 h 2044"/>
              <a:gd name="T42" fmla="*/ 588 w 2016"/>
              <a:gd name="T43" fmla="*/ 1564 h 2044"/>
              <a:gd name="T44" fmla="*/ 828 w 2016"/>
              <a:gd name="T45" fmla="*/ 1564 h 2044"/>
              <a:gd name="T46" fmla="*/ 828 w 2016"/>
              <a:gd name="T47" fmla="*/ 2044 h 2044"/>
              <a:gd name="T48" fmla="*/ 1828 w 2016"/>
              <a:gd name="T49" fmla="*/ 700 h 2044"/>
              <a:gd name="T50" fmla="*/ 1724 w 2016"/>
              <a:gd name="T51" fmla="*/ 804 h 2044"/>
              <a:gd name="T52" fmla="*/ 1816 w 2016"/>
              <a:gd name="T53" fmla="*/ 896 h 2044"/>
              <a:gd name="T54" fmla="*/ 1760 w 2016"/>
              <a:gd name="T55" fmla="*/ 952 h 2044"/>
              <a:gd name="T56" fmla="*/ 1708 w 2016"/>
              <a:gd name="T57" fmla="*/ 900 h 2044"/>
              <a:gd name="T58" fmla="*/ 1708 w 2016"/>
              <a:gd name="T59" fmla="*/ 1508 h 2044"/>
              <a:gd name="T60" fmla="*/ 1828 w 2016"/>
              <a:gd name="T61" fmla="*/ 1388 h 2044"/>
              <a:gd name="T62" fmla="*/ 1828 w 2016"/>
              <a:gd name="T63" fmla="*/ 700 h 2044"/>
              <a:gd name="T64" fmla="*/ 1628 w 2016"/>
              <a:gd name="T65" fmla="*/ 1587 h 2044"/>
              <a:gd name="T66" fmla="*/ 1628 w 2016"/>
              <a:gd name="T67" fmla="*/ 900 h 2044"/>
              <a:gd name="T68" fmla="*/ 1524 w 2016"/>
              <a:gd name="T69" fmla="*/ 1004 h 2044"/>
              <a:gd name="T70" fmla="*/ 1616 w 2016"/>
              <a:gd name="T71" fmla="*/ 1096 h 2044"/>
              <a:gd name="T72" fmla="*/ 1560 w 2016"/>
              <a:gd name="T73" fmla="*/ 1152 h 2044"/>
              <a:gd name="T74" fmla="*/ 1508 w 2016"/>
              <a:gd name="T75" fmla="*/ 1100 h 2044"/>
              <a:gd name="T76" fmla="*/ 1508 w 2016"/>
              <a:gd name="T77" fmla="*/ 1708 h 2044"/>
              <a:gd name="T78" fmla="*/ 1628 w 2016"/>
              <a:gd name="T79" fmla="*/ 1587 h 2044"/>
              <a:gd name="T80" fmla="*/ 1428 w 2016"/>
              <a:gd name="T81" fmla="*/ 1788 h 2044"/>
              <a:gd name="T82" fmla="*/ 1428 w 2016"/>
              <a:gd name="T83" fmla="*/ 1100 h 2044"/>
              <a:gd name="T84" fmla="*/ 1324 w 2016"/>
              <a:gd name="T85" fmla="*/ 1204 h 2044"/>
              <a:gd name="T86" fmla="*/ 1416 w 2016"/>
              <a:gd name="T87" fmla="*/ 1296 h 2044"/>
              <a:gd name="T88" fmla="*/ 1360 w 2016"/>
              <a:gd name="T89" fmla="*/ 1352 h 2044"/>
              <a:gd name="T90" fmla="*/ 1308 w 2016"/>
              <a:gd name="T91" fmla="*/ 1300 h 2044"/>
              <a:gd name="T92" fmla="*/ 1308 w 2016"/>
              <a:gd name="T93" fmla="*/ 1908 h 2044"/>
              <a:gd name="T94" fmla="*/ 1428 w 2016"/>
              <a:gd name="T95" fmla="*/ 1788 h 2044"/>
              <a:gd name="T96" fmla="*/ 1612 w 2016"/>
              <a:gd name="T97" fmla="*/ 804 h 2044"/>
              <a:gd name="T98" fmla="*/ 1108 w 2016"/>
              <a:gd name="T99" fmla="*/ 300 h 2044"/>
              <a:gd name="T100" fmla="*/ 964 w 2016"/>
              <a:gd name="T101" fmla="*/ 444 h 2044"/>
              <a:gd name="T102" fmla="*/ 1468 w 2016"/>
              <a:gd name="T103" fmla="*/ 948 h 2044"/>
              <a:gd name="T104" fmla="*/ 1612 w 2016"/>
              <a:gd name="T105" fmla="*/ 804 h 2044"/>
              <a:gd name="T106" fmla="*/ 1164 w 2016"/>
              <a:gd name="T107" fmla="*/ 244 h 2044"/>
              <a:gd name="T108" fmla="*/ 1668 w 2016"/>
              <a:gd name="T109" fmla="*/ 748 h 2044"/>
              <a:gd name="T110" fmla="*/ 1812 w 2016"/>
              <a:gd name="T111" fmla="*/ 604 h 2044"/>
              <a:gd name="T112" fmla="*/ 1308 w 2016"/>
              <a:gd name="T113" fmla="*/ 100 h 2044"/>
              <a:gd name="T114" fmla="*/ 1164 w 2016"/>
              <a:gd name="T115" fmla="*/ 244 h 2044"/>
              <a:gd name="T116" fmla="*/ 1412 w 2016"/>
              <a:gd name="T117" fmla="*/ 1004 h 2044"/>
              <a:gd name="T118" fmla="*/ 908 w 2016"/>
              <a:gd name="T119" fmla="*/ 500 h 2044"/>
              <a:gd name="T120" fmla="*/ 764 w 2016"/>
              <a:gd name="T121" fmla="*/ 644 h 2044"/>
              <a:gd name="T122" fmla="*/ 1268 w 2016"/>
              <a:gd name="T123" fmla="*/ 1148 h 2044"/>
              <a:gd name="T124" fmla="*/ 1412 w 2016"/>
              <a:gd name="T125" fmla="*/ 1004 h 2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16" h="2044">
                <a:moveTo>
                  <a:pt x="908" y="2044"/>
                </a:moveTo>
                <a:cubicBezTo>
                  <a:pt x="908" y="1484"/>
                  <a:pt x="908" y="1484"/>
                  <a:pt x="908" y="1484"/>
                </a:cubicBezTo>
                <a:cubicBezTo>
                  <a:pt x="775" y="1484"/>
                  <a:pt x="641" y="1484"/>
                  <a:pt x="508" y="1484"/>
                </a:cubicBezTo>
                <a:cubicBezTo>
                  <a:pt x="508" y="2044"/>
                  <a:pt x="508" y="2044"/>
                  <a:pt x="508" y="2044"/>
                </a:cubicBezTo>
                <a:cubicBezTo>
                  <a:pt x="148" y="2044"/>
                  <a:pt x="148" y="2044"/>
                  <a:pt x="148" y="2044"/>
                </a:cubicBezTo>
                <a:cubicBezTo>
                  <a:pt x="126" y="2044"/>
                  <a:pt x="108" y="2026"/>
                  <a:pt x="108" y="2004"/>
                </a:cubicBezTo>
                <a:cubicBezTo>
                  <a:pt x="108" y="1770"/>
                  <a:pt x="108" y="1535"/>
                  <a:pt x="108" y="1300"/>
                </a:cubicBezTo>
                <a:cubicBezTo>
                  <a:pt x="56" y="1352"/>
                  <a:pt x="56" y="1352"/>
                  <a:pt x="56" y="1352"/>
                </a:cubicBezTo>
                <a:cubicBezTo>
                  <a:pt x="0" y="1296"/>
                  <a:pt x="0" y="1296"/>
                  <a:pt x="0" y="1296"/>
                </a:cubicBezTo>
                <a:cubicBezTo>
                  <a:pt x="426" y="869"/>
                  <a:pt x="853" y="442"/>
                  <a:pt x="1280" y="16"/>
                </a:cubicBezTo>
                <a:cubicBezTo>
                  <a:pt x="1295" y="0"/>
                  <a:pt x="1321" y="0"/>
                  <a:pt x="1336" y="16"/>
                </a:cubicBezTo>
                <a:cubicBezTo>
                  <a:pt x="1563" y="242"/>
                  <a:pt x="1790" y="469"/>
                  <a:pt x="2016" y="696"/>
                </a:cubicBezTo>
                <a:cubicBezTo>
                  <a:pt x="1960" y="752"/>
                  <a:pt x="1960" y="752"/>
                  <a:pt x="1960" y="752"/>
                </a:cubicBezTo>
                <a:cubicBezTo>
                  <a:pt x="1908" y="700"/>
                  <a:pt x="1908" y="700"/>
                  <a:pt x="1908" y="700"/>
                </a:cubicBezTo>
                <a:cubicBezTo>
                  <a:pt x="1908" y="1404"/>
                  <a:pt x="1908" y="1404"/>
                  <a:pt x="1908" y="1404"/>
                </a:cubicBezTo>
                <a:cubicBezTo>
                  <a:pt x="1908" y="1414"/>
                  <a:pt x="1904" y="1424"/>
                  <a:pt x="1896" y="1432"/>
                </a:cubicBezTo>
                <a:cubicBezTo>
                  <a:pt x="1296" y="2032"/>
                  <a:pt x="1296" y="2032"/>
                  <a:pt x="1296" y="2032"/>
                </a:cubicBezTo>
                <a:cubicBezTo>
                  <a:pt x="1288" y="2040"/>
                  <a:pt x="1278" y="2044"/>
                  <a:pt x="1268" y="2044"/>
                </a:cubicBezTo>
                <a:lnTo>
                  <a:pt x="908" y="2044"/>
                </a:lnTo>
                <a:close/>
                <a:moveTo>
                  <a:pt x="828" y="2044"/>
                </a:moveTo>
                <a:cubicBezTo>
                  <a:pt x="588" y="2044"/>
                  <a:pt x="588" y="2044"/>
                  <a:pt x="588" y="2044"/>
                </a:cubicBezTo>
                <a:cubicBezTo>
                  <a:pt x="588" y="1564"/>
                  <a:pt x="588" y="1564"/>
                  <a:pt x="588" y="1564"/>
                </a:cubicBezTo>
                <a:cubicBezTo>
                  <a:pt x="828" y="1564"/>
                  <a:pt x="828" y="1564"/>
                  <a:pt x="828" y="1564"/>
                </a:cubicBezTo>
                <a:lnTo>
                  <a:pt x="828" y="2044"/>
                </a:lnTo>
                <a:close/>
                <a:moveTo>
                  <a:pt x="1828" y="700"/>
                </a:moveTo>
                <a:cubicBezTo>
                  <a:pt x="1724" y="804"/>
                  <a:pt x="1724" y="804"/>
                  <a:pt x="1724" y="804"/>
                </a:cubicBezTo>
                <a:cubicBezTo>
                  <a:pt x="1816" y="896"/>
                  <a:pt x="1816" y="896"/>
                  <a:pt x="1816" y="896"/>
                </a:cubicBezTo>
                <a:cubicBezTo>
                  <a:pt x="1760" y="952"/>
                  <a:pt x="1760" y="952"/>
                  <a:pt x="1760" y="952"/>
                </a:cubicBezTo>
                <a:cubicBezTo>
                  <a:pt x="1708" y="900"/>
                  <a:pt x="1708" y="900"/>
                  <a:pt x="1708" y="900"/>
                </a:cubicBezTo>
                <a:cubicBezTo>
                  <a:pt x="1708" y="1508"/>
                  <a:pt x="1708" y="1508"/>
                  <a:pt x="1708" y="1508"/>
                </a:cubicBezTo>
                <a:cubicBezTo>
                  <a:pt x="1828" y="1388"/>
                  <a:pt x="1828" y="1388"/>
                  <a:pt x="1828" y="1388"/>
                </a:cubicBezTo>
                <a:lnTo>
                  <a:pt x="1828" y="700"/>
                </a:lnTo>
                <a:close/>
                <a:moveTo>
                  <a:pt x="1628" y="1587"/>
                </a:moveTo>
                <a:cubicBezTo>
                  <a:pt x="1628" y="900"/>
                  <a:pt x="1628" y="900"/>
                  <a:pt x="1628" y="900"/>
                </a:cubicBezTo>
                <a:cubicBezTo>
                  <a:pt x="1524" y="1004"/>
                  <a:pt x="1524" y="1004"/>
                  <a:pt x="1524" y="1004"/>
                </a:cubicBezTo>
                <a:cubicBezTo>
                  <a:pt x="1616" y="1096"/>
                  <a:pt x="1616" y="1096"/>
                  <a:pt x="1616" y="1096"/>
                </a:cubicBezTo>
                <a:cubicBezTo>
                  <a:pt x="1560" y="1152"/>
                  <a:pt x="1560" y="1152"/>
                  <a:pt x="1560" y="1152"/>
                </a:cubicBezTo>
                <a:cubicBezTo>
                  <a:pt x="1508" y="1100"/>
                  <a:pt x="1508" y="1100"/>
                  <a:pt x="1508" y="1100"/>
                </a:cubicBezTo>
                <a:cubicBezTo>
                  <a:pt x="1508" y="1708"/>
                  <a:pt x="1508" y="1708"/>
                  <a:pt x="1508" y="1708"/>
                </a:cubicBezTo>
                <a:lnTo>
                  <a:pt x="1628" y="1587"/>
                </a:lnTo>
                <a:close/>
                <a:moveTo>
                  <a:pt x="1428" y="1788"/>
                </a:moveTo>
                <a:cubicBezTo>
                  <a:pt x="1428" y="1100"/>
                  <a:pt x="1428" y="1100"/>
                  <a:pt x="1428" y="1100"/>
                </a:cubicBezTo>
                <a:cubicBezTo>
                  <a:pt x="1324" y="1204"/>
                  <a:pt x="1324" y="1204"/>
                  <a:pt x="1324" y="1204"/>
                </a:cubicBezTo>
                <a:cubicBezTo>
                  <a:pt x="1416" y="1296"/>
                  <a:pt x="1416" y="1296"/>
                  <a:pt x="1416" y="1296"/>
                </a:cubicBezTo>
                <a:cubicBezTo>
                  <a:pt x="1360" y="1352"/>
                  <a:pt x="1360" y="1352"/>
                  <a:pt x="1360" y="1352"/>
                </a:cubicBezTo>
                <a:cubicBezTo>
                  <a:pt x="1308" y="1300"/>
                  <a:pt x="1308" y="1300"/>
                  <a:pt x="1308" y="1300"/>
                </a:cubicBezTo>
                <a:cubicBezTo>
                  <a:pt x="1308" y="1908"/>
                  <a:pt x="1308" y="1908"/>
                  <a:pt x="1308" y="1908"/>
                </a:cubicBezTo>
                <a:lnTo>
                  <a:pt x="1428" y="1788"/>
                </a:lnTo>
                <a:close/>
                <a:moveTo>
                  <a:pt x="1612" y="804"/>
                </a:moveTo>
                <a:cubicBezTo>
                  <a:pt x="1108" y="300"/>
                  <a:pt x="1108" y="300"/>
                  <a:pt x="1108" y="300"/>
                </a:cubicBezTo>
                <a:cubicBezTo>
                  <a:pt x="964" y="444"/>
                  <a:pt x="964" y="444"/>
                  <a:pt x="964" y="444"/>
                </a:cubicBezTo>
                <a:cubicBezTo>
                  <a:pt x="1468" y="948"/>
                  <a:pt x="1468" y="948"/>
                  <a:pt x="1468" y="948"/>
                </a:cubicBezTo>
                <a:lnTo>
                  <a:pt x="1612" y="804"/>
                </a:lnTo>
                <a:close/>
                <a:moveTo>
                  <a:pt x="1164" y="244"/>
                </a:moveTo>
                <a:cubicBezTo>
                  <a:pt x="1668" y="748"/>
                  <a:pt x="1668" y="748"/>
                  <a:pt x="1668" y="748"/>
                </a:cubicBezTo>
                <a:cubicBezTo>
                  <a:pt x="1812" y="604"/>
                  <a:pt x="1812" y="604"/>
                  <a:pt x="1812" y="604"/>
                </a:cubicBezTo>
                <a:cubicBezTo>
                  <a:pt x="1308" y="100"/>
                  <a:pt x="1308" y="100"/>
                  <a:pt x="1308" y="100"/>
                </a:cubicBezTo>
                <a:lnTo>
                  <a:pt x="1164" y="244"/>
                </a:lnTo>
                <a:close/>
                <a:moveTo>
                  <a:pt x="1412" y="1004"/>
                </a:moveTo>
                <a:cubicBezTo>
                  <a:pt x="908" y="500"/>
                  <a:pt x="908" y="500"/>
                  <a:pt x="908" y="500"/>
                </a:cubicBezTo>
                <a:cubicBezTo>
                  <a:pt x="764" y="644"/>
                  <a:pt x="764" y="644"/>
                  <a:pt x="764" y="644"/>
                </a:cubicBezTo>
                <a:cubicBezTo>
                  <a:pt x="1268" y="1148"/>
                  <a:pt x="1268" y="1148"/>
                  <a:pt x="1268" y="1148"/>
                </a:cubicBezTo>
                <a:lnTo>
                  <a:pt x="1412" y="1004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000"/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1882401342"/>
              </p:ext>
            </p:extLst>
          </p:nvPr>
        </p:nvGraphicFramePr>
        <p:xfrm>
          <a:off x="6583579" y="1188397"/>
          <a:ext cx="2160546" cy="8375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grpSp>
        <p:nvGrpSpPr>
          <p:cNvPr id="109" name="Group 108"/>
          <p:cNvGrpSpPr/>
          <p:nvPr/>
        </p:nvGrpSpPr>
        <p:grpSpPr>
          <a:xfrm>
            <a:off x="7149645" y="1890121"/>
            <a:ext cx="1460955" cy="215444"/>
            <a:chOff x="974794" y="1309241"/>
            <a:chExt cx="1984567" cy="215444"/>
          </a:xfrm>
        </p:grpSpPr>
        <p:sp>
          <p:nvSpPr>
            <p:cNvPr id="110" name="TextBox 109"/>
            <p:cNvSpPr txBox="1"/>
            <p:nvPr/>
          </p:nvSpPr>
          <p:spPr bwMode="gray">
            <a:xfrm>
              <a:off x="97479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Particuliere 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</a:t>
              </a:r>
            </a:p>
          </p:txBody>
        </p:sp>
        <p:sp>
          <p:nvSpPr>
            <p:cNvPr id="111" name="TextBox 110"/>
            <p:cNvSpPr txBox="1"/>
            <p:nvPr/>
          </p:nvSpPr>
          <p:spPr bwMode="gray">
            <a:xfrm>
              <a:off x="164452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Sociale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</a:t>
              </a:r>
            </a:p>
          </p:txBody>
        </p:sp>
        <p:sp>
          <p:nvSpPr>
            <p:cNvPr id="112" name="TextBox 111"/>
            <p:cNvSpPr txBox="1"/>
            <p:nvPr/>
          </p:nvSpPr>
          <p:spPr bwMode="gray">
            <a:xfrm>
              <a:off x="2314254" y="1309241"/>
              <a:ext cx="645107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Kopers</a:t>
              </a:r>
            </a:p>
          </p:txBody>
        </p:sp>
      </p:grpSp>
      <p:sp>
        <p:nvSpPr>
          <p:cNvPr id="113" name="TextBox 112"/>
          <p:cNvSpPr txBox="1"/>
          <p:nvPr/>
        </p:nvSpPr>
        <p:spPr bwMode="gray">
          <a:xfrm>
            <a:off x="6740002" y="895350"/>
            <a:ext cx="200974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Aantal muren waarin     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spouwmuurisolatie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is aangebracht</a:t>
            </a:r>
            <a:endParaRPr lang="nl-NL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 bwMode="gray">
          <a:xfrm>
            <a:off x="6815252" y="2266950"/>
            <a:ext cx="149054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latin typeface="Arial" pitchFamily="34" charset="0"/>
                <a:cs typeface="Arial" pitchFamily="34" charset="0"/>
              </a:rPr>
              <a:t>Gevelisolatie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wordt bij </a:t>
            </a:r>
            <a:r>
              <a:rPr lang="nl-NL" sz="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particuliere huurders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het vaakst in 3 gevels aangebracht (</a:t>
            </a:r>
            <a:r>
              <a:rPr lang="nl-NL" sz="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51%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)</a:t>
            </a:r>
            <a:r>
              <a:rPr lang="nl-NL" sz="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en bij </a:t>
            </a:r>
            <a:r>
              <a:rPr lang="nl-NL" sz="8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sociale huurders het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vaakst in 2 gevels (</a:t>
            </a:r>
            <a:r>
              <a:rPr lang="nl-NL" sz="8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53%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).</a:t>
            </a:r>
            <a:endParaRPr lang="nl-NL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 bwMode="gray">
          <a:xfrm>
            <a:off x="6106689" y="2980062"/>
            <a:ext cx="267636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Aantal gevels met isolatie aangebracht bij </a:t>
            </a:r>
            <a:r>
              <a:rPr lang="nl-NL" sz="800" b="1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kopers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:</a:t>
            </a:r>
          </a:p>
        </p:txBody>
      </p:sp>
      <p:grpSp>
        <p:nvGrpSpPr>
          <p:cNvPr id="117" name="Group 116"/>
          <p:cNvGrpSpPr/>
          <p:nvPr/>
        </p:nvGrpSpPr>
        <p:grpSpPr>
          <a:xfrm>
            <a:off x="6442028" y="3061477"/>
            <a:ext cx="373224" cy="395643"/>
            <a:chOff x="2209800" y="1166962"/>
            <a:chExt cx="373224" cy="395643"/>
          </a:xfrm>
        </p:grpSpPr>
        <p:graphicFrame>
          <p:nvGraphicFramePr>
            <p:cNvPr id="124" name="Chart 123"/>
            <p:cNvGraphicFramePr/>
            <p:nvPr>
              <p:extLst>
                <p:ext uri="{D42A27DB-BD31-4B8C-83A1-F6EECF244321}">
                  <p14:modId xmlns:p14="http://schemas.microsoft.com/office/powerpoint/2010/main" val="3043764412"/>
                </p:ext>
              </p:extLst>
            </p:nvPr>
          </p:nvGraphicFramePr>
          <p:xfrm>
            <a:off x="2209800" y="1166962"/>
            <a:ext cx="373224" cy="39564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5"/>
            </a:graphicData>
          </a:graphic>
        </p:graphicFrame>
        <p:sp>
          <p:nvSpPr>
            <p:cNvPr id="125" name="TextBox 124"/>
            <p:cNvSpPr txBox="1"/>
            <p:nvPr/>
          </p:nvSpPr>
          <p:spPr bwMode="gray">
            <a:xfrm>
              <a:off x="2273560" y="1315461"/>
              <a:ext cx="228600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300"/>
                </a:spcBef>
              </a:pPr>
              <a:r>
                <a:rPr lang="nl-NL" sz="600" dirty="0">
                  <a:latin typeface="Arial" pitchFamily="34" charset="0"/>
                  <a:cs typeface="Arial" pitchFamily="34" charset="0"/>
                </a:rPr>
                <a:t>17%</a:t>
              </a:r>
              <a:endParaRPr lang="en-US" sz="600" dirty="0" err="1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7091277" y="3061477"/>
            <a:ext cx="373224" cy="395643"/>
            <a:chOff x="2209800" y="1166962"/>
            <a:chExt cx="373224" cy="395643"/>
          </a:xfrm>
        </p:grpSpPr>
        <p:graphicFrame>
          <p:nvGraphicFramePr>
            <p:cNvPr id="122" name="Chart 121"/>
            <p:cNvGraphicFramePr/>
            <p:nvPr>
              <p:extLst>
                <p:ext uri="{D42A27DB-BD31-4B8C-83A1-F6EECF244321}">
                  <p14:modId xmlns:p14="http://schemas.microsoft.com/office/powerpoint/2010/main" val="3663576117"/>
                </p:ext>
              </p:extLst>
            </p:nvPr>
          </p:nvGraphicFramePr>
          <p:xfrm>
            <a:off x="2209800" y="1166962"/>
            <a:ext cx="373224" cy="39564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6"/>
            </a:graphicData>
          </a:graphic>
        </p:graphicFrame>
        <p:sp>
          <p:nvSpPr>
            <p:cNvPr id="123" name="TextBox 122"/>
            <p:cNvSpPr txBox="1"/>
            <p:nvPr/>
          </p:nvSpPr>
          <p:spPr bwMode="gray">
            <a:xfrm>
              <a:off x="2273560" y="1315461"/>
              <a:ext cx="228600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300"/>
                </a:spcBef>
              </a:pPr>
              <a:r>
                <a:rPr lang="nl-NL" sz="600" dirty="0">
                  <a:latin typeface="Arial" pitchFamily="34" charset="0"/>
                  <a:cs typeface="Arial" pitchFamily="34" charset="0"/>
                </a:rPr>
                <a:t>29%</a:t>
              </a:r>
              <a:endParaRPr lang="en-US" sz="600" dirty="0" err="1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7740526" y="3061477"/>
            <a:ext cx="373224" cy="395643"/>
            <a:chOff x="2209800" y="1166962"/>
            <a:chExt cx="373224" cy="395643"/>
          </a:xfrm>
        </p:grpSpPr>
        <p:graphicFrame>
          <p:nvGraphicFramePr>
            <p:cNvPr id="120" name="Chart 119"/>
            <p:cNvGraphicFramePr/>
            <p:nvPr>
              <p:extLst>
                <p:ext uri="{D42A27DB-BD31-4B8C-83A1-F6EECF244321}">
                  <p14:modId xmlns:p14="http://schemas.microsoft.com/office/powerpoint/2010/main" val="2211847772"/>
                </p:ext>
              </p:extLst>
            </p:nvPr>
          </p:nvGraphicFramePr>
          <p:xfrm>
            <a:off x="2209800" y="1166962"/>
            <a:ext cx="373224" cy="39564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7"/>
            </a:graphicData>
          </a:graphic>
        </p:graphicFrame>
        <p:sp>
          <p:nvSpPr>
            <p:cNvPr id="121" name="TextBox 120"/>
            <p:cNvSpPr txBox="1"/>
            <p:nvPr/>
          </p:nvSpPr>
          <p:spPr bwMode="gray">
            <a:xfrm>
              <a:off x="2273560" y="1315461"/>
              <a:ext cx="228600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300"/>
                </a:spcBef>
              </a:pPr>
              <a:r>
                <a:rPr lang="nl-NL" sz="600" dirty="0">
                  <a:latin typeface="Arial" pitchFamily="34" charset="0"/>
                  <a:cs typeface="Arial" pitchFamily="34" charset="0"/>
                </a:rPr>
                <a:t>17%</a:t>
              </a:r>
              <a:endParaRPr lang="en-US" sz="600" dirty="0" err="1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8389776" y="3061477"/>
            <a:ext cx="373224" cy="395643"/>
            <a:chOff x="2665688" y="973517"/>
            <a:chExt cx="373224" cy="395643"/>
          </a:xfrm>
        </p:grpSpPr>
        <p:graphicFrame>
          <p:nvGraphicFramePr>
            <p:cNvPr id="127" name="Chart 126"/>
            <p:cNvGraphicFramePr/>
            <p:nvPr>
              <p:extLst>
                <p:ext uri="{D42A27DB-BD31-4B8C-83A1-F6EECF244321}">
                  <p14:modId xmlns:p14="http://schemas.microsoft.com/office/powerpoint/2010/main" val="1424851133"/>
                </p:ext>
              </p:extLst>
            </p:nvPr>
          </p:nvGraphicFramePr>
          <p:xfrm>
            <a:off x="2665688" y="973517"/>
            <a:ext cx="373224" cy="39564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8"/>
            </a:graphicData>
          </a:graphic>
        </p:graphicFrame>
        <p:sp>
          <p:nvSpPr>
            <p:cNvPr id="128" name="TextBox 127"/>
            <p:cNvSpPr txBox="1"/>
            <p:nvPr/>
          </p:nvSpPr>
          <p:spPr bwMode="gray">
            <a:xfrm>
              <a:off x="2729448" y="1122016"/>
              <a:ext cx="228600" cy="923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300"/>
                </a:spcBef>
              </a:pPr>
              <a:r>
                <a:rPr lang="nl-NL" sz="600" dirty="0">
                  <a:latin typeface="Arial" pitchFamily="34" charset="0"/>
                  <a:cs typeface="Arial" pitchFamily="34" charset="0"/>
                </a:rPr>
                <a:t>26%</a:t>
              </a:r>
              <a:endParaRPr lang="en-US" sz="600" dirty="0" err="1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 bwMode="gray">
          <a:xfrm>
            <a:off x="6323941" y="3209976"/>
            <a:ext cx="12972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300"/>
              </a:spcBef>
            </a:pPr>
            <a:r>
              <a:rPr lang="nl-NL" sz="800" b="1" dirty="0">
                <a:latin typeface="Arial" pitchFamily="34" charset="0"/>
                <a:cs typeface="Arial" pitchFamily="34" charset="0"/>
              </a:rPr>
              <a:t>1</a:t>
            </a:r>
            <a:endParaRPr lang="en-US" sz="800" b="1" dirty="0" err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 bwMode="gray">
          <a:xfrm>
            <a:off x="6971272" y="3209976"/>
            <a:ext cx="12972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300"/>
              </a:spcBef>
            </a:pPr>
            <a:r>
              <a:rPr lang="nl-NL" sz="800" b="1" dirty="0">
                <a:latin typeface="Arial" pitchFamily="34" charset="0"/>
                <a:cs typeface="Arial" pitchFamily="34" charset="0"/>
              </a:rPr>
              <a:t>2</a:t>
            </a:r>
            <a:endParaRPr lang="en-US" sz="800" b="1" dirty="0" err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30" name="TextBox 129"/>
          <p:cNvSpPr txBox="1"/>
          <p:nvPr/>
        </p:nvSpPr>
        <p:spPr bwMode="gray">
          <a:xfrm>
            <a:off x="7618603" y="3209976"/>
            <a:ext cx="12972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300"/>
              </a:spcBef>
            </a:pPr>
            <a:r>
              <a:rPr lang="nl-NL" sz="800" b="1" dirty="0">
                <a:latin typeface="Arial" pitchFamily="34" charset="0"/>
                <a:cs typeface="Arial" pitchFamily="34" charset="0"/>
              </a:rPr>
              <a:t>3</a:t>
            </a:r>
            <a:endParaRPr lang="en-US" sz="800" b="1" dirty="0" err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31" name="TextBox 130"/>
          <p:cNvSpPr txBox="1"/>
          <p:nvPr/>
        </p:nvSpPr>
        <p:spPr bwMode="gray">
          <a:xfrm>
            <a:off x="8265934" y="3209976"/>
            <a:ext cx="12972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300"/>
              </a:spcBef>
            </a:pPr>
            <a:r>
              <a:rPr lang="nl-NL" sz="800" b="1" dirty="0">
                <a:latin typeface="Arial" pitchFamily="34" charset="0"/>
                <a:cs typeface="Arial" pitchFamily="34" charset="0"/>
              </a:rPr>
              <a:t>4+</a:t>
            </a:r>
            <a:endParaRPr lang="en-US" sz="800" b="1" dirty="0" err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32" name="TextBox 131"/>
          <p:cNvSpPr txBox="1"/>
          <p:nvPr/>
        </p:nvSpPr>
        <p:spPr bwMode="gray">
          <a:xfrm>
            <a:off x="6753259" y="4003601"/>
            <a:ext cx="200974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Zowel bij </a:t>
            </a:r>
            <a:r>
              <a:rPr lang="nl-NL" sz="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particuliere huurders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als bij </a:t>
            </a:r>
            <a:r>
              <a:rPr lang="nl-NL" sz="8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sociale huurders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en </a:t>
            </a:r>
            <a:r>
              <a:rPr lang="nl-NL" sz="800" b="1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kopers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wordt bij  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dakisolatie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meestal </a:t>
            </a:r>
            <a:r>
              <a:rPr lang="nl-NL" sz="800" b="1" dirty="0" err="1">
                <a:latin typeface="Arial" pitchFamily="34" charset="0"/>
                <a:cs typeface="Arial" pitchFamily="34" charset="0"/>
              </a:rPr>
              <a:t>ongeïsoleerd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 dak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vervangen.</a:t>
            </a:r>
          </a:p>
        </p:txBody>
      </p:sp>
      <p:sp>
        <p:nvSpPr>
          <p:cNvPr id="134" name="TextBox 133"/>
          <p:cNvSpPr txBox="1"/>
          <p:nvPr/>
        </p:nvSpPr>
        <p:spPr bwMode="gray">
          <a:xfrm>
            <a:off x="479144" y="1525182"/>
            <a:ext cx="60139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300"/>
              </a:spcBef>
            </a:pPr>
            <a:r>
              <a:rPr lang="nl-NL" sz="800" b="1" dirty="0">
                <a:latin typeface="Arial" pitchFamily="34" charset="0"/>
                <a:cs typeface="Arial" pitchFamily="34" charset="0"/>
              </a:rPr>
              <a:t>Verwarming</a:t>
            </a:r>
            <a:endParaRPr lang="en-US" sz="800" b="1" dirty="0" err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35" name="TextBox 134"/>
          <p:cNvSpPr txBox="1"/>
          <p:nvPr/>
        </p:nvSpPr>
        <p:spPr bwMode="gray">
          <a:xfrm>
            <a:off x="469235" y="3484337"/>
            <a:ext cx="60139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300"/>
              </a:spcBef>
            </a:pPr>
            <a:r>
              <a:rPr lang="nl-NL" sz="800" b="1" dirty="0">
                <a:latin typeface="Arial" pitchFamily="34" charset="0"/>
                <a:cs typeface="Arial" pitchFamily="34" charset="0"/>
              </a:rPr>
              <a:t>Zon pv</a:t>
            </a:r>
            <a:endParaRPr lang="en-US" sz="800" b="1" dirty="0" err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36" name="TextBox 135"/>
          <p:cNvSpPr txBox="1"/>
          <p:nvPr/>
        </p:nvSpPr>
        <p:spPr bwMode="gray">
          <a:xfrm>
            <a:off x="3128025" y="1475550"/>
            <a:ext cx="60139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300"/>
              </a:spcBef>
            </a:pPr>
            <a:r>
              <a:rPr lang="nl-NL" sz="800" b="1" dirty="0">
                <a:latin typeface="Arial" pitchFamily="34" charset="0"/>
                <a:cs typeface="Arial" pitchFamily="34" charset="0"/>
              </a:rPr>
              <a:t>Glas</a:t>
            </a:r>
            <a:endParaRPr lang="en-US" sz="800" b="1" dirty="0" err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 bwMode="gray">
          <a:xfrm>
            <a:off x="6205270" y="1546471"/>
            <a:ext cx="48422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300"/>
              </a:spcBef>
            </a:pPr>
            <a:r>
              <a:rPr lang="nl-NL" sz="800" b="1" dirty="0">
                <a:latin typeface="Arial" pitchFamily="34" charset="0"/>
                <a:cs typeface="Arial" pitchFamily="34" charset="0"/>
              </a:rPr>
              <a:t>Spouw</a:t>
            </a:r>
            <a:endParaRPr lang="en-US" sz="800" b="1" dirty="0" err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 bwMode="gray">
          <a:xfrm>
            <a:off x="6248400" y="2755116"/>
            <a:ext cx="38977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300"/>
              </a:spcBef>
            </a:pPr>
            <a:r>
              <a:rPr lang="nl-NL" sz="800" b="1" dirty="0">
                <a:latin typeface="Arial" pitchFamily="34" charset="0"/>
                <a:cs typeface="Arial" pitchFamily="34" charset="0"/>
              </a:rPr>
              <a:t>Gevel</a:t>
            </a:r>
            <a:endParaRPr lang="en-US" sz="800" b="1" dirty="0" err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 bwMode="gray">
          <a:xfrm>
            <a:off x="6088106" y="4093288"/>
            <a:ext cx="60139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300"/>
              </a:spcBef>
            </a:pPr>
            <a:r>
              <a:rPr lang="nl-NL" sz="800" b="1" dirty="0">
                <a:latin typeface="Arial" pitchFamily="34" charset="0"/>
                <a:cs typeface="Arial" pitchFamily="34" charset="0"/>
              </a:rPr>
              <a:t>Dak</a:t>
            </a:r>
            <a:endParaRPr lang="en-US" sz="800" b="1" dirty="0" err="1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448574" y="1809750"/>
            <a:ext cx="25908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/>
          <p:nvPr/>
        </p:nvCxnSpPr>
        <p:spPr>
          <a:xfrm>
            <a:off x="1265958" y="1552024"/>
            <a:ext cx="25908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/>
          <p:nvPr/>
        </p:nvCxnSpPr>
        <p:spPr>
          <a:xfrm flipV="1">
            <a:off x="1105666" y="895350"/>
            <a:ext cx="0" cy="9144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/>
          <p:nvPr/>
        </p:nvCxnSpPr>
        <p:spPr>
          <a:xfrm>
            <a:off x="457200" y="3714750"/>
            <a:ext cx="25908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/>
          <p:cNvCxnSpPr/>
          <p:nvPr/>
        </p:nvCxnSpPr>
        <p:spPr>
          <a:xfrm flipV="1">
            <a:off x="1114292" y="2876550"/>
            <a:ext cx="0" cy="8361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/>
          <p:cNvCxnSpPr/>
          <p:nvPr/>
        </p:nvCxnSpPr>
        <p:spPr>
          <a:xfrm flipV="1">
            <a:off x="1905000" y="3714751"/>
            <a:ext cx="0" cy="106679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/>
          <p:cNvCxnSpPr/>
          <p:nvPr/>
        </p:nvCxnSpPr>
        <p:spPr>
          <a:xfrm>
            <a:off x="3124200" y="1885950"/>
            <a:ext cx="28956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/>
          <p:nvPr/>
        </p:nvCxnSpPr>
        <p:spPr>
          <a:xfrm flipV="1">
            <a:off x="3729415" y="895350"/>
            <a:ext cx="4230" cy="97676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>
            <a:cxnSpLocks/>
          </p:cNvCxnSpPr>
          <p:nvPr/>
        </p:nvCxnSpPr>
        <p:spPr>
          <a:xfrm>
            <a:off x="3131075" y="4240401"/>
            <a:ext cx="28887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/>
          <p:nvPr/>
        </p:nvCxnSpPr>
        <p:spPr>
          <a:xfrm>
            <a:off x="3104944" y="3378428"/>
            <a:ext cx="28956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/>
          <p:cNvCxnSpPr/>
          <p:nvPr/>
        </p:nvCxnSpPr>
        <p:spPr>
          <a:xfrm flipV="1">
            <a:off x="6786030" y="895350"/>
            <a:ext cx="0" cy="12192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/>
          <p:nvPr/>
        </p:nvCxnSpPr>
        <p:spPr>
          <a:xfrm>
            <a:off x="6106689" y="2943273"/>
            <a:ext cx="6666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/>
          <p:cNvCxnSpPr/>
          <p:nvPr/>
        </p:nvCxnSpPr>
        <p:spPr>
          <a:xfrm flipV="1">
            <a:off x="6781800" y="2266950"/>
            <a:ext cx="0" cy="67632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/>
          <p:cNvCxnSpPr/>
          <p:nvPr/>
        </p:nvCxnSpPr>
        <p:spPr>
          <a:xfrm>
            <a:off x="6096000" y="4238673"/>
            <a:ext cx="6666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/>
          <p:cNvCxnSpPr/>
          <p:nvPr/>
        </p:nvCxnSpPr>
        <p:spPr>
          <a:xfrm flipV="1">
            <a:off x="6771111" y="3562350"/>
            <a:ext cx="0" cy="67632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Rectangle 152"/>
          <p:cNvSpPr/>
          <p:nvPr/>
        </p:nvSpPr>
        <p:spPr>
          <a:xfrm rot="21219706">
            <a:off x="4377715" y="398697"/>
            <a:ext cx="17877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800" dirty="0"/>
              <a:t>Van de kopers die nieuwe beglazing hebben, heeft 70% HR++ laten plaatsen</a:t>
            </a:r>
            <a:endParaRPr lang="nl-NL" sz="800" b="1" i="1" dirty="0">
              <a:solidFill>
                <a:schemeClr val="bg2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55" name="Ink 154"/>
              <p14:cNvContentPartPr/>
              <p14:nvPr/>
            </p14:nvContentPartPr>
            <p14:xfrm rot="21011683">
              <a:off x="4447926" y="257688"/>
              <a:ext cx="1913050" cy="631779"/>
            </p14:xfrm>
          </p:contentPart>
        </mc:Choice>
        <mc:Fallback xmlns="">
          <p:pic>
            <p:nvPicPr>
              <p:cNvPr id="155" name="Ink 154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 rot="21011683">
                <a:off x="4437846" y="248328"/>
                <a:ext cx="1934650" cy="651578"/>
              </a:xfrm>
              <a:prstGeom prst="rect">
                <a:avLst/>
              </a:prstGeom>
            </p:spPr>
          </p:pic>
        </mc:Fallback>
      </mc:AlternateContent>
      <p:sp>
        <p:nvSpPr>
          <p:cNvPr id="158" name="Freeform 157"/>
          <p:cNvSpPr>
            <a:spLocks noEditPoints="1"/>
          </p:cNvSpPr>
          <p:nvPr/>
        </p:nvSpPr>
        <p:spPr bwMode="gray">
          <a:xfrm rot="16653214" flipH="1">
            <a:off x="5492809" y="975134"/>
            <a:ext cx="405798" cy="164860"/>
          </a:xfrm>
          <a:custGeom>
            <a:avLst/>
            <a:gdLst>
              <a:gd name="T0" fmla="*/ 456 w 565"/>
              <a:gd name="T1" fmla="*/ 168 h 275"/>
              <a:gd name="T2" fmla="*/ 174 w 565"/>
              <a:gd name="T3" fmla="*/ 199 h 275"/>
              <a:gd name="T4" fmla="*/ 1 w 565"/>
              <a:gd name="T5" fmla="*/ 25 h 275"/>
              <a:gd name="T6" fmla="*/ 26 w 565"/>
              <a:gd name="T7" fmla="*/ 19 h 275"/>
              <a:gd name="T8" fmla="*/ 92 w 565"/>
              <a:gd name="T9" fmla="*/ 130 h 275"/>
              <a:gd name="T10" fmla="*/ 204 w 565"/>
              <a:gd name="T11" fmla="*/ 175 h 275"/>
              <a:gd name="T12" fmla="*/ 458 w 565"/>
              <a:gd name="T13" fmla="*/ 143 h 275"/>
              <a:gd name="T14" fmla="*/ 456 w 565"/>
              <a:gd name="T15" fmla="*/ 168 h 275"/>
              <a:gd name="T16" fmla="*/ 551 w 565"/>
              <a:gd name="T17" fmla="*/ 129 h 275"/>
              <a:gd name="T18" fmla="*/ 412 w 565"/>
              <a:gd name="T19" fmla="*/ 94 h 275"/>
              <a:gd name="T20" fmla="*/ 398 w 565"/>
              <a:gd name="T21" fmla="*/ 119 h 275"/>
              <a:gd name="T22" fmla="*/ 495 w 565"/>
              <a:gd name="T23" fmla="*/ 145 h 275"/>
              <a:gd name="T24" fmla="*/ 467 w 565"/>
              <a:gd name="T25" fmla="*/ 169 h 275"/>
              <a:gd name="T26" fmla="*/ 415 w 565"/>
              <a:gd name="T27" fmla="*/ 256 h 275"/>
              <a:gd name="T28" fmla="*/ 439 w 565"/>
              <a:gd name="T29" fmla="*/ 256 h 275"/>
              <a:gd name="T30" fmla="*/ 540 w 565"/>
              <a:gd name="T31" fmla="*/ 155 h 275"/>
              <a:gd name="T32" fmla="*/ 551 w 565"/>
              <a:gd name="T33" fmla="*/ 129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5" h="275">
                <a:moveTo>
                  <a:pt x="456" y="168"/>
                </a:moveTo>
                <a:cubicBezTo>
                  <a:pt x="367" y="197"/>
                  <a:pt x="267" y="217"/>
                  <a:pt x="174" y="199"/>
                </a:cubicBezTo>
                <a:cubicBezTo>
                  <a:pt x="93" y="183"/>
                  <a:pt x="0" y="118"/>
                  <a:pt x="1" y="25"/>
                </a:cubicBezTo>
                <a:cubicBezTo>
                  <a:pt x="1" y="12"/>
                  <a:pt x="26" y="0"/>
                  <a:pt x="26" y="19"/>
                </a:cubicBezTo>
                <a:cubicBezTo>
                  <a:pt x="25" y="64"/>
                  <a:pt x="58" y="104"/>
                  <a:pt x="92" y="130"/>
                </a:cubicBezTo>
                <a:cubicBezTo>
                  <a:pt x="124" y="156"/>
                  <a:pt x="163" y="170"/>
                  <a:pt x="204" y="175"/>
                </a:cubicBezTo>
                <a:cubicBezTo>
                  <a:pt x="290" y="186"/>
                  <a:pt x="377" y="169"/>
                  <a:pt x="458" y="143"/>
                </a:cubicBezTo>
                <a:cubicBezTo>
                  <a:pt x="475" y="137"/>
                  <a:pt x="468" y="164"/>
                  <a:pt x="456" y="168"/>
                </a:cubicBezTo>
                <a:close/>
                <a:moveTo>
                  <a:pt x="551" y="129"/>
                </a:moveTo>
                <a:cubicBezTo>
                  <a:pt x="504" y="120"/>
                  <a:pt x="460" y="102"/>
                  <a:pt x="412" y="94"/>
                </a:cubicBezTo>
                <a:cubicBezTo>
                  <a:pt x="399" y="91"/>
                  <a:pt x="384" y="117"/>
                  <a:pt x="398" y="119"/>
                </a:cubicBezTo>
                <a:cubicBezTo>
                  <a:pt x="431" y="125"/>
                  <a:pt x="463" y="136"/>
                  <a:pt x="495" y="145"/>
                </a:cubicBezTo>
                <a:cubicBezTo>
                  <a:pt x="485" y="152"/>
                  <a:pt x="475" y="161"/>
                  <a:pt x="467" y="169"/>
                </a:cubicBezTo>
                <a:cubicBezTo>
                  <a:pt x="444" y="192"/>
                  <a:pt x="422" y="224"/>
                  <a:pt x="415" y="256"/>
                </a:cubicBezTo>
                <a:cubicBezTo>
                  <a:pt x="411" y="275"/>
                  <a:pt x="436" y="271"/>
                  <a:pt x="439" y="256"/>
                </a:cubicBezTo>
                <a:cubicBezTo>
                  <a:pt x="447" y="216"/>
                  <a:pt x="493" y="149"/>
                  <a:pt x="540" y="155"/>
                </a:cubicBezTo>
                <a:cubicBezTo>
                  <a:pt x="551" y="157"/>
                  <a:pt x="565" y="132"/>
                  <a:pt x="551" y="129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34" name="Rectangle 33"/>
          <p:cNvSpPr/>
          <p:nvPr/>
        </p:nvSpPr>
        <p:spPr>
          <a:xfrm>
            <a:off x="423968" y="2507218"/>
            <a:ext cx="719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nl-NL" sz="600" dirty="0">
                <a:latin typeface="Arial" pitchFamily="34" charset="0"/>
                <a:cs typeface="Arial" pitchFamily="34" charset="0"/>
              </a:rPr>
              <a:t>Particuliere huur: n&lt;50,    dus indicatief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6106272" y="4434492"/>
            <a:ext cx="6563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nl-NL" sz="600" dirty="0">
                <a:latin typeface="Arial" pitchFamily="34" charset="0"/>
                <a:cs typeface="Arial" pitchFamily="34" charset="0"/>
              </a:rPr>
              <a:t>Particuliere huur: n&lt;50, dus indicatief</a:t>
            </a:r>
          </a:p>
        </p:txBody>
      </p:sp>
      <p:sp>
        <p:nvSpPr>
          <p:cNvPr id="165" name="Rectangle 164"/>
          <p:cNvSpPr/>
          <p:nvPr/>
        </p:nvSpPr>
        <p:spPr>
          <a:xfrm>
            <a:off x="6095945" y="1777292"/>
            <a:ext cx="7193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nl-NL" sz="600" dirty="0">
                <a:latin typeface="Arial" pitchFamily="34" charset="0"/>
                <a:cs typeface="Arial" pitchFamily="34" charset="0"/>
              </a:rPr>
              <a:t>Particuliere huur: n&lt;50,   dus indicatief</a:t>
            </a:r>
          </a:p>
        </p:txBody>
      </p:sp>
      <p:sp>
        <p:nvSpPr>
          <p:cNvPr id="166" name="Rectangle 165"/>
          <p:cNvSpPr/>
          <p:nvPr/>
        </p:nvSpPr>
        <p:spPr>
          <a:xfrm>
            <a:off x="8230275" y="2212422"/>
            <a:ext cx="761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nl-NL" sz="600" dirty="0">
                <a:latin typeface="Arial" pitchFamily="34" charset="0"/>
                <a:cs typeface="Arial" pitchFamily="34" charset="0"/>
              </a:rPr>
              <a:t>Particuliere huur: n&lt;50,    dus indicatief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3179530" y="1544420"/>
            <a:ext cx="5969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nl-NL" sz="600" dirty="0">
                <a:latin typeface="Arial" pitchFamily="34" charset="0"/>
                <a:cs typeface="Arial" pitchFamily="34" charset="0"/>
              </a:rPr>
              <a:t>Particuliere huur: n&lt;50: indicatief</a:t>
            </a: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5CAE5D13-E4B4-4F6B-8AC3-3184A51ED671}"/>
              </a:ext>
            </a:extLst>
          </p:cNvPr>
          <p:cNvSpPr/>
          <p:nvPr/>
        </p:nvSpPr>
        <p:spPr>
          <a:xfrm>
            <a:off x="379747" y="4456389"/>
            <a:ext cx="6669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nl-NL" sz="600" dirty="0" err="1">
                <a:latin typeface="Arial" pitchFamily="34" charset="0"/>
                <a:cs typeface="Arial" pitchFamily="34" charset="0"/>
              </a:rPr>
              <a:t>Outliers</a:t>
            </a:r>
            <a:r>
              <a:rPr lang="nl-NL" sz="600" dirty="0">
                <a:latin typeface="Arial" pitchFamily="34" charset="0"/>
                <a:cs typeface="Arial" pitchFamily="34" charset="0"/>
              </a:rPr>
              <a:t> zijn niet meegenomen</a:t>
            </a:r>
          </a:p>
        </p:txBody>
      </p:sp>
    </p:spTree>
    <p:extLst>
      <p:ext uri="{BB962C8B-B14F-4D97-AF65-F5344CB8AC3E}">
        <p14:creationId xmlns:p14="http://schemas.microsoft.com/office/powerpoint/2010/main" val="3409530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gray">
          <a:xfrm>
            <a:off x="402159" y="829367"/>
            <a:ext cx="8483132" cy="400656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Rectangle 58"/>
          <p:cNvSpPr/>
          <p:nvPr/>
        </p:nvSpPr>
        <p:spPr bwMode="gray">
          <a:xfrm>
            <a:off x="448574" y="2964120"/>
            <a:ext cx="2590800" cy="181742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23411" y="195420"/>
            <a:ext cx="6408889" cy="576080"/>
          </a:xfrm>
        </p:spPr>
        <p:txBody>
          <a:bodyPr anchor="ctr"/>
          <a:lstStyle/>
          <a:p>
            <a:r>
              <a:rPr lang="nl-NL" dirty="0"/>
              <a:t>3. Financiering</a:t>
            </a:r>
          </a:p>
        </p:txBody>
      </p:sp>
      <p:sp>
        <p:nvSpPr>
          <p:cNvPr id="3" name="Rectangle 2"/>
          <p:cNvSpPr/>
          <p:nvPr/>
        </p:nvSpPr>
        <p:spPr bwMode="gray">
          <a:xfrm>
            <a:off x="448574" y="895350"/>
            <a:ext cx="2590800" cy="19833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5C5B8B8E-F9A2-421C-962A-92761D07AD8A}"/>
              </a:ext>
            </a:extLst>
          </p:cNvPr>
          <p:cNvSpPr/>
          <p:nvPr/>
        </p:nvSpPr>
        <p:spPr bwMode="gray">
          <a:xfrm>
            <a:off x="6104626" y="3516113"/>
            <a:ext cx="2687315" cy="1261636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Rectangle 38"/>
          <p:cNvSpPr/>
          <p:nvPr/>
        </p:nvSpPr>
        <p:spPr bwMode="gray">
          <a:xfrm>
            <a:off x="3124200" y="895350"/>
            <a:ext cx="2895600" cy="272979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Rectangle 62"/>
          <p:cNvSpPr/>
          <p:nvPr/>
        </p:nvSpPr>
        <p:spPr bwMode="gray">
          <a:xfrm>
            <a:off x="6106689" y="895350"/>
            <a:ext cx="2687315" cy="123565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Rectangle 91"/>
          <p:cNvSpPr/>
          <p:nvPr/>
        </p:nvSpPr>
        <p:spPr bwMode="gray">
          <a:xfrm>
            <a:off x="6105251" y="2196992"/>
            <a:ext cx="2687315" cy="123565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5" name="Freeform 84"/>
          <p:cNvSpPr>
            <a:spLocks noChangeAspect="1" noEditPoints="1"/>
          </p:cNvSpPr>
          <p:nvPr>
            <p:custDataLst>
              <p:tags r:id="rId1"/>
            </p:custDataLst>
          </p:nvPr>
        </p:nvSpPr>
        <p:spPr bwMode="auto">
          <a:xfrm>
            <a:off x="613200" y="981263"/>
            <a:ext cx="450000" cy="507945"/>
          </a:xfrm>
          <a:custGeom>
            <a:avLst/>
            <a:gdLst>
              <a:gd name="T0" fmla="*/ 840 w 1966"/>
              <a:gd name="T1" fmla="*/ 953 h 2219"/>
              <a:gd name="T2" fmla="*/ 1044 w 1966"/>
              <a:gd name="T3" fmla="*/ 968 h 2219"/>
              <a:gd name="T4" fmla="*/ 1028 w 1966"/>
              <a:gd name="T5" fmla="*/ 1050 h 2219"/>
              <a:gd name="T6" fmla="*/ 1342 w 1966"/>
              <a:gd name="T7" fmla="*/ 1121 h 2219"/>
              <a:gd name="T8" fmla="*/ 1502 w 1966"/>
              <a:gd name="T9" fmla="*/ 1203 h 2219"/>
              <a:gd name="T10" fmla="*/ 1345 w 1966"/>
              <a:gd name="T11" fmla="*/ 1308 h 2219"/>
              <a:gd name="T12" fmla="*/ 946 w 1966"/>
              <a:gd name="T13" fmla="*/ 1478 h 2219"/>
              <a:gd name="T14" fmla="*/ 642 w 1966"/>
              <a:gd name="T15" fmla="*/ 1329 h 2219"/>
              <a:gd name="T16" fmla="*/ 645 w 1966"/>
              <a:gd name="T17" fmla="*/ 1203 h 2219"/>
              <a:gd name="T18" fmla="*/ 459 w 1966"/>
              <a:gd name="T19" fmla="*/ 1145 h 2219"/>
              <a:gd name="T20" fmla="*/ 400 w 1966"/>
              <a:gd name="T21" fmla="*/ 1033 h 2219"/>
              <a:gd name="T22" fmla="*/ 308 w 1966"/>
              <a:gd name="T23" fmla="*/ 1130 h 2219"/>
              <a:gd name="T24" fmla="*/ 201 w 1966"/>
              <a:gd name="T25" fmla="*/ 1108 h 2219"/>
              <a:gd name="T26" fmla="*/ 418 w 1966"/>
              <a:gd name="T27" fmla="*/ 953 h 2219"/>
              <a:gd name="T28" fmla="*/ 641 w 1966"/>
              <a:gd name="T29" fmla="*/ 876 h 2219"/>
              <a:gd name="T30" fmla="*/ 748 w 1966"/>
              <a:gd name="T31" fmla="*/ 856 h 2219"/>
              <a:gd name="T32" fmla="*/ 772 w 1966"/>
              <a:gd name="T33" fmla="*/ 940 h 2219"/>
              <a:gd name="T34" fmla="*/ 1026 w 1966"/>
              <a:gd name="T35" fmla="*/ 1358 h 2219"/>
              <a:gd name="T36" fmla="*/ 960 w 1966"/>
              <a:gd name="T37" fmla="*/ 1373 h 2219"/>
              <a:gd name="T38" fmla="*/ 1172 w 1966"/>
              <a:gd name="T39" fmla="*/ 1410 h 2219"/>
              <a:gd name="T40" fmla="*/ 920 w 1966"/>
              <a:gd name="T41" fmla="*/ 1288 h 2219"/>
              <a:gd name="T42" fmla="*/ 708 w 1966"/>
              <a:gd name="T43" fmla="*/ 1256 h 2219"/>
              <a:gd name="T44" fmla="*/ 800 w 1966"/>
              <a:gd name="T45" fmla="*/ 1353 h 2219"/>
              <a:gd name="T46" fmla="*/ 947 w 1966"/>
              <a:gd name="T47" fmla="*/ 1084 h 2219"/>
              <a:gd name="T48" fmla="*/ 770 w 1966"/>
              <a:gd name="T49" fmla="*/ 1155 h 2219"/>
              <a:gd name="T50" fmla="*/ 972 w 1966"/>
              <a:gd name="T51" fmla="*/ 1170 h 2219"/>
              <a:gd name="T52" fmla="*/ 680 w 1966"/>
              <a:gd name="T53" fmla="*/ 1125 h 2219"/>
              <a:gd name="T54" fmla="*/ 590 w 1966"/>
              <a:gd name="T55" fmla="*/ 1029 h 2219"/>
              <a:gd name="T56" fmla="*/ 680 w 1966"/>
              <a:gd name="T57" fmla="*/ 1125 h 2219"/>
              <a:gd name="T58" fmla="*/ 552 w 1966"/>
              <a:gd name="T59" fmla="*/ 958 h 2219"/>
              <a:gd name="T60" fmla="*/ 1252 w 1966"/>
              <a:gd name="T61" fmla="*/ 1216 h 2219"/>
              <a:gd name="T62" fmla="*/ 1040 w 1966"/>
              <a:gd name="T63" fmla="*/ 1253 h 2219"/>
              <a:gd name="T64" fmla="*/ 1252 w 1966"/>
              <a:gd name="T65" fmla="*/ 1290 h 2219"/>
              <a:gd name="T66" fmla="*/ 642 w 1966"/>
              <a:gd name="T67" fmla="*/ 1417 h 2219"/>
              <a:gd name="T68" fmla="*/ 2 w 1966"/>
              <a:gd name="T69" fmla="*/ 1725 h 2219"/>
              <a:gd name="T70" fmla="*/ 402 w 1966"/>
              <a:gd name="T71" fmla="*/ 1445 h 2219"/>
              <a:gd name="T72" fmla="*/ 224 w 1966"/>
              <a:gd name="T73" fmla="*/ 456 h 2219"/>
              <a:gd name="T74" fmla="*/ 866 w 1966"/>
              <a:gd name="T75" fmla="*/ 41 h 2219"/>
              <a:gd name="T76" fmla="*/ 1262 w 1966"/>
              <a:gd name="T77" fmla="*/ 773 h 2219"/>
              <a:gd name="T78" fmla="*/ 1936 w 1966"/>
              <a:gd name="T79" fmla="*/ 666 h 2219"/>
              <a:gd name="T80" fmla="*/ 1762 w 1966"/>
              <a:gd name="T81" fmla="*/ 1857 h 2219"/>
              <a:gd name="T82" fmla="*/ 1721 w 1966"/>
              <a:gd name="T83" fmla="*/ 1226 h 2219"/>
              <a:gd name="T84" fmla="*/ 1517 w 1966"/>
              <a:gd name="T85" fmla="*/ 645 h 2219"/>
              <a:gd name="T86" fmla="*/ 41 w 1966"/>
              <a:gd name="T87" fmla="*/ 1028 h 2219"/>
              <a:gd name="T88" fmla="*/ 41 w 1966"/>
              <a:gd name="T89" fmla="*/ 1028 h 2219"/>
              <a:gd name="T90" fmla="*/ 624 w 1966"/>
              <a:gd name="T91" fmla="*/ 751 h 2219"/>
              <a:gd name="T92" fmla="*/ 381 w 1966"/>
              <a:gd name="T93" fmla="*/ 873 h 2219"/>
              <a:gd name="T94" fmla="*/ 482 w 1966"/>
              <a:gd name="T95" fmla="*/ 1245 h 2219"/>
              <a:gd name="T96" fmla="*/ 562 w 1966"/>
              <a:gd name="T97" fmla="*/ 1285 h 2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66" h="2219">
                <a:moveTo>
                  <a:pt x="772" y="940"/>
                </a:moveTo>
                <a:cubicBezTo>
                  <a:pt x="778" y="942"/>
                  <a:pt x="784" y="945"/>
                  <a:pt x="790" y="947"/>
                </a:cubicBezTo>
                <a:cubicBezTo>
                  <a:pt x="805" y="951"/>
                  <a:pt x="822" y="953"/>
                  <a:pt x="840" y="953"/>
                </a:cubicBezTo>
                <a:cubicBezTo>
                  <a:pt x="877" y="953"/>
                  <a:pt x="909" y="944"/>
                  <a:pt x="932" y="930"/>
                </a:cubicBezTo>
                <a:cubicBezTo>
                  <a:pt x="938" y="926"/>
                  <a:pt x="943" y="922"/>
                  <a:pt x="947" y="918"/>
                </a:cubicBezTo>
                <a:cubicBezTo>
                  <a:pt x="1044" y="968"/>
                  <a:pt x="1044" y="968"/>
                  <a:pt x="1044" y="968"/>
                </a:cubicBezTo>
                <a:cubicBezTo>
                  <a:pt x="1038" y="970"/>
                  <a:pt x="1033" y="973"/>
                  <a:pt x="1028" y="976"/>
                </a:cubicBezTo>
                <a:cubicBezTo>
                  <a:pt x="1011" y="987"/>
                  <a:pt x="1000" y="1000"/>
                  <a:pt x="1000" y="1013"/>
                </a:cubicBezTo>
                <a:cubicBezTo>
                  <a:pt x="1000" y="1026"/>
                  <a:pt x="1011" y="1039"/>
                  <a:pt x="1028" y="1050"/>
                </a:cubicBezTo>
                <a:cubicBezTo>
                  <a:pt x="1051" y="1064"/>
                  <a:pt x="1083" y="1073"/>
                  <a:pt x="1120" y="1073"/>
                </a:cubicBezTo>
                <a:cubicBezTo>
                  <a:pt x="1155" y="1073"/>
                  <a:pt x="1186" y="1065"/>
                  <a:pt x="1208" y="1052"/>
                </a:cubicBezTo>
                <a:cubicBezTo>
                  <a:pt x="1342" y="1121"/>
                  <a:pt x="1342" y="1121"/>
                  <a:pt x="1342" y="1121"/>
                </a:cubicBezTo>
                <a:cubicBezTo>
                  <a:pt x="1325" y="1126"/>
                  <a:pt x="1306" y="1135"/>
                  <a:pt x="1293" y="1148"/>
                </a:cubicBezTo>
                <a:cubicBezTo>
                  <a:pt x="1323" y="1167"/>
                  <a:pt x="1349" y="1193"/>
                  <a:pt x="1357" y="1229"/>
                </a:cubicBezTo>
                <a:cubicBezTo>
                  <a:pt x="1402" y="1238"/>
                  <a:pt x="1465" y="1233"/>
                  <a:pt x="1502" y="1203"/>
                </a:cubicBezTo>
                <a:cubicBezTo>
                  <a:pt x="1544" y="1225"/>
                  <a:pt x="1544" y="1225"/>
                  <a:pt x="1544" y="1225"/>
                </a:cubicBezTo>
                <a:cubicBezTo>
                  <a:pt x="1371" y="1311"/>
                  <a:pt x="1371" y="1311"/>
                  <a:pt x="1371" y="1311"/>
                </a:cubicBezTo>
                <a:cubicBezTo>
                  <a:pt x="1362" y="1311"/>
                  <a:pt x="1353" y="1309"/>
                  <a:pt x="1345" y="1308"/>
                </a:cubicBezTo>
                <a:cubicBezTo>
                  <a:pt x="1339" y="1318"/>
                  <a:pt x="1331" y="1327"/>
                  <a:pt x="1322" y="1336"/>
                </a:cubicBezTo>
                <a:cubicBezTo>
                  <a:pt x="994" y="1500"/>
                  <a:pt x="994" y="1500"/>
                  <a:pt x="994" y="1500"/>
                </a:cubicBezTo>
                <a:cubicBezTo>
                  <a:pt x="976" y="1494"/>
                  <a:pt x="960" y="1487"/>
                  <a:pt x="946" y="1478"/>
                </a:cubicBezTo>
                <a:cubicBezTo>
                  <a:pt x="920" y="1462"/>
                  <a:pt x="901" y="1441"/>
                  <a:pt x="890" y="1418"/>
                </a:cubicBezTo>
                <a:cubicBezTo>
                  <a:pt x="876" y="1423"/>
                  <a:pt x="860" y="1427"/>
                  <a:pt x="844" y="1430"/>
                </a:cubicBezTo>
                <a:cubicBezTo>
                  <a:pt x="642" y="1329"/>
                  <a:pt x="642" y="1329"/>
                  <a:pt x="642" y="1329"/>
                </a:cubicBezTo>
                <a:cubicBezTo>
                  <a:pt x="642" y="1236"/>
                  <a:pt x="642" y="1236"/>
                  <a:pt x="642" y="1236"/>
                </a:cubicBezTo>
                <a:cubicBezTo>
                  <a:pt x="623" y="1227"/>
                  <a:pt x="623" y="1227"/>
                  <a:pt x="623" y="1227"/>
                </a:cubicBezTo>
                <a:cubicBezTo>
                  <a:pt x="629" y="1218"/>
                  <a:pt x="637" y="1211"/>
                  <a:pt x="645" y="1203"/>
                </a:cubicBezTo>
                <a:cubicBezTo>
                  <a:pt x="614" y="1199"/>
                  <a:pt x="585" y="1190"/>
                  <a:pt x="561" y="1177"/>
                </a:cubicBezTo>
                <a:cubicBezTo>
                  <a:pt x="556" y="1181"/>
                  <a:pt x="552" y="1185"/>
                  <a:pt x="547" y="1189"/>
                </a:cubicBezTo>
                <a:cubicBezTo>
                  <a:pt x="459" y="1145"/>
                  <a:pt x="459" y="1145"/>
                  <a:pt x="459" y="1145"/>
                </a:cubicBezTo>
                <a:cubicBezTo>
                  <a:pt x="474" y="1140"/>
                  <a:pt x="488" y="1133"/>
                  <a:pt x="500" y="1124"/>
                </a:cubicBezTo>
                <a:cubicBezTo>
                  <a:pt x="486" y="1102"/>
                  <a:pt x="480" y="1077"/>
                  <a:pt x="483" y="1051"/>
                </a:cubicBezTo>
                <a:cubicBezTo>
                  <a:pt x="461" y="1040"/>
                  <a:pt x="432" y="1033"/>
                  <a:pt x="400" y="1033"/>
                </a:cubicBezTo>
                <a:cubicBezTo>
                  <a:pt x="363" y="1033"/>
                  <a:pt x="331" y="1042"/>
                  <a:pt x="308" y="1056"/>
                </a:cubicBezTo>
                <a:cubicBezTo>
                  <a:pt x="291" y="1067"/>
                  <a:pt x="280" y="1080"/>
                  <a:pt x="280" y="1093"/>
                </a:cubicBezTo>
                <a:cubicBezTo>
                  <a:pt x="280" y="1106"/>
                  <a:pt x="291" y="1119"/>
                  <a:pt x="308" y="1130"/>
                </a:cubicBezTo>
                <a:cubicBezTo>
                  <a:pt x="335" y="1147"/>
                  <a:pt x="370" y="1153"/>
                  <a:pt x="402" y="1153"/>
                </a:cubicBezTo>
                <a:cubicBezTo>
                  <a:pt x="402" y="1209"/>
                  <a:pt x="402" y="1209"/>
                  <a:pt x="402" y="1209"/>
                </a:cubicBezTo>
                <a:cubicBezTo>
                  <a:pt x="201" y="1108"/>
                  <a:pt x="201" y="1108"/>
                  <a:pt x="201" y="1108"/>
                </a:cubicBezTo>
                <a:cubicBezTo>
                  <a:pt x="194" y="1057"/>
                  <a:pt x="224" y="1015"/>
                  <a:pt x="266" y="988"/>
                </a:cubicBezTo>
                <a:cubicBezTo>
                  <a:pt x="301" y="967"/>
                  <a:pt x="348" y="953"/>
                  <a:pt x="400" y="953"/>
                </a:cubicBezTo>
                <a:cubicBezTo>
                  <a:pt x="406" y="953"/>
                  <a:pt x="412" y="953"/>
                  <a:pt x="418" y="953"/>
                </a:cubicBezTo>
                <a:cubicBezTo>
                  <a:pt x="430" y="936"/>
                  <a:pt x="446" y="921"/>
                  <a:pt x="466" y="908"/>
                </a:cubicBezTo>
                <a:cubicBezTo>
                  <a:pt x="501" y="887"/>
                  <a:pt x="548" y="873"/>
                  <a:pt x="600" y="873"/>
                </a:cubicBezTo>
                <a:cubicBezTo>
                  <a:pt x="614" y="873"/>
                  <a:pt x="628" y="874"/>
                  <a:pt x="641" y="876"/>
                </a:cubicBezTo>
                <a:cubicBezTo>
                  <a:pt x="647" y="842"/>
                  <a:pt x="669" y="813"/>
                  <a:pt x="701" y="791"/>
                </a:cubicBezTo>
                <a:cubicBezTo>
                  <a:pt x="792" y="838"/>
                  <a:pt x="792" y="838"/>
                  <a:pt x="792" y="838"/>
                </a:cubicBezTo>
                <a:cubicBezTo>
                  <a:pt x="776" y="842"/>
                  <a:pt x="760" y="849"/>
                  <a:pt x="748" y="856"/>
                </a:cubicBezTo>
                <a:cubicBezTo>
                  <a:pt x="731" y="867"/>
                  <a:pt x="720" y="880"/>
                  <a:pt x="720" y="893"/>
                </a:cubicBezTo>
                <a:cubicBezTo>
                  <a:pt x="720" y="896"/>
                  <a:pt x="720" y="898"/>
                  <a:pt x="721" y="901"/>
                </a:cubicBezTo>
                <a:cubicBezTo>
                  <a:pt x="740" y="911"/>
                  <a:pt x="758" y="924"/>
                  <a:pt x="772" y="940"/>
                </a:cubicBezTo>
                <a:close/>
                <a:moveTo>
                  <a:pt x="1193" y="1391"/>
                </a:moveTo>
                <a:cubicBezTo>
                  <a:pt x="1182" y="1392"/>
                  <a:pt x="1171" y="1393"/>
                  <a:pt x="1160" y="1393"/>
                </a:cubicBezTo>
                <a:cubicBezTo>
                  <a:pt x="1108" y="1393"/>
                  <a:pt x="1061" y="1379"/>
                  <a:pt x="1026" y="1358"/>
                </a:cubicBezTo>
                <a:cubicBezTo>
                  <a:pt x="1014" y="1350"/>
                  <a:pt x="1003" y="1342"/>
                  <a:pt x="994" y="1333"/>
                </a:cubicBezTo>
                <a:cubicBezTo>
                  <a:pt x="992" y="1334"/>
                  <a:pt x="990" y="1335"/>
                  <a:pt x="988" y="1336"/>
                </a:cubicBezTo>
                <a:cubicBezTo>
                  <a:pt x="971" y="1347"/>
                  <a:pt x="960" y="1360"/>
                  <a:pt x="960" y="1373"/>
                </a:cubicBezTo>
                <a:cubicBezTo>
                  <a:pt x="960" y="1386"/>
                  <a:pt x="971" y="1399"/>
                  <a:pt x="988" y="1410"/>
                </a:cubicBezTo>
                <a:cubicBezTo>
                  <a:pt x="1011" y="1424"/>
                  <a:pt x="1043" y="1433"/>
                  <a:pt x="1080" y="1433"/>
                </a:cubicBezTo>
                <a:cubicBezTo>
                  <a:pt x="1117" y="1433"/>
                  <a:pt x="1149" y="1424"/>
                  <a:pt x="1172" y="1410"/>
                </a:cubicBezTo>
                <a:cubicBezTo>
                  <a:pt x="1181" y="1404"/>
                  <a:pt x="1188" y="1398"/>
                  <a:pt x="1193" y="1391"/>
                </a:cubicBezTo>
                <a:close/>
                <a:moveTo>
                  <a:pt x="888" y="1332"/>
                </a:moveTo>
                <a:cubicBezTo>
                  <a:pt x="895" y="1316"/>
                  <a:pt x="906" y="1301"/>
                  <a:pt x="920" y="1288"/>
                </a:cubicBezTo>
                <a:cubicBezTo>
                  <a:pt x="917" y="1277"/>
                  <a:pt x="907" y="1266"/>
                  <a:pt x="892" y="1256"/>
                </a:cubicBezTo>
                <a:cubicBezTo>
                  <a:pt x="869" y="1242"/>
                  <a:pt x="837" y="1233"/>
                  <a:pt x="800" y="1233"/>
                </a:cubicBezTo>
                <a:cubicBezTo>
                  <a:pt x="763" y="1233"/>
                  <a:pt x="731" y="1242"/>
                  <a:pt x="708" y="1256"/>
                </a:cubicBezTo>
                <a:cubicBezTo>
                  <a:pt x="691" y="1267"/>
                  <a:pt x="680" y="1280"/>
                  <a:pt x="680" y="1293"/>
                </a:cubicBezTo>
                <a:cubicBezTo>
                  <a:pt x="680" y="1306"/>
                  <a:pt x="691" y="1319"/>
                  <a:pt x="708" y="1330"/>
                </a:cubicBezTo>
                <a:cubicBezTo>
                  <a:pt x="731" y="1344"/>
                  <a:pt x="763" y="1353"/>
                  <a:pt x="800" y="1353"/>
                </a:cubicBezTo>
                <a:cubicBezTo>
                  <a:pt x="835" y="1353"/>
                  <a:pt x="866" y="1345"/>
                  <a:pt x="888" y="1332"/>
                </a:cubicBezTo>
                <a:close/>
                <a:moveTo>
                  <a:pt x="999" y="1125"/>
                </a:moveTo>
                <a:cubicBezTo>
                  <a:pt x="979" y="1115"/>
                  <a:pt x="961" y="1101"/>
                  <a:pt x="947" y="1084"/>
                </a:cubicBezTo>
                <a:cubicBezTo>
                  <a:pt x="928" y="1077"/>
                  <a:pt x="905" y="1073"/>
                  <a:pt x="880" y="1073"/>
                </a:cubicBezTo>
                <a:cubicBezTo>
                  <a:pt x="843" y="1073"/>
                  <a:pt x="811" y="1082"/>
                  <a:pt x="788" y="1096"/>
                </a:cubicBezTo>
                <a:cubicBezTo>
                  <a:pt x="765" y="1110"/>
                  <a:pt x="749" y="1131"/>
                  <a:pt x="770" y="1155"/>
                </a:cubicBezTo>
                <a:cubicBezTo>
                  <a:pt x="780" y="1153"/>
                  <a:pt x="790" y="1153"/>
                  <a:pt x="800" y="1153"/>
                </a:cubicBezTo>
                <a:cubicBezTo>
                  <a:pt x="850" y="1153"/>
                  <a:pt x="897" y="1166"/>
                  <a:pt x="932" y="1187"/>
                </a:cubicBezTo>
                <a:cubicBezTo>
                  <a:pt x="947" y="1183"/>
                  <a:pt x="961" y="1177"/>
                  <a:pt x="972" y="1170"/>
                </a:cubicBezTo>
                <a:cubicBezTo>
                  <a:pt x="989" y="1159"/>
                  <a:pt x="1000" y="1146"/>
                  <a:pt x="1000" y="1133"/>
                </a:cubicBezTo>
                <a:cubicBezTo>
                  <a:pt x="1000" y="1130"/>
                  <a:pt x="1000" y="1128"/>
                  <a:pt x="999" y="1125"/>
                </a:cubicBezTo>
                <a:close/>
                <a:moveTo>
                  <a:pt x="680" y="1125"/>
                </a:moveTo>
                <a:cubicBezTo>
                  <a:pt x="683" y="1086"/>
                  <a:pt x="708" y="1052"/>
                  <a:pt x="746" y="1028"/>
                </a:cubicBezTo>
                <a:cubicBezTo>
                  <a:pt x="750" y="1026"/>
                  <a:pt x="754" y="1023"/>
                  <a:pt x="759" y="1021"/>
                </a:cubicBezTo>
                <a:cubicBezTo>
                  <a:pt x="710" y="999"/>
                  <a:pt x="636" y="1000"/>
                  <a:pt x="590" y="1029"/>
                </a:cubicBezTo>
                <a:cubicBezTo>
                  <a:pt x="573" y="1039"/>
                  <a:pt x="562" y="1053"/>
                  <a:pt x="562" y="1066"/>
                </a:cubicBezTo>
                <a:cubicBezTo>
                  <a:pt x="562" y="1079"/>
                  <a:pt x="573" y="1092"/>
                  <a:pt x="590" y="1103"/>
                </a:cubicBezTo>
                <a:cubicBezTo>
                  <a:pt x="613" y="1117"/>
                  <a:pt x="644" y="1125"/>
                  <a:pt x="680" y="1125"/>
                </a:cubicBezTo>
                <a:close/>
                <a:moveTo>
                  <a:pt x="522" y="981"/>
                </a:moveTo>
                <a:cubicBezTo>
                  <a:pt x="530" y="974"/>
                  <a:pt x="538" y="967"/>
                  <a:pt x="548" y="961"/>
                </a:cubicBezTo>
                <a:cubicBezTo>
                  <a:pt x="550" y="960"/>
                  <a:pt x="551" y="959"/>
                  <a:pt x="552" y="958"/>
                </a:cubicBezTo>
                <a:cubicBezTo>
                  <a:pt x="536" y="962"/>
                  <a:pt x="522" y="968"/>
                  <a:pt x="510" y="975"/>
                </a:cubicBezTo>
                <a:cubicBezTo>
                  <a:pt x="514" y="977"/>
                  <a:pt x="518" y="979"/>
                  <a:pt x="522" y="981"/>
                </a:cubicBezTo>
                <a:close/>
                <a:moveTo>
                  <a:pt x="1252" y="1216"/>
                </a:moveTo>
                <a:cubicBezTo>
                  <a:pt x="1229" y="1202"/>
                  <a:pt x="1197" y="1193"/>
                  <a:pt x="1160" y="1193"/>
                </a:cubicBezTo>
                <a:cubicBezTo>
                  <a:pt x="1123" y="1193"/>
                  <a:pt x="1091" y="1202"/>
                  <a:pt x="1068" y="1216"/>
                </a:cubicBezTo>
                <a:cubicBezTo>
                  <a:pt x="1051" y="1227"/>
                  <a:pt x="1040" y="1240"/>
                  <a:pt x="1040" y="1253"/>
                </a:cubicBezTo>
                <a:cubicBezTo>
                  <a:pt x="1040" y="1266"/>
                  <a:pt x="1051" y="1279"/>
                  <a:pt x="1068" y="1290"/>
                </a:cubicBezTo>
                <a:cubicBezTo>
                  <a:pt x="1091" y="1304"/>
                  <a:pt x="1123" y="1313"/>
                  <a:pt x="1160" y="1313"/>
                </a:cubicBezTo>
                <a:cubicBezTo>
                  <a:pt x="1197" y="1313"/>
                  <a:pt x="1229" y="1304"/>
                  <a:pt x="1252" y="1290"/>
                </a:cubicBezTo>
                <a:cubicBezTo>
                  <a:pt x="1269" y="1279"/>
                  <a:pt x="1280" y="1266"/>
                  <a:pt x="1280" y="1253"/>
                </a:cubicBezTo>
                <a:cubicBezTo>
                  <a:pt x="1280" y="1240"/>
                  <a:pt x="1269" y="1227"/>
                  <a:pt x="1252" y="1216"/>
                </a:cubicBezTo>
                <a:close/>
                <a:moveTo>
                  <a:pt x="642" y="1417"/>
                </a:moveTo>
                <a:cubicBezTo>
                  <a:pt x="962" y="1577"/>
                  <a:pt x="962" y="1577"/>
                  <a:pt x="962" y="1577"/>
                </a:cubicBezTo>
                <a:cubicBezTo>
                  <a:pt x="960" y="2217"/>
                  <a:pt x="960" y="2217"/>
                  <a:pt x="960" y="2217"/>
                </a:cubicBezTo>
                <a:cubicBezTo>
                  <a:pt x="2" y="1725"/>
                  <a:pt x="2" y="1725"/>
                  <a:pt x="2" y="1725"/>
                </a:cubicBezTo>
                <a:cubicBezTo>
                  <a:pt x="0" y="1097"/>
                  <a:pt x="0" y="1097"/>
                  <a:pt x="0" y="1097"/>
                </a:cubicBezTo>
                <a:cubicBezTo>
                  <a:pt x="402" y="1297"/>
                  <a:pt x="402" y="1297"/>
                  <a:pt x="402" y="1297"/>
                </a:cubicBezTo>
                <a:cubicBezTo>
                  <a:pt x="402" y="1445"/>
                  <a:pt x="402" y="1445"/>
                  <a:pt x="402" y="1445"/>
                </a:cubicBezTo>
                <a:cubicBezTo>
                  <a:pt x="642" y="1565"/>
                  <a:pt x="642" y="1565"/>
                  <a:pt x="642" y="1565"/>
                </a:cubicBezTo>
                <a:lnTo>
                  <a:pt x="642" y="1417"/>
                </a:lnTo>
                <a:close/>
                <a:moveTo>
                  <a:pt x="224" y="456"/>
                </a:moveTo>
                <a:cubicBezTo>
                  <a:pt x="258" y="391"/>
                  <a:pt x="272" y="371"/>
                  <a:pt x="314" y="306"/>
                </a:cubicBezTo>
                <a:cubicBezTo>
                  <a:pt x="382" y="199"/>
                  <a:pt x="480" y="114"/>
                  <a:pt x="578" y="65"/>
                </a:cubicBezTo>
                <a:cubicBezTo>
                  <a:pt x="682" y="13"/>
                  <a:pt x="788" y="0"/>
                  <a:pt x="866" y="41"/>
                </a:cubicBezTo>
                <a:cubicBezTo>
                  <a:pt x="1766" y="490"/>
                  <a:pt x="1766" y="490"/>
                  <a:pt x="1766" y="490"/>
                </a:cubicBezTo>
                <a:cubicBezTo>
                  <a:pt x="1653" y="486"/>
                  <a:pt x="1567" y="515"/>
                  <a:pt x="1472" y="579"/>
                </a:cubicBezTo>
                <a:cubicBezTo>
                  <a:pt x="1398" y="629"/>
                  <a:pt x="1324" y="697"/>
                  <a:pt x="1262" y="773"/>
                </a:cubicBezTo>
                <a:cubicBezTo>
                  <a:pt x="1138" y="926"/>
                  <a:pt x="1138" y="926"/>
                  <a:pt x="1138" y="926"/>
                </a:cubicBezTo>
                <a:cubicBezTo>
                  <a:pt x="833" y="769"/>
                  <a:pt x="528" y="613"/>
                  <a:pt x="224" y="456"/>
                </a:cubicBezTo>
                <a:close/>
                <a:moveTo>
                  <a:pt x="1936" y="666"/>
                </a:moveTo>
                <a:cubicBezTo>
                  <a:pt x="1966" y="777"/>
                  <a:pt x="1932" y="904"/>
                  <a:pt x="1882" y="1003"/>
                </a:cubicBezTo>
                <a:cubicBezTo>
                  <a:pt x="1849" y="1068"/>
                  <a:pt x="1802" y="1133"/>
                  <a:pt x="1762" y="1193"/>
                </a:cubicBezTo>
                <a:cubicBezTo>
                  <a:pt x="1762" y="1857"/>
                  <a:pt x="1762" y="1857"/>
                  <a:pt x="1762" y="1857"/>
                </a:cubicBezTo>
                <a:cubicBezTo>
                  <a:pt x="1040" y="2219"/>
                  <a:pt x="1040" y="2219"/>
                  <a:pt x="1040" y="2219"/>
                </a:cubicBezTo>
                <a:cubicBezTo>
                  <a:pt x="1042" y="1565"/>
                  <a:pt x="1042" y="1565"/>
                  <a:pt x="1042" y="1565"/>
                </a:cubicBezTo>
                <a:cubicBezTo>
                  <a:pt x="1721" y="1226"/>
                  <a:pt x="1721" y="1226"/>
                  <a:pt x="1721" y="1226"/>
                </a:cubicBezTo>
                <a:cubicBezTo>
                  <a:pt x="1210" y="963"/>
                  <a:pt x="1210" y="963"/>
                  <a:pt x="1210" y="963"/>
                </a:cubicBezTo>
                <a:cubicBezTo>
                  <a:pt x="1324" y="824"/>
                  <a:pt x="1324" y="824"/>
                  <a:pt x="1324" y="824"/>
                </a:cubicBezTo>
                <a:cubicBezTo>
                  <a:pt x="1381" y="753"/>
                  <a:pt x="1448" y="691"/>
                  <a:pt x="1517" y="645"/>
                </a:cubicBezTo>
                <a:cubicBezTo>
                  <a:pt x="1579" y="604"/>
                  <a:pt x="1641" y="577"/>
                  <a:pt x="1696" y="572"/>
                </a:cubicBezTo>
                <a:cubicBezTo>
                  <a:pt x="1790" y="564"/>
                  <a:pt x="1891" y="572"/>
                  <a:pt x="1936" y="666"/>
                </a:cubicBezTo>
                <a:close/>
                <a:moveTo>
                  <a:pt x="41" y="1028"/>
                </a:moveTo>
                <a:cubicBezTo>
                  <a:pt x="173" y="962"/>
                  <a:pt x="173" y="962"/>
                  <a:pt x="173" y="962"/>
                </a:cubicBezTo>
                <a:cubicBezTo>
                  <a:pt x="145" y="992"/>
                  <a:pt x="127" y="1028"/>
                  <a:pt x="122" y="1068"/>
                </a:cubicBezTo>
                <a:lnTo>
                  <a:pt x="41" y="1028"/>
                </a:lnTo>
                <a:close/>
                <a:moveTo>
                  <a:pt x="342" y="878"/>
                </a:moveTo>
                <a:cubicBezTo>
                  <a:pt x="609" y="744"/>
                  <a:pt x="609" y="744"/>
                  <a:pt x="609" y="744"/>
                </a:cubicBezTo>
                <a:cubicBezTo>
                  <a:pt x="624" y="751"/>
                  <a:pt x="624" y="751"/>
                  <a:pt x="624" y="751"/>
                </a:cubicBezTo>
                <a:cubicBezTo>
                  <a:pt x="610" y="764"/>
                  <a:pt x="598" y="778"/>
                  <a:pt x="589" y="793"/>
                </a:cubicBezTo>
                <a:cubicBezTo>
                  <a:pt x="526" y="795"/>
                  <a:pt x="468" y="813"/>
                  <a:pt x="424" y="841"/>
                </a:cubicBezTo>
                <a:cubicBezTo>
                  <a:pt x="408" y="850"/>
                  <a:pt x="394" y="861"/>
                  <a:pt x="381" y="873"/>
                </a:cubicBezTo>
                <a:cubicBezTo>
                  <a:pt x="368" y="874"/>
                  <a:pt x="354" y="875"/>
                  <a:pt x="342" y="878"/>
                </a:cubicBezTo>
                <a:close/>
                <a:moveTo>
                  <a:pt x="562" y="1285"/>
                </a:moveTo>
                <a:cubicBezTo>
                  <a:pt x="482" y="1245"/>
                  <a:pt x="482" y="1245"/>
                  <a:pt x="482" y="1245"/>
                </a:cubicBezTo>
                <a:cubicBezTo>
                  <a:pt x="482" y="1396"/>
                  <a:pt x="482" y="1396"/>
                  <a:pt x="482" y="1396"/>
                </a:cubicBezTo>
                <a:cubicBezTo>
                  <a:pt x="562" y="1436"/>
                  <a:pt x="562" y="1436"/>
                  <a:pt x="562" y="1436"/>
                </a:cubicBezTo>
                <a:lnTo>
                  <a:pt x="562" y="128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2" name="TextBox 141"/>
          <p:cNvSpPr txBox="1"/>
          <p:nvPr/>
        </p:nvSpPr>
        <p:spPr bwMode="gray">
          <a:xfrm>
            <a:off x="609600" y="1809561"/>
            <a:ext cx="6858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Kopers – wel maatregelen</a:t>
            </a:r>
          </a:p>
        </p:txBody>
      </p:sp>
      <p:sp>
        <p:nvSpPr>
          <p:cNvPr id="143" name="TextBox 142"/>
          <p:cNvSpPr txBox="1"/>
          <p:nvPr/>
        </p:nvSpPr>
        <p:spPr bwMode="gray">
          <a:xfrm>
            <a:off x="609600" y="2325529"/>
            <a:ext cx="6858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Kopers –</a:t>
            </a:r>
          </a:p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totaal</a:t>
            </a:r>
          </a:p>
        </p:txBody>
      </p:sp>
      <p:sp>
        <p:nvSpPr>
          <p:cNvPr id="150" name="TextBox 149"/>
          <p:cNvSpPr txBox="1"/>
          <p:nvPr/>
        </p:nvSpPr>
        <p:spPr bwMode="gray">
          <a:xfrm>
            <a:off x="609600" y="3562350"/>
            <a:ext cx="6858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Kopers – wel maatregelen</a:t>
            </a:r>
          </a:p>
        </p:txBody>
      </p:sp>
      <p:sp>
        <p:nvSpPr>
          <p:cNvPr id="151" name="TextBox 150"/>
          <p:cNvSpPr txBox="1"/>
          <p:nvPr/>
        </p:nvSpPr>
        <p:spPr bwMode="gray">
          <a:xfrm>
            <a:off x="609600" y="4246825"/>
            <a:ext cx="6858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Kopers –</a:t>
            </a:r>
          </a:p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totaal</a:t>
            </a:r>
          </a:p>
        </p:txBody>
      </p:sp>
      <p:sp>
        <p:nvSpPr>
          <p:cNvPr id="30" name="TextBox 29"/>
          <p:cNvSpPr txBox="1"/>
          <p:nvPr/>
        </p:nvSpPr>
        <p:spPr bwMode="gray">
          <a:xfrm>
            <a:off x="3962400" y="1013684"/>
            <a:ext cx="19050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Kopers</a:t>
            </a:r>
            <a:r>
              <a:rPr lang="nl-NL" sz="800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betalen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vaak zelf voor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energiebesparende maatregelen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. Bij </a:t>
            </a:r>
            <a:r>
              <a:rPr lang="nl-NL" sz="8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sociale huurders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betaalt coöperatie meestal en bij </a:t>
            </a:r>
            <a:r>
              <a:rPr lang="nl-NL" sz="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particuliere huurders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huisbaas, of zijzelf als huurders.</a:t>
            </a:r>
          </a:p>
        </p:txBody>
      </p:sp>
      <p:sp>
        <p:nvSpPr>
          <p:cNvPr id="31" name="Freeform 52"/>
          <p:cNvSpPr>
            <a:spLocks noEditPoints="1"/>
          </p:cNvSpPr>
          <p:nvPr/>
        </p:nvSpPr>
        <p:spPr bwMode="auto">
          <a:xfrm>
            <a:off x="3200400" y="1005214"/>
            <a:ext cx="685800" cy="458114"/>
          </a:xfrm>
          <a:custGeom>
            <a:avLst/>
            <a:gdLst>
              <a:gd name="T0" fmla="*/ 469 w 469"/>
              <a:gd name="T1" fmla="*/ 231 h 362"/>
              <a:gd name="T2" fmla="*/ 112 w 469"/>
              <a:gd name="T3" fmla="*/ 362 h 362"/>
              <a:gd name="T4" fmla="*/ 102 w 469"/>
              <a:gd name="T5" fmla="*/ 335 h 362"/>
              <a:gd name="T6" fmla="*/ 449 w 469"/>
              <a:gd name="T7" fmla="*/ 214 h 362"/>
              <a:gd name="T8" fmla="*/ 399 w 469"/>
              <a:gd name="T9" fmla="*/ 39 h 362"/>
              <a:gd name="T10" fmla="*/ 428 w 469"/>
              <a:gd name="T11" fmla="*/ 196 h 362"/>
              <a:gd name="T12" fmla="*/ 70 w 469"/>
              <a:gd name="T13" fmla="*/ 326 h 362"/>
              <a:gd name="T14" fmla="*/ 71 w 469"/>
              <a:gd name="T15" fmla="*/ 327 h 362"/>
              <a:gd name="T16" fmla="*/ 358 w 469"/>
              <a:gd name="T17" fmla="*/ 3 h 362"/>
              <a:gd name="T18" fmla="*/ 272 w 469"/>
              <a:gd name="T19" fmla="*/ 116 h 362"/>
              <a:gd name="T20" fmla="*/ 144 w 469"/>
              <a:gd name="T21" fmla="*/ 162 h 362"/>
              <a:gd name="T22" fmla="*/ 272 w 469"/>
              <a:gd name="T23" fmla="*/ 116 h 362"/>
              <a:gd name="T24" fmla="*/ 229 w 469"/>
              <a:gd name="T25" fmla="*/ 174 h 362"/>
              <a:gd name="T26" fmla="*/ 242 w 469"/>
              <a:gd name="T27" fmla="*/ 143 h 362"/>
              <a:gd name="T28" fmla="*/ 212 w 469"/>
              <a:gd name="T29" fmla="*/ 126 h 362"/>
              <a:gd name="T30" fmla="*/ 200 w 469"/>
              <a:gd name="T31" fmla="*/ 125 h 362"/>
              <a:gd name="T32" fmla="*/ 197 w 469"/>
              <a:gd name="T33" fmla="*/ 123 h 362"/>
              <a:gd name="T34" fmla="*/ 197 w 469"/>
              <a:gd name="T35" fmla="*/ 120 h 362"/>
              <a:gd name="T36" fmla="*/ 203 w 469"/>
              <a:gd name="T37" fmla="*/ 116 h 362"/>
              <a:gd name="T38" fmla="*/ 220 w 469"/>
              <a:gd name="T39" fmla="*/ 114 h 362"/>
              <a:gd name="T40" fmla="*/ 221 w 469"/>
              <a:gd name="T41" fmla="*/ 95 h 362"/>
              <a:gd name="T42" fmla="*/ 219 w 469"/>
              <a:gd name="T43" fmla="*/ 95 h 362"/>
              <a:gd name="T44" fmla="*/ 198 w 469"/>
              <a:gd name="T45" fmla="*/ 86 h 362"/>
              <a:gd name="T46" fmla="*/ 186 w 469"/>
              <a:gd name="T47" fmla="*/ 103 h 362"/>
              <a:gd name="T48" fmla="*/ 175 w 469"/>
              <a:gd name="T49" fmla="*/ 133 h 362"/>
              <a:gd name="T50" fmla="*/ 187 w 469"/>
              <a:gd name="T51" fmla="*/ 146 h 362"/>
              <a:gd name="T52" fmla="*/ 206 w 469"/>
              <a:gd name="T53" fmla="*/ 149 h 362"/>
              <a:gd name="T54" fmla="*/ 216 w 469"/>
              <a:gd name="T55" fmla="*/ 149 h 362"/>
              <a:gd name="T56" fmla="*/ 220 w 469"/>
              <a:gd name="T57" fmla="*/ 152 h 362"/>
              <a:gd name="T58" fmla="*/ 219 w 469"/>
              <a:gd name="T59" fmla="*/ 157 h 362"/>
              <a:gd name="T60" fmla="*/ 213 w 469"/>
              <a:gd name="T61" fmla="*/ 161 h 362"/>
              <a:gd name="T62" fmla="*/ 193 w 469"/>
              <a:gd name="T63" fmla="*/ 162 h 362"/>
              <a:gd name="T64" fmla="*/ 191 w 469"/>
              <a:gd name="T65" fmla="*/ 182 h 362"/>
              <a:gd name="T66" fmla="*/ 193 w 469"/>
              <a:gd name="T67" fmla="*/ 182 h 362"/>
              <a:gd name="T68" fmla="*/ 218 w 469"/>
              <a:gd name="T69" fmla="*/ 192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69" h="362">
                <a:moveTo>
                  <a:pt x="469" y="231"/>
                </a:moveTo>
                <a:cubicBezTo>
                  <a:pt x="469" y="231"/>
                  <a:pt x="469" y="231"/>
                  <a:pt x="469" y="231"/>
                </a:cubicBezTo>
                <a:cubicBezTo>
                  <a:pt x="279" y="227"/>
                  <a:pt x="112" y="361"/>
                  <a:pt x="112" y="361"/>
                </a:cubicBezTo>
                <a:cubicBezTo>
                  <a:pt x="112" y="362"/>
                  <a:pt x="112" y="362"/>
                  <a:pt x="112" y="362"/>
                </a:cubicBezTo>
                <a:cubicBezTo>
                  <a:pt x="112" y="362"/>
                  <a:pt x="112" y="362"/>
                  <a:pt x="112" y="362"/>
                </a:cubicBezTo>
                <a:cubicBezTo>
                  <a:pt x="102" y="335"/>
                  <a:pt x="102" y="335"/>
                  <a:pt x="102" y="335"/>
                </a:cubicBezTo>
                <a:cubicBezTo>
                  <a:pt x="143" y="306"/>
                  <a:pt x="287" y="210"/>
                  <a:pt x="449" y="213"/>
                </a:cubicBezTo>
                <a:cubicBezTo>
                  <a:pt x="449" y="213"/>
                  <a:pt x="449" y="214"/>
                  <a:pt x="449" y="214"/>
                </a:cubicBezTo>
                <a:cubicBezTo>
                  <a:pt x="446" y="204"/>
                  <a:pt x="413" y="96"/>
                  <a:pt x="387" y="39"/>
                </a:cubicBezTo>
                <a:cubicBezTo>
                  <a:pt x="391" y="38"/>
                  <a:pt x="395" y="38"/>
                  <a:pt x="399" y="39"/>
                </a:cubicBezTo>
                <a:cubicBezTo>
                  <a:pt x="426" y="88"/>
                  <a:pt x="466" y="220"/>
                  <a:pt x="469" y="231"/>
                </a:cubicBezTo>
                <a:close/>
                <a:moveTo>
                  <a:pt x="428" y="196"/>
                </a:moveTo>
                <a:cubicBezTo>
                  <a:pt x="428" y="196"/>
                  <a:pt x="428" y="196"/>
                  <a:pt x="428" y="196"/>
                </a:cubicBezTo>
                <a:cubicBezTo>
                  <a:pt x="237" y="192"/>
                  <a:pt x="70" y="326"/>
                  <a:pt x="70" y="326"/>
                </a:cubicBezTo>
                <a:cubicBezTo>
                  <a:pt x="71" y="327"/>
                  <a:pt x="71" y="327"/>
                  <a:pt x="71" y="327"/>
                </a:cubicBezTo>
                <a:cubicBezTo>
                  <a:pt x="71" y="327"/>
                  <a:pt x="71" y="327"/>
                  <a:pt x="71" y="327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4"/>
                  <a:pt x="167" y="0"/>
                  <a:pt x="358" y="3"/>
                </a:cubicBezTo>
                <a:cubicBezTo>
                  <a:pt x="385" y="53"/>
                  <a:pt x="425" y="185"/>
                  <a:pt x="428" y="196"/>
                </a:cubicBezTo>
                <a:close/>
                <a:moveTo>
                  <a:pt x="272" y="116"/>
                </a:moveTo>
                <a:cubicBezTo>
                  <a:pt x="258" y="77"/>
                  <a:pt x="218" y="56"/>
                  <a:pt x="182" y="69"/>
                </a:cubicBezTo>
                <a:cubicBezTo>
                  <a:pt x="147" y="81"/>
                  <a:pt x="130" y="123"/>
                  <a:pt x="144" y="162"/>
                </a:cubicBezTo>
                <a:cubicBezTo>
                  <a:pt x="158" y="201"/>
                  <a:pt x="198" y="222"/>
                  <a:pt x="234" y="209"/>
                </a:cubicBezTo>
                <a:cubicBezTo>
                  <a:pt x="269" y="196"/>
                  <a:pt x="286" y="154"/>
                  <a:pt x="272" y="116"/>
                </a:cubicBezTo>
                <a:close/>
                <a:moveTo>
                  <a:pt x="234" y="186"/>
                </a:moveTo>
                <a:cubicBezTo>
                  <a:pt x="229" y="174"/>
                  <a:pt x="229" y="174"/>
                  <a:pt x="229" y="174"/>
                </a:cubicBezTo>
                <a:cubicBezTo>
                  <a:pt x="229" y="174"/>
                  <a:pt x="229" y="174"/>
                  <a:pt x="229" y="174"/>
                </a:cubicBezTo>
                <a:cubicBezTo>
                  <a:pt x="241" y="166"/>
                  <a:pt x="246" y="154"/>
                  <a:pt x="242" y="143"/>
                </a:cubicBezTo>
                <a:cubicBezTo>
                  <a:pt x="242" y="143"/>
                  <a:pt x="242" y="143"/>
                  <a:pt x="242" y="143"/>
                </a:cubicBezTo>
                <a:cubicBezTo>
                  <a:pt x="238" y="131"/>
                  <a:pt x="228" y="126"/>
                  <a:pt x="212" y="126"/>
                </a:cubicBezTo>
                <a:cubicBezTo>
                  <a:pt x="212" y="126"/>
                  <a:pt x="212" y="126"/>
                  <a:pt x="212" y="126"/>
                </a:cubicBezTo>
                <a:cubicBezTo>
                  <a:pt x="206" y="126"/>
                  <a:pt x="202" y="126"/>
                  <a:pt x="200" y="125"/>
                </a:cubicBezTo>
                <a:cubicBezTo>
                  <a:pt x="200" y="125"/>
                  <a:pt x="200" y="125"/>
                  <a:pt x="200" y="125"/>
                </a:cubicBezTo>
                <a:cubicBezTo>
                  <a:pt x="198" y="125"/>
                  <a:pt x="197" y="124"/>
                  <a:pt x="197" y="123"/>
                </a:cubicBezTo>
                <a:cubicBezTo>
                  <a:pt x="197" y="123"/>
                  <a:pt x="197" y="123"/>
                  <a:pt x="197" y="123"/>
                </a:cubicBezTo>
                <a:cubicBezTo>
                  <a:pt x="196" y="122"/>
                  <a:pt x="196" y="121"/>
                  <a:pt x="197" y="120"/>
                </a:cubicBezTo>
                <a:cubicBezTo>
                  <a:pt x="197" y="120"/>
                  <a:pt x="197" y="120"/>
                  <a:pt x="197" y="120"/>
                </a:cubicBezTo>
                <a:cubicBezTo>
                  <a:pt x="198" y="119"/>
                  <a:pt x="199" y="117"/>
                  <a:pt x="203" y="116"/>
                </a:cubicBezTo>
                <a:cubicBezTo>
                  <a:pt x="203" y="116"/>
                  <a:pt x="203" y="116"/>
                  <a:pt x="203" y="116"/>
                </a:cubicBezTo>
                <a:cubicBezTo>
                  <a:pt x="211" y="113"/>
                  <a:pt x="216" y="114"/>
                  <a:pt x="220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1" y="95"/>
                  <a:pt x="221" y="95"/>
                  <a:pt x="221" y="95"/>
                </a:cubicBezTo>
                <a:cubicBezTo>
                  <a:pt x="219" y="95"/>
                  <a:pt x="219" y="95"/>
                  <a:pt x="219" y="95"/>
                </a:cubicBezTo>
                <a:cubicBezTo>
                  <a:pt x="219" y="95"/>
                  <a:pt x="219" y="95"/>
                  <a:pt x="219" y="95"/>
                </a:cubicBezTo>
                <a:cubicBezTo>
                  <a:pt x="215" y="94"/>
                  <a:pt x="209" y="95"/>
                  <a:pt x="202" y="96"/>
                </a:cubicBezTo>
                <a:cubicBezTo>
                  <a:pt x="198" y="86"/>
                  <a:pt x="198" y="86"/>
                  <a:pt x="198" y="86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75" y="111"/>
                  <a:pt x="171" y="122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7" y="139"/>
                  <a:pt x="181" y="144"/>
                  <a:pt x="187" y="146"/>
                </a:cubicBezTo>
                <a:cubicBezTo>
                  <a:pt x="187" y="146"/>
                  <a:pt x="187" y="146"/>
                  <a:pt x="187" y="146"/>
                </a:cubicBezTo>
                <a:cubicBezTo>
                  <a:pt x="192" y="148"/>
                  <a:pt x="199" y="149"/>
                  <a:pt x="206" y="149"/>
                </a:cubicBezTo>
                <a:cubicBezTo>
                  <a:pt x="206" y="149"/>
                  <a:pt x="206" y="149"/>
                  <a:pt x="206" y="149"/>
                </a:cubicBezTo>
                <a:cubicBezTo>
                  <a:pt x="211" y="148"/>
                  <a:pt x="214" y="149"/>
                  <a:pt x="216" y="149"/>
                </a:cubicBezTo>
                <a:cubicBezTo>
                  <a:pt x="216" y="149"/>
                  <a:pt x="216" y="149"/>
                  <a:pt x="216" y="149"/>
                </a:cubicBezTo>
                <a:cubicBezTo>
                  <a:pt x="218" y="150"/>
                  <a:pt x="219" y="151"/>
                  <a:pt x="220" y="152"/>
                </a:cubicBezTo>
                <a:cubicBezTo>
                  <a:pt x="220" y="152"/>
                  <a:pt x="220" y="152"/>
                  <a:pt x="220" y="152"/>
                </a:cubicBezTo>
                <a:cubicBezTo>
                  <a:pt x="220" y="154"/>
                  <a:pt x="220" y="155"/>
                  <a:pt x="219" y="157"/>
                </a:cubicBezTo>
                <a:cubicBezTo>
                  <a:pt x="219" y="157"/>
                  <a:pt x="219" y="157"/>
                  <a:pt x="219" y="157"/>
                </a:cubicBezTo>
                <a:cubicBezTo>
                  <a:pt x="218" y="158"/>
                  <a:pt x="216" y="159"/>
                  <a:pt x="213" y="161"/>
                </a:cubicBezTo>
                <a:cubicBezTo>
                  <a:pt x="213" y="161"/>
                  <a:pt x="213" y="161"/>
                  <a:pt x="213" y="161"/>
                </a:cubicBezTo>
                <a:cubicBezTo>
                  <a:pt x="205" y="163"/>
                  <a:pt x="198" y="163"/>
                  <a:pt x="193" y="162"/>
                </a:cubicBezTo>
                <a:cubicBezTo>
                  <a:pt x="189" y="162"/>
                  <a:pt x="189" y="162"/>
                  <a:pt x="189" y="162"/>
                </a:cubicBezTo>
                <a:cubicBezTo>
                  <a:pt x="191" y="182"/>
                  <a:pt x="191" y="182"/>
                  <a:pt x="191" y="182"/>
                </a:cubicBezTo>
                <a:cubicBezTo>
                  <a:pt x="193" y="182"/>
                  <a:pt x="193" y="182"/>
                  <a:pt x="193" y="182"/>
                </a:cubicBezTo>
                <a:cubicBezTo>
                  <a:pt x="193" y="182"/>
                  <a:pt x="193" y="182"/>
                  <a:pt x="193" y="182"/>
                </a:cubicBezTo>
                <a:cubicBezTo>
                  <a:pt x="199" y="183"/>
                  <a:pt x="206" y="183"/>
                  <a:pt x="214" y="181"/>
                </a:cubicBezTo>
                <a:cubicBezTo>
                  <a:pt x="218" y="192"/>
                  <a:pt x="218" y="192"/>
                  <a:pt x="218" y="192"/>
                </a:cubicBezTo>
                <a:lnTo>
                  <a:pt x="234" y="1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 bwMode="gray">
          <a:xfrm>
            <a:off x="7010400" y="974155"/>
            <a:ext cx="163227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latin typeface="Arial" pitchFamily="34" charset="0"/>
                <a:cs typeface="Arial" pitchFamily="34" charset="0"/>
              </a:rPr>
              <a:t>Totaal gemiddelde bedrag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voor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kosten zelf uitgegeven aan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energiebesparende maatregelen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56C1B05D-1436-4FEF-AB2B-0D8A3D8325BE}"/>
              </a:ext>
            </a:extLst>
          </p:cNvPr>
          <p:cNvSpPr/>
          <p:nvPr/>
        </p:nvSpPr>
        <p:spPr bwMode="gray">
          <a:xfrm>
            <a:off x="3127909" y="3661344"/>
            <a:ext cx="2895600" cy="112423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6473633" y="1819924"/>
            <a:ext cx="1984567" cy="169277"/>
            <a:chOff x="974794" y="1309241"/>
            <a:chExt cx="1984567" cy="169277"/>
          </a:xfrm>
        </p:grpSpPr>
        <p:sp>
          <p:nvSpPr>
            <p:cNvPr id="34" name="TextBox 33"/>
            <p:cNvSpPr txBox="1"/>
            <p:nvPr/>
          </p:nvSpPr>
          <p:spPr bwMode="gray">
            <a:xfrm>
              <a:off x="974794" y="1309241"/>
              <a:ext cx="645107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1100" b="1" strike="sngStrike" dirty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€1.250</a:t>
              </a:r>
            </a:p>
          </p:txBody>
        </p:sp>
        <p:sp>
          <p:nvSpPr>
            <p:cNvPr id="35" name="TextBox 34"/>
            <p:cNvSpPr txBox="1"/>
            <p:nvPr/>
          </p:nvSpPr>
          <p:spPr bwMode="gray">
            <a:xfrm>
              <a:off x="1644524" y="1309241"/>
              <a:ext cx="645107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1100" b="1" dirty="0">
                  <a:solidFill>
                    <a:schemeClr val="accent3"/>
                  </a:solidFill>
                  <a:latin typeface="Arial" pitchFamily="34" charset="0"/>
                  <a:cs typeface="Arial" pitchFamily="34" charset="0"/>
                </a:rPr>
                <a:t>€2.015</a:t>
              </a:r>
            </a:p>
          </p:txBody>
        </p:sp>
        <p:sp>
          <p:nvSpPr>
            <p:cNvPr id="36" name="TextBox 35"/>
            <p:cNvSpPr txBox="1"/>
            <p:nvPr/>
          </p:nvSpPr>
          <p:spPr bwMode="gray">
            <a:xfrm>
              <a:off x="2314254" y="1309241"/>
              <a:ext cx="645107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1100" b="1" dirty="0">
                  <a:solidFill>
                    <a:srgbClr val="F0AB00"/>
                  </a:solidFill>
                  <a:latin typeface="Arial" pitchFamily="34" charset="0"/>
                  <a:cs typeface="Arial" pitchFamily="34" charset="0"/>
                </a:rPr>
                <a:t>€5.462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473633" y="1557627"/>
            <a:ext cx="1984567" cy="215444"/>
            <a:chOff x="974794" y="1309241"/>
            <a:chExt cx="1984567" cy="215444"/>
          </a:xfrm>
        </p:grpSpPr>
        <p:sp>
          <p:nvSpPr>
            <p:cNvPr id="38" name="TextBox 37"/>
            <p:cNvSpPr txBox="1"/>
            <p:nvPr/>
          </p:nvSpPr>
          <p:spPr bwMode="gray">
            <a:xfrm>
              <a:off x="97479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Particuliere 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40" name="TextBox 39"/>
            <p:cNvSpPr txBox="1"/>
            <p:nvPr/>
          </p:nvSpPr>
          <p:spPr bwMode="gray">
            <a:xfrm>
              <a:off x="164452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Sociale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41" name="TextBox 40"/>
            <p:cNvSpPr txBox="1"/>
            <p:nvPr/>
          </p:nvSpPr>
          <p:spPr bwMode="gray">
            <a:xfrm>
              <a:off x="2314254" y="1309241"/>
              <a:ext cx="645107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Kopers:</a:t>
              </a:r>
            </a:p>
          </p:txBody>
        </p:sp>
      </p:grpSp>
      <p:grpSp>
        <p:nvGrpSpPr>
          <p:cNvPr id="42" name="Group 39"/>
          <p:cNvGrpSpPr>
            <a:grpSpLocks noChangeAspect="1"/>
          </p:cNvGrpSpPr>
          <p:nvPr/>
        </p:nvGrpSpPr>
        <p:grpSpPr bwMode="auto">
          <a:xfrm>
            <a:off x="6234968" y="972368"/>
            <a:ext cx="659554" cy="576935"/>
            <a:chOff x="4030" y="725"/>
            <a:chExt cx="950" cy="831"/>
          </a:xfrm>
          <a:solidFill>
            <a:schemeClr val="tx1"/>
          </a:solidFill>
        </p:grpSpPr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4365" y="725"/>
              <a:ext cx="416" cy="371"/>
            </a:xfrm>
            <a:custGeom>
              <a:avLst/>
              <a:gdLst>
                <a:gd name="T0" fmla="*/ 80 w 176"/>
                <a:gd name="T1" fmla="*/ 145 h 157"/>
                <a:gd name="T2" fmla="*/ 80 w 176"/>
                <a:gd name="T3" fmla="*/ 144 h 157"/>
                <a:gd name="T4" fmla="*/ 51 w 176"/>
                <a:gd name="T5" fmla="*/ 136 h 157"/>
                <a:gd name="T6" fmla="*/ 56 w 176"/>
                <a:gd name="T7" fmla="*/ 119 h 157"/>
                <a:gd name="T8" fmla="*/ 84 w 176"/>
                <a:gd name="T9" fmla="*/ 127 h 157"/>
                <a:gd name="T10" fmla="*/ 103 w 176"/>
                <a:gd name="T11" fmla="*/ 113 h 157"/>
                <a:gd name="T12" fmla="*/ 83 w 176"/>
                <a:gd name="T13" fmla="*/ 95 h 157"/>
                <a:gd name="T14" fmla="*/ 52 w 176"/>
                <a:gd name="T15" fmla="*/ 63 h 157"/>
                <a:gd name="T16" fmla="*/ 81 w 176"/>
                <a:gd name="T17" fmla="*/ 32 h 157"/>
                <a:gd name="T18" fmla="*/ 81 w 176"/>
                <a:gd name="T19" fmla="*/ 14 h 157"/>
                <a:gd name="T20" fmla="*/ 96 w 176"/>
                <a:gd name="T21" fmla="*/ 14 h 157"/>
                <a:gd name="T22" fmla="*/ 96 w 176"/>
                <a:gd name="T23" fmla="*/ 31 h 157"/>
                <a:gd name="T24" fmla="*/ 121 w 176"/>
                <a:gd name="T25" fmla="*/ 37 h 157"/>
                <a:gd name="T26" fmla="*/ 116 w 176"/>
                <a:gd name="T27" fmla="*/ 54 h 157"/>
                <a:gd name="T28" fmla="*/ 92 w 176"/>
                <a:gd name="T29" fmla="*/ 48 h 157"/>
                <a:gd name="T30" fmla="*/ 74 w 176"/>
                <a:gd name="T31" fmla="*/ 60 h 157"/>
                <a:gd name="T32" fmla="*/ 96 w 176"/>
                <a:gd name="T33" fmla="*/ 78 h 157"/>
                <a:gd name="T34" fmla="*/ 125 w 176"/>
                <a:gd name="T35" fmla="*/ 111 h 157"/>
                <a:gd name="T36" fmla="*/ 95 w 176"/>
                <a:gd name="T37" fmla="*/ 143 h 157"/>
                <a:gd name="T38" fmla="*/ 95 w 176"/>
                <a:gd name="T39" fmla="*/ 145 h 157"/>
                <a:gd name="T40" fmla="*/ 113 w 176"/>
                <a:gd name="T41" fmla="*/ 145 h 157"/>
                <a:gd name="T42" fmla="*/ 143 w 176"/>
                <a:gd name="T43" fmla="*/ 157 h 157"/>
                <a:gd name="T44" fmla="*/ 176 w 176"/>
                <a:gd name="T45" fmla="*/ 88 h 157"/>
                <a:gd name="T46" fmla="*/ 88 w 176"/>
                <a:gd name="T47" fmla="*/ 0 h 157"/>
                <a:gd name="T48" fmla="*/ 0 w 176"/>
                <a:gd name="T49" fmla="*/ 88 h 157"/>
                <a:gd name="T50" fmla="*/ 21 w 176"/>
                <a:gd name="T51" fmla="*/ 145 h 157"/>
                <a:gd name="T52" fmla="*/ 80 w 176"/>
                <a:gd name="T53" fmla="*/ 14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6" h="157">
                  <a:moveTo>
                    <a:pt x="80" y="145"/>
                  </a:moveTo>
                  <a:cubicBezTo>
                    <a:pt x="80" y="144"/>
                    <a:pt x="80" y="144"/>
                    <a:pt x="80" y="144"/>
                  </a:cubicBezTo>
                  <a:cubicBezTo>
                    <a:pt x="69" y="144"/>
                    <a:pt x="58" y="141"/>
                    <a:pt x="51" y="136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63" y="124"/>
                    <a:pt x="73" y="127"/>
                    <a:pt x="84" y="127"/>
                  </a:cubicBezTo>
                  <a:cubicBezTo>
                    <a:pt x="95" y="127"/>
                    <a:pt x="103" y="122"/>
                    <a:pt x="103" y="113"/>
                  </a:cubicBezTo>
                  <a:cubicBezTo>
                    <a:pt x="103" y="105"/>
                    <a:pt x="97" y="100"/>
                    <a:pt x="83" y="95"/>
                  </a:cubicBezTo>
                  <a:cubicBezTo>
                    <a:pt x="64" y="88"/>
                    <a:pt x="52" y="79"/>
                    <a:pt x="52" y="63"/>
                  </a:cubicBezTo>
                  <a:cubicBezTo>
                    <a:pt x="52" y="47"/>
                    <a:pt x="63" y="35"/>
                    <a:pt x="81" y="32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107" y="31"/>
                    <a:pt x="115" y="34"/>
                    <a:pt x="121" y="37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12" y="52"/>
                    <a:pt x="104" y="48"/>
                    <a:pt x="92" y="48"/>
                  </a:cubicBezTo>
                  <a:cubicBezTo>
                    <a:pt x="79" y="48"/>
                    <a:pt x="74" y="54"/>
                    <a:pt x="74" y="60"/>
                  </a:cubicBezTo>
                  <a:cubicBezTo>
                    <a:pt x="74" y="68"/>
                    <a:pt x="81" y="72"/>
                    <a:pt x="96" y="78"/>
                  </a:cubicBezTo>
                  <a:cubicBezTo>
                    <a:pt x="117" y="85"/>
                    <a:pt x="125" y="95"/>
                    <a:pt x="125" y="111"/>
                  </a:cubicBezTo>
                  <a:cubicBezTo>
                    <a:pt x="125" y="127"/>
                    <a:pt x="115" y="140"/>
                    <a:pt x="95" y="143"/>
                  </a:cubicBezTo>
                  <a:cubicBezTo>
                    <a:pt x="95" y="145"/>
                    <a:pt x="95" y="145"/>
                    <a:pt x="95" y="145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25" y="145"/>
                    <a:pt x="135" y="150"/>
                    <a:pt x="143" y="157"/>
                  </a:cubicBezTo>
                  <a:cubicBezTo>
                    <a:pt x="163" y="141"/>
                    <a:pt x="176" y="11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ubicBezTo>
                    <a:pt x="40" y="0"/>
                    <a:pt x="0" y="39"/>
                    <a:pt x="0" y="88"/>
                  </a:cubicBezTo>
                  <a:cubicBezTo>
                    <a:pt x="0" y="110"/>
                    <a:pt x="8" y="129"/>
                    <a:pt x="21" y="145"/>
                  </a:cubicBezTo>
                  <a:lnTo>
                    <a:pt x="80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4030" y="1055"/>
              <a:ext cx="950" cy="501"/>
            </a:xfrm>
            <a:custGeom>
              <a:avLst/>
              <a:gdLst>
                <a:gd name="T0" fmla="*/ 367 w 402"/>
                <a:gd name="T1" fmla="*/ 8 h 212"/>
                <a:gd name="T2" fmla="*/ 299 w 402"/>
                <a:gd name="T3" fmla="*/ 76 h 212"/>
                <a:gd name="T4" fmla="*/ 193 w 402"/>
                <a:gd name="T5" fmla="*/ 76 h 212"/>
                <a:gd name="T6" fmla="*/ 189 w 402"/>
                <a:gd name="T7" fmla="*/ 72 h 212"/>
                <a:gd name="T8" fmla="*/ 189 w 402"/>
                <a:gd name="T9" fmla="*/ 68 h 212"/>
                <a:gd name="T10" fmla="*/ 193 w 402"/>
                <a:gd name="T11" fmla="*/ 65 h 212"/>
                <a:gd name="T12" fmla="*/ 255 w 402"/>
                <a:gd name="T13" fmla="*/ 65 h 212"/>
                <a:gd name="T14" fmla="*/ 275 w 402"/>
                <a:gd name="T15" fmla="*/ 45 h 212"/>
                <a:gd name="T16" fmla="*/ 255 w 402"/>
                <a:gd name="T17" fmla="*/ 26 h 212"/>
                <a:gd name="T18" fmla="*/ 103 w 402"/>
                <a:gd name="T19" fmla="*/ 26 h 212"/>
                <a:gd name="T20" fmla="*/ 90 w 402"/>
                <a:gd name="T21" fmla="*/ 32 h 212"/>
                <a:gd name="T22" fmla="*/ 6 w 402"/>
                <a:gd name="T23" fmla="*/ 116 h 212"/>
                <a:gd name="T24" fmla="*/ 0 w 402"/>
                <a:gd name="T25" fmla="*/ 130 h 212"/>
                <a:gd name="T26" fmla="*/ 0 w 402"/>
                <a:gd name="T27" fmla="*/ 194 h 212"/>
                <a:gd name="T28" fmla="*/ 6 w 402"/>
                <a:gd name="T29" fmla="*/ 207 h 212"/>
                <a:gd name="T30" fmla="*/ 19 w 402"/>
                <a:gd name="T31" fmla="*/ 212 h 212"/>
                <a:gd name="T32" fmla="*/ 33 w 402"/>
                <a:gd name="T33" fmla="*/ 207 h 212"/>
                <a:gd name="T34" fmla="*/ 111 w 402"/>
                <a:gd name="T35" fmla="*/ 128 h 212"/>
                <a:gd name="T36" fmla="*/ 293 w 402"/>
                <a:gd name="T37" fmla="*/ 128 h 212"/>
                <a:gd name="T38" fmla="*/ 307 w 402"/>
                <a:gd name="T39" fmla="*/ 123 h 212"/>
                <a:gd name="T40" fmla="*/ 394 w 402"/>
                <a:gd name="T41" fmla="*/ 35 h 212"/>
                <a:gd name="T42" fmla="*/ 394 w 402"/>
                <a:gd name="T43" fmla="*/ 8 h 212"/>
                <a:gd name="T44" fmla="*/ 367 w 402"/>
                <a:gd name="T45" fmla="*/ 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2" h="212">
                  <a:moveTo>
                    <a:pt x="367" y="8"/>
                  </a:moveTo>
                  <a:cubicBezTo>
                    <a:pt x="299" y="76"/>
                    <a:pt x="299" y="76"/>
                    <a:pt x="299" y="76"/>
                  </a:cubicBezTo>
                  <a:cubicBezTo>
                    <a:pt x="193" y="76"/>
                    <a:pt x="193" y="76"/>
                    <a:pt x="193" y="76"/>
                  </a:cubicBezTo>
                  <a:cubicBezTo>
                    <a:pt x="191" y="76"/>
                    <a:pt x="189" y="74"/>
                    <a:pt x="189" y="72"/>
                  </a:cubicBezTo>
                  <a:cubicBezTo>
                    <a:pt x="189" y="68"/>
                    <a:pt x="189" y="68"/>
                    <a:pt x="189" y="68"/>
                  </a:cubicBezTo>
                  <a:cubicBezTo>
                    <a:pt x="189" y="66"/>
                    <a:pt x="191" y="65"/>
                    <a:pt x="193" y="65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66" y="65"/>
                    <a:pt x="275" y="56"/>
                    <a:pt x="275" y="45"/>
                  </a:cubicBezTo>
                  <a:cubicBezTo>
                    <a:pt x="275" y="35"/>
                    <a:pt x="266" y="26"/>
                    <a:pt x="255" y="26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98" y="26"/>
                    <a:pt x="93" y="28"/>
                    <a:pt x="90" y="32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2" y="119"/>
                    <a:pt x="0" y="124"/>
                    <a:pt x="0" y="130"/>
                  </a:cubicBezTo>
                  <a:cubicBezTo>
                    <a:pt x="0" y="133"/>
                    <a:pt x="0" y="191"/>
                    <a:pt x="0" y="194"/>
                  </a:cubicBezTo>
                  <a:cubicBezTo>
                    <a:pt x="0" y="198"/>
                    <a:pt x="2" y="203"/>
                    <a:pt x="6" y="207"/>
                  </a:cubicBezTo>
                  <a:cubicBezTo>
                    <a:pt x="9" y="210"/>
                    <a:pt x="14" y="212"/>
                    <a:pt x="19" y="212"/>
                  </a:cubicBezTo>
                  <a:cubicBezTo>
                    <a:pt x="24" y="212"/>
                    <a:pt x="29" y="210"/>
                    <a:pt x="33" y="207"/>
                  </a:cubicBezTo>
                  <a:cubicBezTo>
                    <a:pt x="111" y="128"/>
                    <a:pt x="111" y="128"/>
                    <a:pt x="111" y="128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8" y="128"/>
                    <a:pt x="303" y="126"/>
                    <a:pt x="307" y="123"/>
                  </a:cubicBezTo>
                  <a:cubicBezTo>
                    <a:pt x="394" y="35"/>
                    <a:pt x="394" y="35"/>
                    <a:pt x="394" y="35"/>
                  </a:cubicBezTo>
                  <a:cubicBezTo>
                    <a:pt x="402" y="28"/>
                    <a:pt x="402" y="15"/>
                    <a:pt x="394" y="8"/>
                  </a:cubicBezTo>
                  <a:cubicBezTo>
                    <a:pt x="387" y="0"/>
                    <a:pt x="375" y="0"/>
                    <a:pt x="36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" name="TextBox 44"/>
          <p:cNvSpPr txBox="1"/>
          <p:nvPr/>
        </p:nvSpPr>
        <p:spPr bwMode="gray">
          <a:xfrm>
            <a:off x="3342758" y="3677317"/>
            <a:ext cx="159156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Kopers</a:t>
            </a:r>
            <a:r>
              <a:rPr lang="nl-NL" sz="800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hebben energiebesparende maatregelen vaak gefinancierd met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eigen (spaar-)geld </a:t>
            </a:r>
            <a:r>
              <a:rPr lang="nl-NL" sz="800" b="1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(87%)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grpSp>
        <p:nvGrpSpPr>
          <p:cNvPr id="46" name="Group 5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5256575" y="3710243"/>
            <a:ext cx="438471" cy="444875"/>
            <a:chOff x="552" y="-1595"/>
            <a:chExt cx="4656" cy="4724"/>
          </a:xfrm>
          <a:solidFill>
            <a:schemeClr val="tx1"/>
          </a:solidFill>
        </p:grpSpPr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2442" y="-1595"/>
              <a:ext cx="1701" cy="1223"/>
            </a:xfrm>
            <a:custGeom>
              <a:avLst/>
              <a:gdLst>
                <a:gd name="T0" fmla="*/ 647 w 720"/>
                <a:gd name="T1" fmla="*/ 501 h 518"/>
                <a:gd name="T2" fmla="*/ 647 w 720"/>
                <a:gd name="T3" fmla="*/ 501 h 518"/>
                <a:gd name="T4" fmla="*/ 180 w 720"/>
                <a:gd name="T5" fmla="*/ 400 h 518"/>
                <a:gd name="T6" fmla="*/ 83 w 720"/>
                <a:gd name="T7" fmla="*/ 404 h 518"/>
                <a:gd name="T8" fmla="*/ 82 w 720"/>
                <a:gd name="T9" fmla="*/ 404 h 518"/>
                <a:gd name="T10" fmla="*/ 82 w 720"/>
                <a:gd name="T11" fmla="*/ 404 h 518"/>
                <a:gd name="T12" fmla="*/ 80 w 720"/>
                <a:gd name="T13" fmla="*/ 404 h 518"/>
                <a:gd name="T14" fmla="*/ 78 w 720"/>
                <a:gd name="T15" fmla="*/ 405 h 518"/>
                <a:gd name="T16" fmla="*/ 77 w 720"/>
                <a:gd name="T17" fmla="*/ 405 h 518"/>
                <a:gd name="T18" fmla="*/ 77 w 720"/>
                <a:gd name="T19" fmla="*/ 405 h 518"/>
                <a:gd name="T20" fmla="*/ 76 w 720"/>
                <a:gd name="T21" fmla="*/ 405 h 518"/>
                <a:gd name="T22" fmla="*/ 75 w 720"/>
                <a:gd name="T23" fmla="*/ 405 h 518"/>
                <a:gd name="T24" fmla="*/ 74 w 720"/>
                <a:gd name="T25" fmla="*/ 405 h 518"/>
                <a:gd name="T26" fmla="*/ 73 w 720"/>
                <a:gd name="T27" fmla="*/ 405 h 518"/>
                <a:gd name="T28" fmla="*/ 73 w 720"/>
                <a:gd name="T29" fmla="*/ 405 h 518"/>
                <a:gd name="T30" fmla="*/ 72 w 720"/>
                <a:gd name="T31" fmla="*/ 405 h 518"/>
                <a:gd name="T32" fmla="*/ 71 w 720"/>
                <a:gd name="T33" fmla="*/ 405 h 518"/>
                <a:gd name="T34" fmla="*/ 70 w 720"/>
                <a:gd name="T35" fmla="*/ 405 h 518"/>
                <a:gd name="T36" fmla="*/ 69 w 720"/>
                <a:gd name="T37" fmla="*/ 405 h 518"/>
                <a:gd name="T38" fmla="*/ 69 w 720"/>
                <a:gd name="T39" fmla="*/ 405 h 518"/>
                <a:gd name="T40" fmla="*/ 68 w 720"/>
                <a:gd name="T41" fmla="*/ 405 h 518"/>
                <a:gd name="T42" fmla="*/ 67 w 720"/>
                <a:gd name="T43" fmla="*/ 406 h 518"/>
                <a:gd name="T44" fmla="*/ 66 w 720"/>
                <a:gd name="T45" fmla="*/ 406 h 518"/>
                <a:gd name="T46" fmla="*/ 66 w 720"/>
                <a:gd name="T47" fmla="*/ 406 h 518"/>
                <a:gd name="T48" fmla="*/ 64 w 720"/>
                <a:gd name="T49" fmla="*/ 406 h 518"/>
                <a:gd name="T50" fmla="*/ 64 w 720"/>
                <a:gd name="T51" fmla="*/ 406 h 518"/>
                <a:gd name="T52" fmla="*/ 63 w 720"/>
                <a:gd name="T53" fmla="*/ 406 h 518"/>
                <a:gd name="T54" fmla="*/ 62 w 720"/>
                <a:gd name="T55" fmla="*/ 406 h 518"/>
                <a:gd name="T56" fmla="*/ 62 w 720"/>
                <a:gd name="T57" fmla="*/ 406 h 518"/>
                <a:gd name="T58" fmla="*/ 61 w 720"/>
                <a:gd name="T59" fmla="*/ 406 h 518"/>
                <a:gd name="T60" fmla="*/ 60 w 720"/>
                <a:gd name="T61" fmla="*/ 406 h 518"/>
                <a:gd name="T62" fmla="*/ 58 w 720"/>
                <a:gd name="T63" fmla="*/ 407 h 518"/>
                <a:gd name="T64" fmla="*/ 58 w 720"/>
                <a:gd name="T65" fmla="*/ 407 h 518"/>
                <a:gd name="T66" fmla="*/ 57 w 720"/>
                <a:gd name="T67" fmla="*/ 407 h 518"/>
                <a:gd name="T68" fmla="*/ 56 w 720"/>
                <a:gd name="T69" fmla="*/ 407 h 518"/>
                <a:gd name="T70" fmla="*/ 56 w 720"/>
                <a:gd name="T71" fmla="*/ 407 h 518"/>
                <a:gd name="T72" fmla="*/ 54 w 720"/>
                <a:gd name="T73" fmla="*/ 407 h 518"/>
                <a:gd name="T74" fmla="*/ 54 w 720"/>
                <a:gd name="T75" fmla="*/ 407 h 518"/>
                <a:gd name="T76" fmla="*/ 53 w 720"/>
                <a:gd name="T77" fmla="*/ 407 h 518"/>
                <a:gd name="T78" fmla="*/ 52 w 720"/>
                <a:gd name="T79" fmla="*/ 407 h 518"/>
                <a:gd name="T80" fmla="*/ 52 w 720"/>
                <a:gd name="T81" fmla="*/ 407 h 518"/>
                <a:gd name="T82" fmla="*/ 51 w 720"/>
                <a:gd name="T83" fmla="*/ 407 h 518"/>
                <a:gd name="T84" fmla="*/ 50 w 720"/>
                <a:gd name="T85" fmla="*/ 407 h 518"/>
                <a:gd name="T86" fmla="*/ 50 w 720"/>
                <a:gd name="T87" fmla="*/ 407 h 518"/>
                <a:gd name="T88" fmla="*/ 48 w 720"/>
                <a:gd name="T89" fmla="*/ 407 h 518"/>
                <a:gd name="T90" fmla="*/ 48 w 720"/>
                <a:gd name="T91" fmla="*/ 408 h 518"/>
                <a:gd name="T92" fmla="*/ 47 w 720"/>
                <a:gd name="T93" fmla="*/ 408 h 518"/>
                <a:gd name="T94" fmla="*/ 46 w 720"/>
                <a:gd name="T95" fmla="*/ 408 h 518"/>
                <a:gd name="T96" fmla="*/ 45 w 720"/>
                <a:gd name="T97" fmla="*/ 408 h 518"/>
                <a:gd name="T98" fmla="*/ 44 w 720"/>
                <a:gd name="T99" fmla="*/ 408 h 518"/>
                <a:gd name="T100" fmla="*/ 43 w 720"/>
                <a:gd name="T101" fmla="*/ 408 h 518"/>
                <a:gd name="T102" fmla="*/ 43 w 720"/>
                <a:gd name="T103" fmla="*/ 408 h 518"/>
                <a:gd name="T104" fmla="*/ 4 w 720"/>
                <a:gd name="T105" fmla="*/ 413 h 518"/>
                <a:gd name="T106" fmla="*/ 0 w 720"/>
                <a:gd name="T107" fmla="*/ 360 h 518"/>
                <a:gd name="T108" fmla="*/ 105 w 720"/>
                <a:gd name="T109" fmla="*/ 106 h 518"/>
                <a:gd name="T110" fmla="*/ 360 w 720"/>
                <a:gd name="T111" fmla="*/ 0 h 518"/>
                <a:gd name="T112" fmla="*/ 614 w 720"/>
                <a:gd name="T113" fmla="*/ 106 h 518"/>
                <a:gd name="T114" fmla="*/ 720 w 720"/>
                <a:gd name="T115" fmla="*/ 360 h 518"/>
                <a:gd name="T116" fmla="*/ 683 w 720"/>
                <a:gd name="T117" fmla="*/ 518 h 518"/>
                <a:gd name="T118" fmla="*/ 647 w 720"/>
                <a:gd name="T119" fmla="*/ 501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0" h="518">
                  <a:moveTo>
                    <a:pt x="647" y="501"/>
                  </a:moveTo>
                  <a:cubicBezTo>
                    <a:pt x="647" y="501"/>
                    <a:pt x="647" y="501"/>
                    <a:pt x="647" y="501"/>
                  </a:cubicBezTo>
                  <a:cubicBezTo>
                    <a:pt x="500" y="434"/>
                    <a:pt x="336" y="400"/>
                    <a:pt x="180" y="400"/>
                  </a:cubicBezTo>
                  <a:cubicBezTo>
                    <a:pt x="147" y="400"/>
                    <a:pt x="115" y="401"/>
                    <a:pt x="83" y="404"/>
                  </a:cubicBezTo>
                  <a:cubicBezTo>
                    <a:pt x="82" y="404"/>
                    <a:pt x="82" y="404"/>
                    <a:pt x="82" y="404"/>
                  </a:cubicBezTo>
                  <a:cubicBezTo>
                    <a:pt x="82" y="404"/>
                    <a:pt x="82" y="404"/>
                    <a:pt x="82" y="404"/>
                  </a:cubicBezTo>
                  <a:cubicBezTo>
                    <a:pt x="80" y="404"/>
                    <a:pt x="80" y="404"/>
                    <a:pt x="80" y="404"/>
                  </a:cubicBezTo>
                  <a:cubicBezTo>
                    <a:pt x="78" y="405"/>
                    <a:pt x="78" y="405"/>
                    <a:pt x="78" y="405"/>
                  </a:cubicBezTo>
                  <a:cubicBezTo>
                    <a:pt x="77" y="405"/>
                    <a:pt x="77" y="405"/>
                    <a:pt x="77" y="405"/>
                  </a:cubicBezTo>
                  <a:cubicBezTo>
                    <a:pt x="77" y="405"/>
                    <a:pt x="77" y="405"/>
                    <a:pt x="77" y="405"/>
                  </a:cubicBezTo>
                  <a:cubicBezTo>
                    <a:pt x="76" y="405"/>
                    <a:pt x="76" y="405"/>
                    <a:pt x="76" y="405"/>
                  </a:cubicBezTo>
                  <a:cubicBezTo>
                    <a:pt x="75" y="405"/>
                    <a:pt x="75" y="405"/>
                    <a:pt x="75" y="405"/>
                  </a:cubicBezTo>
                  <a:cubicBezTo>
                    <a:pt x="74" y="405"/>
                    <a:pt x="74" y="405"/>
                    <a:pt x="74" y="405"/>
                  </a:cubicBezTo>
                  <a:cubicBezTo>
                    <a:pt x="73" y="405"/>
                    <a:pt x="73" y="405"/>
                    <a:pt x="73" y="405"/>
                  </a:cubicBezTo>
                  <a:cubicBezTo>
                    <a:pt x="73" y="405"/>
                    <a:pt x="73" y="405"/>
                    <a:pt x="73" y="405"/>
                  </a:cubicBezTo>
                  <a:cubicBezTo>
                    <a:pt x="72" y="405"/>
                    <a:pt x="72" y="405"/>
                    <a:pt x="72" y="405"/>
                  </a:cubicBezTo>
                  <a:cubicBezTo>
                    <a:pt x="71" y="405"/>
                    <a:pt x="71" y="405"/>
                    <a:pt x="71" y="405"/>
                  </a:cubicBezTo>
                  <a:cubicBezTo>
                    <a:pt x="70" y="405"/>
                    <a:pt x="70" y="405"/>
                    <a:pt x="70" y="405"/>
                  </a:cubicBezTo>
                  <a:cubicBezTo>
                    <a:pt x="69" y="405"/>
                    <a:pt x="69" y="405"/>
                    <a:pt x="69" y="405"/>
                  </a:cubicBezTo>
                  <a:cubicBezTo>
                    <a:pt x="69" y="405"/>
                    <a:pt x="69" y="405"/>
                    <a:pt x="69" y="405"/>
                  </a:cubicBezTo>
                  <a:cubicBezTo>
                    <a:pt x="68" y="405"/>
                    <a:pt x="68" y="405"/>
                    <a:pt x="68" y="405"/>
                  </a:cubicBezTo>
                  <a:cubicBezTo>
                    <a:pt x="67" y="406"/>
                    <a:pt x="67" y="406"/>
                    <a:pt x="67" y="406"/>
                  </a:cubicBezTo>
                  <a:cubicBezTo>
                    <a:pt x="66" y="406"/>
                    <a:pt x="66" y="406"/>
                    <a:pt x="66" y="406"/>
                  </a:cubicBezTo>
                  <a:cubicBezTo>
                    <a:pt x="66" y="406"/>
                    <a:pt x="66" y="406"/>
                    <a:pt x="66" y="406"/>
                  </a:cubicBezTo>
                  <a:cubicBezTo>
                    <a:pt x="64" y="406"/>
                    <a:pt x="64" y="406"/>
                    <a:pt x="64" y="406"/>
                  </a:cubicBezTo>
                  <a:cubicBezTo>
                    <a:pt x="64" y="406"/>
                    <a:pt x="64" y="406"/>
                    <a:pt x="64" y="406"/>
                  </a:cubicBezTo>
                  <a:cubicBezTo>
                    <a:pt x="63" y="406"/>
                    <a:pt x="63" y="406"/>
                    <a:pt x="63" y="406"/>
                  </a:cubicBezTo>
                  <a:cubicBezTo>
                    <a:pt x="62" y="406"/>
                    <a:pt x="62" y="406"/>
                    <a:pt x="62" y="406"/>
                  </a:cubicBezTo>
                  <a:cubicBezTo>
                    <a:pt x="62" y="406"/>
                    <a:pt x="62" y="406"/>
                    <a:pt x="62" y="406"/>
                  </a:cubicBezTo>
                  <a:cubicBezTo>
                    <a:pt x="61" y="406"/>
                    <a:pt x="61" y="406"/>
                    <a:pt x="61" y="406"/>
                  </a:cubicBezTo>
                  <a:cubicBezTo>
                    <a:pt x="60" y="406"/>
                    <a:pt x="60" y="406"/>
                    <a:pt x="60" y="406"/>
                  </a:cubicBezTo>
                  <a:cubicBezTo>
                    <a:pt x="58" y="407"/>
                    <a:pt x="58" y="407"/>
                    <a:pt x="58" y="407"/>
                  </a:cubicBezTo>
                  <a:cubicBezTo>
                    <a:pt x="58" y="407"/>
                    <a:pt x="58" y="407"/>
                    <a:pt x="58" y="407"/>
                  </a:cubicBezTo>
                  <a:cubicBezTo>
                    <a:pt x="57" y="407"/>
                    <a:pt x="57" y="407"/>
                    <a:pt x="57" y="407"/>
                  </a:cubicBezTo>
                  <a:cubicBezTo>
                    <a:pt x="56" y="407"/>
                    <a:pt x="56" y="407"/>
                    <a:pt x="56" y="407"/>
                  </a:cubicBezTo>
                  <a:cubicBezTo>
                    <a:pt x="56" y="407"/>
                    <a:pt x="56" y="407"/>
                    <a:pt x="56" y="407"/>
                  </a:cubicBezTo>
                  <a:cubicBezTo>
                    <a:pt x="54" y="407"/>
                    <a:pt x="54" y="407"/>
                    <a:pt x="54" y="407"/>
                  </a:cubicBezTo>
                  <a:cubicBezTo>
                    <a:pt x="54" y="407"/>
                    <a:pt x="54" y="407"/>
                    <a:pt x="54" y="407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52" y="407"/>
                    <a:pt x="52" y="407"/>
                    <a:pt x="52" y="407"/>
                  </a:cubicBezTo>
                  <a:cubicBezTo>
                    <a:pt x="52" y="407"/>
                    <a:pt x="52" y="407"/>
                    <a:pt x="52" y="407"/>
                  </a:cubicBezTo>
                  <a:cubicBezTo>
                    <a:pt x="51" y="407"/>
                    <a:pt x="51" y="407"/>
                    <a:pt x="51" y="407"/>
                  </a:cubicBezTo>
                  <a:cubicBezTo>
                    <a:pt x="50" y="407"/>
                    <a:pt x="50" y="407"/>
                    <a:pt x="50" y="407"/>
                  </a:cubicBezTo>
                  <a:cubicBezTo>
                    <a:pt x="50" y="407"/>
                    <a:pt x="50" y="407"/>
                    <a:pt x="50" y="407"/>
                  </a:cubicBezTo>
                  <a:cubicBezTo>
                    <a:pt x="48" y="407"/>
                    <a:pt x="48" y="407"/>
                    <a:pt x="48" y="407"/>
                  </a:cubicBezTo>
                  <a:cubicBezTo>
                    <a:pt x="48" y="408"/>
                    <a:pt x="48" y="408"/>
                    <a:pt x="48" y="408"/>
                  </a:cubicBezTo>
                  <a:cubicBezTo>
                    <a:pt x="47" y="408"/>
                    <a:pt x="47" y="408"/>
                    <a:pt x="47" y="408"/>
                  </a:cubicBezTo>
                  <a:cubicBezTo>
                    <a:pt x="46" y="408"/>
                    <a:pt x="46" y="408"/>
                    <a:pt x="46" y="408"/>
                  </a:cubicBezTo>
                  <a:cubicBezTo>
                    <a:pt x="45" y="408"/>
                    <a:pt x="45" y="408"/>
                    <a:pt x="45" y="408"/>
                  </a:cubicBezTo>
                  <a:cubicBezTo>
                    <a:pt x="44" y="408"/>
                    <a:pt x="44" y="408"/>
                    <a:pt x="44" y="408"/>
                  </a:cubicBezTo>
                  <a:cubicBezTo>
                    <a:pt x="43" y="408"/>
                    <a:pt x="43" y="408"/>
                    <a:pt x="43" y="408"/>
                  </a:cubicBezTo>
                  <a:cubicBezTo>
                    <a:pt x="43" y="408"/>
                    <a:pt x="43" y="408"/>
                    <a:pt x="43" y="408"/>
                  </a:cubicBezTo>
                  <a:cubicBezTo>
                    <a:pt x="30" y="410"/>
                    <a:pt x="17" y="411"/>
                    <a:pt x="4" y="413"/>
                  </a:cubicBezTo>
                  <a:cubicBezTo>
                    <a:pt x="1" y="396"/>
                    <a:pt x="0" y="378"/>
                    <a:pt x="0" y="360"/>
                  </a:cubicBezTo>
                  <a:cubicBezTo>
                    <a:pt x="0" y="261"/>
                    <a:pt x="40" y="171"/>
                    <a:pt x="105" y="106"/>
                  </a:cubicBezTo>
                  <a:cubicBezTo>
                    <a:pt x="170" y="41"/>
                    <a:pt x="260" y="0"/>
                    <a:pt x="360" y="0"/>
                  </a:cubicBezTo>
                  <a:cubicBezTo>
                    <a:pt x="459" y="0"/>
                    <a:pt x="549" y="41"/>
                    <a:pt x="614" y="106"/>
                  </a:cubicBezTo>
                  <a:cubicBezTo>
                    <a:pt x="679" y="171"/>
                    <a:pt x="720" y="261"/>
                    <a:pt x="720" y="360"/>
                  </a:cubicBezTo>
                  <a:cubicBezTo>
                    <a:pt x="720" y="417"/>
                    <a:pt x="706" y="471"/>
                    <a:pt x="683" y="518"/>
                  </a:cubicBezTo>
                  <a:cubicBezTo>
                    <a:pt x="671" y="512"/>
                    <a:pt x="659" y="507"/>
                    <a:pt x="647" y="50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7"/>
            <p:cNvSpPr>
              <a:spLocks noEditPoints="1"/>
            </p:cNvSpPr>
            <p:nvPr/>
          </p:nvSpPr>
          <p:spPr bwMode="auto">
            <a:xfrm>
              <a:off x="552" y="-839"/>
              <a:ext cx="4656" cy="3968"/>
            </a:xfrm>
            <a:custGeom>
              <a:avLst/>
              <a:gdLst>
                <a:gd name="T0" fmla="*/ 1880 w 1971"/>
                <a:gd name="T1" fmla="*/ 643 h 1680"/>
                <a:gd name="T2" fmla="*/ 1880 w 1971"/>
                <a:gd name="T3" fmla="*/ 560 h 1680"/>
                <a:gd name="T4" fmla="*/ 1917 w 1971"/>
                <a:gd name="T5" fmla="*/ 571 h 1680"/>
                <a:gd name="T6" fmla="*/ 1971 w 1971"/>
                <a:gd name="T7" fmla="*/ 676 h 1680"/>
                <a:gd name="T8" fmla="*/ 1901 w 1971"/>
                <a:gd name="T9" fmla="*/ 797 h 1680"/>
                <a:gd name="T10" fmla="*/ 1839 w 1971"/>
                <a:gd name="T11" fmla="*/ 821 h 1680"/>
                <a:gd name="T12" fmla="*/ 1840 w 1971"/>
                <a:gd name="T13" fmla="*/ 840 h 1680"/>
                <a:gd name="T14" fmla="*/ 1660 w 1971"/>
                <a:gd name="T15" fmla="*/ 1256 h 1680"/>
                <a:gd name="T16" fmla="*/ 1687 w 1971"/>
                <a:gd name="T17" fmla="*/ 1549 h 1680"/>
                <a:gd name="T18" fmla="*/ 1682 w 1971"/>
                <a:gd name="T19" fmla="*/ 1599 h 1680"/>
                <a:gd name="T20" fmla="*/ 1568 w 1971"/>
                <a:gd name="T21" fmla="*/ 1680 h 1680"/>
                <a:gd name="T22" fmla="*/ 1377 w 1971"/>
                <a:gd name="T23" fmla="*/ 1680 h 1680"/>
                <a:gd name="T24" fmla="*/ 1279 w 1971"/>
                <a:gd name="T25" fmla="*/ 1629 h 1680"/>
                <a:gd name="T26" fmla="*/ 1188 w 1971"/>
                <a:gd name="T27" fmla="*/ 1500 h 1680"/>
                <a:gd name="T28" fmla="*/ 1098 w 1971"/>
                <a:gd name="T29" fmla="*/ 1514 h 1680"/>
                <a:gd name="T30" fmla="*/ 980 w 1971"/>
                <a:gd name="T31" fmla="*/ 1520 h 1680"/>
                <a:gd name="T32" fmla="*/ 926 w 1971"/>
                <a:gd name="T33" fmla="*/ 1519 h 1680"/>
                <a:gd name="T34" fmla="*/ 895 w 1971"/>
                <a:gd name="T35" fmla="*/ 1517 h 1680"/>
                <a:gd name="T36" fmla="*/ 816 w 1971"/>
                <a:gd name="T37" fmla="*/ 1629 h 1680"/>
                <a:gd name="T38" fmla="*/ 718 w 1971"/>
                <a:gd name="T39" fmla="*/ 1680 h 1680"/>
                <a:gd name="T40" fmla="*/ 527 w 1971"/>
                <a:gd name="T41" fmla="*/ 1680 h 1680"/>
                <a:gd name="T42" fmla="*/ 413 w 1971"/>
                <a:gd name="T43" fmla="*/ 1599 h 1680"/>
                <a:gd name="T44" fmla="*/ 408 w 1971"/>
                <a:gd name="T45" fmla="*/ 1549 h 1680"/>
                <a:gd name="T46" fmla="*/ 425 w 1971"/>
                <a:gd name="T47" fmla="*/ 1360 h 1680"/>
                <a:gd name="T48" fmla="*/ 206 w 1971"/>
                <a:gd name="T49" fmla="*/ 1138 h 1680"/>
                <a:gd name="T50" fmla="*/ 82 w 1971"/>
                <a:gd name="T51" fmla="*/ 1096 h 1680"/>
                <a:gd name="T52" fmla="*/ 0 w 1971"/>
                <a:gd name="T53" fmla="*/ 983 h 1680"/>
                <a:gd name="T54" fmla="*/ 0 w 1971"/>
                <a:gd name="T55" fmla="*/ 698 h 1680"/>
                <a:gd name="T56" fmla="*/ 82 w 1971"/>
                <a:gd name="T57" fmla="*/ 584 h 1680"/>
                <a:gd name="T58" fmla="*/ 206 w 1971"/>
                <a:gd name="T59" fmla="*/ 543 h 1680"/>
                <a:gd name="T60" fmla="*/ 366 w 1971"/>
                <a:gd name="T61" fmla="*/ 363 h 1680"/>
                <a:gd name="T62" fmla="*/ 282 w 1971"/>
                <a:gd name="T63" fmla="*/ 243 h 1680"/>
                <a:gd name="T64" fmla="*/ 164 w 1971"/>
                <a:gd name="T65" fmla="*/ 104 h 1680"/>
                <a:gd name="T66" fmla="*/ 126 w 1971"/>
                <a:gd name="T67" fmla="*/ 63 h 1680"/>
                <a:gd name="T68" fmla="*/ 176 w 1971"/>
                <a:gd name="T69" fmla="*/ 40 h 1680"/>
                <a:gd name="T70" fmla="*/ 360 w 1971"/>
                <a:gd name="T71" fmla="*/ 0 h 1680"/>
                <a:gd name="T72" fmla="*/ 722 w 1971"/>
                <a:gd name="T73" fmla="*/ 191 h 1680"/>
                <a:gd name="T74" fmla="*/ 980 w 1971"/>
                <a:gd name="T75" fmla="*/ 160 h 1680"/>
                <a:gd name="T76" fmla="*/ 1584 w 1971"/>
                <a:gd name="T77" fmla="*/ 356 h 1680"/>
                <a:gd name="T78" fmla="*/ 1831 w 1971"/>
                <a:gd name="T79" fmla="*/ 742 h 1680"/>
                <a:gd name="T80" fmla="*/ 1885 w 1971"/>
                <a:gd name="T81" fmla="*/ 700 h 1680"/>
                <a:gd name="T82" fmla="*/ 1880 w 1971"/>
                <a:gd name="T83" fmla="*/ 643 h 1680"/>
                <a:gd name="T84" fmla="*/ 480 w 1971"/>
                <a:gd name="T85" fmla="*/ 480 h 1680"/>
                <a:gd name="T86" fmla="*/ 400 w 1971"/>
                <a:gd name="T87" fmla="*/ 560 h 1680"/>
                <a:gd name="T88" fmla="*/ 480 w 1971"/>
                <a:gd name="T89" fmla="*/ 640 h 1680"/>
                <a:gd name="T90" fmla="*/ 560 w 1971"/>
                <a:gd name="T91" fmla="*/ 560 h 1680"/>
                <a:gd name="T92" fmla="*/ 480 w 1971"/>
                <a:gd name="T93" fmla="*/ 480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71" h="1680">
                  <a:moveTo>
                    <a:pt x="1880" y="643"/>
                  </a:moveTo>
                  <a:cubicBezTo>
                    <a:pt x="1880" y="560"/>
                    <a:pt x="1880" y="560"/>
                    <a:pt x="1880" y="560"/>
                  </a:cubicBezTo>
                  <a:cubicBezTo>
                    <a:pt x="1893" y="560"/>
                    <a:pt x="1906" y="564"/>
                    <a:pt x="1917" y="571"/>
                  </a:cubicBezTo>
                  <a:cubicBezTo>
                    <a:pt x="1953" y="591"/>
                    <a:pt x="1971" y="637"/>
                    <a:pt x="1971" y="676"/>
                  </a:cubicBezTo>
                  <a:cubicBezTo>
                    <a:pt x="1971" y="726"/>
                    <a:pt x="1942" y="770"/>
                    <a:pt x="1901" y="797"/>
                  </a:cubicBezTo>
                  <a:cubicBezTo>
                    <a:pt x="1880" y="811"/>
                    <a:pt x="1858" y="818"/>
                    <a:pt x="1839" y="821"/>
                  </a:cubicBezTo>
                  <a:cubicBezTo>
                    <a:pt x="1840" y="827"/>
                    <a:pt x="1840" y="834"/>
                    <a:pt x="1840" y="840"/>
                  </a:cubicBezTo>
                  <a:cubicBezTo>
                    <a:pt x="1840" y="999"/>
                    <a:pt x="1770" y="1143"/>
                    <a:pt x="1660" y="1256"/>
                  </a:cubicBezTo>
                  <a:cubicBezTo>
                    <a:pt x="1687" y="1549"/>
                    <a:pt x="1687" y="1549"/>
                    <a:pt x="1687" y="1549"/>
                  </a:cubicBezTo>
                  <a:cubicBezTo>
                    <a:pt x="1689" y="1567"/>
                    <a:pt x="1687" y="1583"/>
                    <a:pt x="1682" y="1599"/>
                  </a:cubicBezTo>
                  <a:cubicBezTo>
                    <a:pt x="1665" y="1647"/>
                    <a:pt x="1619" y="1680"/>
                    <a:pt x="1568" y="1680"/>
                  </a:cubicBezTo>
                  <a:cubicBezTo>
                    <a:pt x="1377" y="1680"/>
                    <a:pt x="1377" y="1680"/>
                    <a:pt x="1377" y="1680"/>
                  </a:cubicBezTo>
                  <a:cubicBezTo>
                    <a:pt x="1337" y="1680"/>
                    <a:pt x="1302" y="1662"/>
                    <a:pt x="1279" y="1629"/>
                  </a:cubicBezTo>
                  <a:cubicBezTo>
                    <a:pt x="1188" y="1500"/>
                    <a:pt x="1188" y="1500"/>
                    <a:pt x="1188" y="1500"/>
                  </a:cubicBezTo>
                  <a:cubicBezTo>
                    <a:pt x="1159" y="1506"/>
                    <a:pt x="1129" y="1510"/>
                    <a:pt x="1098" y="1514"/>
                  </a:cubicBezTo>
                  <a:cubicBezTo>
                    <a:pt x="1059" y="1518"/>
                    <a:pt x="1019" y="1520"/>
                    <a:pt x="980" y="1520"/>
                  </a:cubicBezTo>
                  <a:cubicBezTo>
                    <a:pt x="963" y="1520"/>
                    <a:pt x="945" y="1520"/>
                    <a:pt x="926" y="1519"/>
                  </a:cubicBezTo>
                  <a:cubicBezTo>
                    <a:pt x="915" y="1518"/>
                    <a:pt x="905" y="1517"/>
                    <a:pt x="895" y="1517"/>
                  </a:cubicBezTo>
                  <a:cubicBezTo>
                    <a:pt x="816" y="1629"/>
                    <a:pt x="816" y="1629"/>
                    <a:pt x="816" y="1629"/>
                  </a:cubicBezTo>
                  <a:cubicBezTo>
                    <a:pt x="793" y="1662"/>
                    <a:pt x="758" y="1680"/>
                    <a:pt x="718" y="1680"/>
                  </a:cubicBezTo>
                  <a:cubicBezTo>
                    <a:pt x="527" y="1680"/>
                    <a:pt x="527" y="1680"/>
                    <a:pt x="527" y="1680"/>
                  </a:cubicBezTo>
                  <a:cubicBezTo>
                    <a:pt x="476" y="1680"/>
                    <a:pt x="430" y="1647"/>
                    <a:pt x="413" y="1599"/>
                  </a:cubicBezTo>
                  <a:cubicBezTo>
                    <a:pt x="408" y="1583"/>
                    <a:pt x="406" y="1567"/>
                    <a:pt x="408" y="1549"/>
                  </a:cubicBezTo>
                  <a:cubicBezTo>
                    <a:pt x="425" y="1360"/>
                    <a:pt x="425" y="1360"/>
                    <a:pt x="425" y="1360"/>
                  </a:cubicBezTo>
                  <a:cubicBezTo>
                    <a:pt x="338" y="1302"/>
                    <a:pt x="261" y="1227"/>
                    <a:pt x="206" y="1138"/>
                  </a:cubicBezTo>
                  <a:cubicBezTo>
                    <a:pt x="82" y="1096"/>
                    <a:pt x="82" y="1096"/>
                    <a:pt x="82" y="1096"/>
                  </a:cubicBezTo>
                  <a:cubicBezTo>
                    <a:pt x="32" y="1080"/>
                    <a:pt x="0" y="1035"/>
                    <a:pt x="0" y="983"/>
                  </a:cubicBezTo>
                  <a:cubicBezTo>
                    <a:pt x="0" y="698"/>
                    <a:pt x="0" y="698"/>
                    <a:pt x="0" y="698"/>
                  </a:cubicBezTo>
                  <a:cubicBezTo>
                    <a:pt x="0" y="646"/>
                    <a:pt x="32" y="601"/>
                    <a:pt x="82" y="584"/>
                  </a:cubicBezTo>
                  <a:cubicBezTo>
                    <a:pt x="206" y="543"/>
                    <a:pt x="206" y="543"/>
                    <a:pt x="206" y="543"/>
                  </a:cubicBezTo>
                  <a:cubicBezTo>
                    <a:pt x="248" y="474"/>
                    <a:pt x="303" y="414"/>
                    <a:pt x="366" y="363"/>
                  </a:cubicBezTo>
                  <a:cubicBezTo>
                    <a:pt x="340" y="322"/>
                    <a:pt x="312" y="282"/>
                    <a:pt x="282" y="243"/>
                  </a:cubicBezTo>
                  <a:cubicBezTo>
                    <a:pt x="245" y="195"/>
                    <a:pt x="205" y="148"/>
                    <a:pt x="164" y="104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234" y="14"/>
                    <a:pt x="296" y="0"/>
                    <a:pt x="360" y="0"/>
                  </a:cubicBezTo>
                  <a:cubicBezTo>
                    <a:pt x="505" y="0"/>
                    <a:pt x="640" y="71"/>
                    <a:pt x="722" y="191"/>
                  </a:cubicBezTo>
                  <a:cubicBezTo>
                    <a:pt x="806" y="171"/>
                    <a:pt x="893" y="160"/>
                    <a:pt x="980" y="160"/>
                  </a:cubicBezTo>
                  <a:cubicBezTo>
                    <a:pt x="1215" y="160"/>
                    <a:pt x="1429" y="235"/>
                    <a:pt x="1584" y="356"/>
                  </a:cubicBezTo>
                  <a:cubicBezTo>
                    <a:pt x="1714" y="458"/>
                    <a:pt x="1803" y="592"/>
                    <a:pt x="1831" y="742"/>
                  </a:cubicBezTo>
                  <a:cubicBezTo>
                    <a:pt x="1854" y="737"/>
                    <a:pt x="1874" y="721"/>
                    <a:pt x="1885" y="700"/>
                  </a:cubicBezTo>
                  <a:cubicBezTo>
                    <a:pt x="1894" y="684"/>
                    <a:pt x="1892" y="657"/>
                    <a:pt x="1880" y="643"/>
                  </a:cubicBezTo>
                  <a:close/>
                  <a:moveTo>
                    <a:pt x="480" y="480"/>
                  </a:moveTo>
                  <a:cubicBezTo>
                    <a:pt x="436" y="480"/>
                    <a:pt x="400" y="516"/>
                    <a:pt x="400" y="560"/>
                  </a:cubicBezTo>
                  <a:cubicBezTo>
                    <a:pt x="400" y="604"/>
                    <a:pt x="436" y="640"/>
                    <a:pt x="480" y="640"/>
                  </a:cubicBezTo>
                  <a:cubicBezTo>
                    <a:pt x="524" y="640"/>
                    <a:pt x="560" y="604"/>
                    <a:pt x="560" y="560"/>
                  </a:cubicBezTo>
                  <a:cubicBezTo>
                    <a:pt x="560" y="516"/>
                    <a:pt x="524" y="480"/>
                    <a:pt x="480" y="48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50" name="TextBox 49"/>
          <p:cNvSpPr txBox="1"/>
          <p:nvPr/>
        </p:nvSpPr>
        <p:spPr bwMode="gray">
          <a:xfrm>
            <a:off x="4022566" y="4258388"/>
            <a:ext cx="182352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Sociale huurders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maken ook vaak gebruik van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eigen (spaar-)geld </a:t>
            </a:r>
            <a:r>
              <a:rPr lang="nl-NL" sz="8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(75%)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,</a:t>
            </a:r>
            <a:r>
              <a:rPr lang="nl-NL" sz="8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19%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geeft aan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anders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te financieren.</a:t>
            </a:r>
            <a:endParaRPr lang="nl-NL" sz="800" b="1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1" name="Group 10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3403268" y="4307502"/>
            <a:ext cx="476064" cy="430143"/>
            <a:chOff x="423" y="-1114"/>
            <a:chExt cx="4914" cy="4440"/>
          </a:xfrm>
          <a:solidFill>
            <a:schemeClr val="tx1"/>
          </a:solidFill>
        </p:grpSpPr>
        <p:sp>
          <p:nvSpPr>
            <p:cNvPr id="52" name="Freeform 11"/>
            <p:cNvSpPr>
              <a:spLocks/>
            </p:cNvSpPr>
            <p:nvPr/>
          </p:nvSpPr>
          <p:spPr bwMode="auto">
            <a:xfrm>
              <a:off x="423" y="114"/>
              <a:ext cx="4914" cy="3212"/>
            </a:xfrm>
            <a:custGeom>
              <a:avLst/>
              <a:gdLst>
                <a:gd name="T0" fmla="*/ 2030 w 2080"/>
                <a:gd name="T1" fmla="*/ 569 h 1360"/>
                <a:gd name="T2" fmla="*/ 2080 w 2080"/>
                <a:gd name="T3" fmla="*/ 800 h 1360"/>
                <a:gd name="T4" fmla="*/ 1916 w 2080"/>
                <a:gd name="T5" fmla="*/ 1196 h 1360"/>
                <a:gd name="T6" fmla="*/ 1520 w 2080"/>
                <a:gd name="T7" fmla="*/ 1360 h 1360"/>
                <a:gd name="T8" fmla="*/ 560 w 2080"/>
                <a:gd name="T9" fmla="*/ 1360 h 1360"/>
                <a:gd name="T10" fmla="*/ 164 w 2080"/>
                <a:gd name="T11" fmla="*/ 1196 h 1360"/>
                <a:gd name="T12" fmla="*/ 0 w 2080"/>
                <a:gd name="T13" fmla="*/ 800 h 1360"/>
                <a:gd name="T14" fmla="*/ 50 w 2080"/>
                <a:gd name="T15" fmla="*/ 569 h 1360"/>
                <a:gd name="T16" fmla="*/ 262 w 2080"/>
                <a:gd name="T17" fmla="*/ 73 h 1360"/>
                <a:gd name="T18" fmla="*/ 372 w 2080"/>
                <a:gd name="T19" fmla="*/ 0 h 1360"/>
                <a:gd name="T20" fmla="*/ 1707 w 2080"/>
                <a:gd name="T21" fmla="*/ 0 h 1360"/>
                <a:gd name="T22" fmla="*/ 1817 w 2080"/>
                <a:gd name="T23" fmla="*/ 73 h 1360"/>
                <a:gd name="T24" fmla="*/ 2030 w 2080"/>
                <a:gd name="T25" fmla="*/ 569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80" h="1360">
                  <a:moveTo>
                    <a:pt x="2030" y="569"/>
                  </a:moveTo>
                  <a:cubicBezTo>
                    <a:pt x="2061" y="642"/>
                    <a:pt x="2080" y="721"/>
                    <a:pt x="2080" y="800"/>
                  </a:cubicBezTo>
                  <a:cubicBezTo>
                    <a:pt x="2080" y="955"/>
                    <a:pt x="2017" y="1095"/>
                    <a:pt x="1916" y="1196"/>
                  </a:cubicBezTo>
                  <a:cubicBezTo>
                    <a:pt x="1814" y="1297"/>
                    <a:pt x="1674" y="1360"/>
                    <a:pt x="1520" y="1360"/>
                  </a:cubicBezTo>
                  <a:cubicBezTo>
                    <a:pt x="560" y="1360"/>
                    <a:pt x="560" y="1360"/>
                    <a:pt x="560" y="1360"/>
                  </a:cubicBezTo>
                  <a:cubicBezTo>
                    <a:pt x="405" y="1360"/>
                    <a:pt x="265" y="1297"/>
                    <a:pt x="164" y="1196"/>
                  </a:cubicBezTo>
                  <a:cubicBezTo>
                    <a:pt x="62" y="1095"/>
                    <a:pt x="0" y="955"/>
                    <a:pt x="0" y="800"/>
                  </a:cubicBezTo>
                  <a:cubicBezTo>
                    <a:pt x="0" y="721"/>
                    <a:pt x="18" y="642"/>
                    <a:pt x="50" y="569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81" y="29"/>
                    <a:pt x="324" y="0"/>
                    <a:pt x="372" y="0"/>
                  </a:cubicBezTo>
                  <a:cubicBezTo>
                    <a:pt x="1707" y="0"/>
                    <a:pt x="1707" y="0"/>
                    <a:pt x="1707" y="0"/>
                  </a:cubicBezTo>
                  <a:cubicBezTo>
                    <a:pt x="1755" y="0"/>
                    <a:pt x="1798" y="29"/>
                    <a:pt x="1817" y="73"/>
                  </a:cubicBezTo>
                  <a:lnTo>
                    <a:pt x="2030" y="56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12"/>
            <p:cNvSpPr>
              <a:spLocks noEditPoints="1"/>
            </p:cNvSpPr>
            <p:nvPr/>
          </p:nvSpPr>
          <p:spPr bwMode="auto">
            <a:xfrm>
              <a:off x="612" y="-1114"/>
              <a:ext cx="4536" cy="1606"/>
            </a:xfrm>
            <a:custGeom>
              <a:avLst/>
              <a:gdLst>
                <a:gd name="T0" fmla="*/ 0 w 1920"/>
                <a:gd name="T1" fmla="*/ 680 h 680"/>
                <a:gd name="T2" fmla="*/ 0 w 1920"/>
                <a:gd name="T3" fmla="*/ 480 h 680"/>
                <a:gd name="T4" fmla="*/ 120 w 1920"/>
                <a:gd name="T5" fmla="*/ 360 h 680"/>
                <a:gd name="T6" fmla="*/ 481 w 1920"/>
                <a:gd name="T7" fmla="*/ 360 h 680"/>
                <a:gd name="T8" fmla="*/ 642 w 1920"/>
                <a:gd name="T9" fmla="*/ 144 h 680"/>
                <a:gd name="T10" fmla="*/ 802 w 1920"/>
                <a:gd name="T11" fmla="*/ 0 h 680"/>
                <a:gd name="T12" fmla="*/ 962 w 1920"/>
                <a:gd name="T13" fmla="*/ 160 h 680"/>
                <a:gd name="T14" fmla="*/ 802 w 1920"/>
                <a:gd name="T15" fmla="*/ 320 h 680"/>
                <a:gd name="T16" fmla="*/ 656 w 1920"/>
                <a:gd name="T17" fmla="*/ 226 h 680"/>
                <a:gd name="T18" fmla="*/ 562 w 1920"/>
                <a:gd name="T19" fmla="*/ 360 h 680"/>
                <a:gd name="T20" fmla="*/ 1800 w 1920"/>
                <a:gd name="T21" fmla="*/ 360 h 680"/>
                <a:gd name="T22" fmla="*/ 1920 w 1920"/>
                <a:gd name="T23" fmla="*/ 480 h 680"/>
                <a:gd name="T24" fmla="*/ 1920 w 1920"/>
                <a:gd name="T25" fmla="*/ 680 h 680"/>
                <a:gd name="T26" fmla="*/ 1840 w 1920"/>
                <a:gd name="T27" fmla="*/ 680 h 680"/>
                <a:gd name="T28" fmla="*/ 1840 w 1920"/>
                <a:gd name="T29" fmla="*/ 480 h 680"/>
                <a:gd name="T30" fmla="*/ 1800 w 1920"/>
                <a:gd name="T31" fmla="*/ 440 h 680"/>
                <a:gd name="T32" fmla="*/ 120 w 1920"/>
                <a:gd name="T33" fmla="*/ 440 h 680"/>
                <a:gd name="T34" fmla="*/ 80 w 1920"/>
                <a:gd name="T35" fmla="*/ 480 h 680"/>
                <a:gd name="T36" fmla="*/ 80 w 1920"/>
                <a:gd name="T37" fmla="*/ 680 h 680"/>
                <a:gd name="T38" fmla="*/ 0 w 1920"/>
                <a:gd name="T39" fmla="*/ 680 h 680"/>
                <a:gd name="T40" fmla="*/ 1325 w 1920"/>
                <a:gd name="T41" fmla="*/ 277 h 680"/>
                <a:gd name="T42" fmla="*/ 1250 w 1920"/>
                <a:gd name="T43" fmla="*/ 217 h 680"/>
                <a:gd name="T44" fmla="*/ 1101 w 1920"/>
                <a:gd name="T45" fmla="*/ 320 h 680"/>
                <a:gd name="T46" fmla="*/ 1004 w 1920"/>
                <a:gd name="T47" fmla="*/ 288 h 680"/>
                <a:gd name="T48" fmla="*/ 1042 w 1920"/>
                <a:gd name="T49" fmla="*/ 160 h 680"/>
                <a:gd name="T50" fmla="*/ 1004 w 1920"/>
                <a:gd name="T51" fmla="*/ 32 h 680"/>
                <a:gd name="T52" fmla="*/ 1101 w 1920"/>
                <a:gd name="T53" fmla="*/ 0 h 680"/>
                <a:gd name="T54" fmla="*/ 1259 w 1920"/>
                <a:gd name="T55" fmla="*/ 136 h 680"/>
                <a:gd name="T56" fmla="*/ 1389 w 1920"/>
                <a:gd name="T57" fmla="*/ 229 h 680"/>
                <a:gd name="T58" fmla="*/ 1419 w 1920"/>
                <a:gd name="T59" fmla="*/ 280 h 680"/>
                <a:gd name="T60" fmla="*/ 1325 w 1920"/>
                <a:gd name="T61" fmla="*/ 277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20" h="680">
                  <a:moveTo>
                    <a:pt x="0" y="680"/>
                  </a:moveTo>
                  <a:cubicBezTo>
                    <a:pt x="0" y="480"/>
                    <a:pt x="0" y="480"/>
                    <a:pt x="0" y="480"/>
                  </a:cubicBezTo>
                  <a:cubicBezTo>
                    <a:pt x="0" y="414"/>
                    <a:pt x="54" y="360"/>
                    <a:pt x="120" y="360"/>
                  </a:cubicBezTo>
                  <a:cubicBezTo>
                    <a:pt x="481" y="360"/>
                    <a:pt x="481" y="360"/>
                    <a:pt x="481" y="360"/>
                  </a:cubicBezTo>
                  <a:cubicBezTo>
                    <a:pt x="491" y="264"/>
                    <a:pt x="553" y="181"/>
                    <a:pt x="642" y="144"/>
                  </a:cubicBezTo>
                  <a:cubicBezTo>
                    <a:pt x="650" y="63"/>
                    <a:pt x="720" y="0"/>
                    <a:pt x="802" y="0"/>
                  </a:cubicBezTo>
                  <a:cubicBezTo>
                    <a:pt x="890" y="0"/>
                    <a:pt x="962" y="72"/>
                    <a:pt x="962" y="160"/>
                  </a:cubicBezTo>
                  <a:cubicBezTo>
                    <a:pt x="962" y="249"/>
                    <a:pt x="890" y="320"/>
                    <a:pt x="802" y="320"/>
                  </a:cubicBezTo>
                  <a:cubicBezTo>
                    <a:pt x="738" y="320"/>
                    <a:pt x="681" y="283"/>
                    <a:pt x="656" y="226"/>
                  </a:cubicBezTo>
                  <a:cubicBezTo>
                    <a:pt x="605" y="254"/>
                    <a:pt x="570" y="303"/>
                    <a:pt x="562" y="360"/>
                  </a:cubicBezTo>
                  <a:cubicBezTo>
                    <a:pt x="974" y="360"/>
                    <a:pt x="1387" y="360"/>
                    <a:pt x="1800" y="360"/>
                  </a:cubicBezTo>
                  <a:cubicBezTo>
                    <a:pt x="1866" y="360"/>
                    <a:pt x="1920" y="414"/>
                    <a:pt x="1920" y="480"/>
                  </a:cubicBezTo>
                  <a:cubicBezTo>
                    <a:pt x="1920" y="680"/>
                    <a:pt x="1920" y="680"/>
                    <a:pt x="1920" y="680"/>
                  </a:cubicBezTo>
                  <a:cubicBezTo>
                    <a:pt x="1840" y="680"/>
                    <a:pt x="1840" y="680"/>
                    <a:pt x="1840" y="680"/>
                  </a:cubicBezTo>
                  <a:cubicBezTo>
                    <a:pt x="1840" y="480"/>
                    <a:pt x="1840" y="480"/>
                    <a:pt x="1840" y="480"/>
                  </a:cubicBezTo>
                  <a:cubicBezTo>
                    <a:pt x="1840" y="458"/>
                    <a:pt x="1822" y="440"/>
                    <a:pt x="1800" y="440"/>
                  </a:cubicBezTo>
                  <a:cubicBezTo>
                    <a:pt x="120" y="440"/>
                    <a:pt x="120" y="440"/>
                    <a:pt x="120" y="440"/>
                  </a:cubicBezTo>
                  <a:cubicBezTo>
                    <a:pt x="98" y="440"/>
                    <a:pt x="80" y="458"/>
                    <a:pt x="80" y="480"/>
                  </a:cubicBezTo>
                  <a:cubicBezTo>
                    <a:pt x="80" y="680"/>
                    <a:pt x="80" y="680"/>
                    <a:pt x="80" y="680"/>
                  </a:cubicBezTo>
                  <a:lnTo>
                    <a:pt x="0" y="680"/>
                  </a:lnTo>
                  <a:close/>
                  <a:moveTo>
                    <a:pt x="1325" y="277"/>
                  </a:moveTo>
                  <a:cubicBezTo>
                    <a:pt x="1306" y="251"/>
                    <a:pt x="1280" y="231"/>
                    <a:pt x="1250" y="217"/>
                  </a:cubicBezTo>
                  <a:cubicBezTo>
                    <a:pt x="1226" y="279"/>
                    <a:pt x="1167" y="320"/>
                    <a:pt x="1101" y="320"/>
                  </a:cubicBezTo>
                  <a:cubicBezTo>
                    <a:pt x="1065" y="320"/>
                    <a:pt x="1031" y="308"/>
                    <a:pt x="1004" y="288"/>
                  </a:cubicBezTo>
                  <a:cubicBezTo>
                    <a:pt x="1028" y="251"/>
                    <a:pt x="1042" y="207"/>
                    <a:pt x="1042" y="160"/>
                  </a:cubicBezTo>
                  <a:cubicBezTo>
                    <a:pt x="1042" y="113"/>
                    <a:pt x="1028" y="69"/>
                    <a:pt x="1004" y="32"/>
                  </a:cubicBezTo>
                  <a:cubicBezTo>
                    <a:pt x="1031" y="12"/>
                    <a:pt x="1064" y="0"/>
                    <a:pt x="1101" y="0"/>
                  </a:cubicBezTo>
                  <a:cubicBezTo>
                    <a:pt x="1180" y="0"/>
                    <a:pt x="1247" y="58"/>
                    <a:pt x="1259" y="136"/>
                  </a:cubicBezTo>
                  <a:cubicBezTo>
                    <a:pt x="1311" y="153"/>
                    <a:pt x="1356" y="186"/>
                    <a:pt x="1389" y="229"/>
                  </a:cubicBezTo>
                  <a:cubicBezTo>
                    <a:pt x="1401" y="245"/>
                    <a:pt x="1411" y="262"/>
                    <a:pt x="1419" y="280"/>
                  </a:cubicBezTo>
                  <a:cubicBezTo>
                    <a:pt x="1405" y="280"/>
                    <a:pt x="1331" y="285"/>
                    <a:pt x="1325" y="2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5" name="Rectangle 4"/>
          <p:cNvSpPr/>
          <p:nvPr/>
        </p:nvSpPr>
        <p:spPr bwMode="gray">
          <a:xfrm>
            <a:off x="7788470" y="1463328"/>
            <a:ext cx="669730" cy="592454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GB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 bwMode="gray">
          <a:xfrm>
            <a:off x="2209800" y="3333750"/>
            <a:ext cx="58515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300"/>
              </a:spcBef>
            </a:pPr>
            <a:r>
              <a:rPr lang="nl-NL" sz="600" dirty="0">
                <a:latin typeface="Arial" pitchFamily="34" charset="0"/>
                <a:cs typeface="Arial" pitchFamily="34" charset="0"/>
              </a:rPr>
              <a:t>% overwogen</a:t>
            </a:r>
            <a:endParaRPr lang="en-GB" sz="600" dirty="0" err="1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981200" y="3379916"/>
            <a:ext cx="214944" cy="10472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61CE45F5-61A6-4F78-B049-031EEE8653CE}"/>
              </a:ext>
            </a:extLst>
          </p:cNvPr>
          <p:cNvSpPr/>
          <p:nvPr/>
        </p:nvSpPr>
        <p:spPr>
          <a:xfrm>
            <a:off x="6033190" y="1709095"/>
            <a:ext cx="7541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nl-NL" sz="600" i="1" dirty="0">
                <a:latin typeface="Arial" pitchFamily="34" charset="0"/>
                <a:cs typeface="Arial" pitchFamily="34" charset="0"/>
              </a:rPr>
              <a:t>Particuliere huur: n=5,      niet representatief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0D82C95-240E-4043-9BA0-50F75E541001}"/>
              </a:ext>
            </a:extLst>
          </p:cNvPr>
          <p:cNvSpPr txBox="1"/>
          <p:nvPr/>
        </p:nvSpPr>
        <p:spPr bwMode="gray">
          <a:xfrm>
            <a:off x="1194756" y="1008612"/>
            <a:ext cx="17109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latin typeface="Arial" pitchFamily="34" charset="0"/>
                <a:cs typeface="Arial" pitchFamily="34" charset="0"/>
              </a:rPr>
              <a:t>Bekendheid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</a:t>
            </a:r>
            <a:r>
              <a:rPr lang="nl-NL" sz="800" b="1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kopers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met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energiebesparingsfonds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gemiddeld lager in 2019 dan in 2018.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45ADF723-1B0B-46D3-A943-4B429F46782C}"/>
              </a:ext>
            </a:extLst>
          </p:cNvPr>
          <p:cNvSpPr txBox="1"/>
          <p:nvPr/>
        </p:nvSpPr>
        <p:spPr bwMode="gray">
          <a:xfrm>
            <a:off x="1524000" y="1463328"/>
            <a:ext cx="5334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latin typeface="Arial" pitchFamily="34" charset="0"/>
                <a:cs typeface="Arial" pitchFamily="34" charset="0"/>
              </a:rPr>
              <a:t>2019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9406FF0-6294-443D-BC44-F18B399CB9D3}"/>
              </a:ext>
            </a:extLst>
          </p:cNvPr>
          <p:cNvSpPr txBox="1"/>
          <p:nvPr/>
        </p:nvSpPr>
        <p:spPr bwMode="gray">
          <a:xfrm>
            <a:off x="2372260" y="1463328"/>
            <a:ext cx="5334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latin typeface="Arial" pitchFamily="34" charset="0"/>
                <a:cs typeface="Arial" pitchFamily="34" charset="0"/>
              </a:rPr>
              <a:t>2018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B7DE8DD-1ACA-43FA-8342-5EF196ABB1AF}"/>
              </a:ext>
            </a:extLst>
          </p:cNvPr>
          <p:cNvSpPr txBox="1"/>
          <p:nvPr/>
        </p:nvSpPr>
        <p:spPr bwMode="gray">
          <a:xfrm>
            <a:off x="448574" y="3040618"/>
            <a:ext cx="25908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latin typeface="Arial" pitchFamily="34" charset="0"/>
                <a:cs typeface="Arial" pitchFamily="34" charset="0"/>
              </a:rPr>
              <a:t>Energiebesparingsfonds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in 2019 ongeveer  evenveel door </a:t>
            </a:r>
            <a:r>
              <a:rPr lang="nl-NL" sz="800" b="1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kopers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overwogen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om te gebruiken als in 2018.</a:t>
            </a:r>
          </a:p>
          <a:p>
            <a:pPr algn="ctr"/>
            <a:endParaRPr lang="nl-NL" sz="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1" name="Chart 60">
            <a:extLst>
              <a:ext uri="{FF2B5EF4-FFF2-40B4-BE49-F238E27FC236}">
                <a16:creationId xmlns:a16="http://schemas.microsoft.com/office/drawing/2014/main" id="{C23BFD33-B284-4F0C-B499-D6BA9BDF26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3860861"/>
              </p:ext>
            </p:extLst>
          </p:nvPr>
        </p:nvGraphicFramePr>
        <p:xfrm>
          <a:off x="1447800" y="3426057"/>
          <a:ext cx="1381660" cy="60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2" name="Chart 61">
            <a:extLst>
              <a:ext uri="{FF2B5EF4-FFF2-40B4-BE49-F238E27FC236}">
                <a16:creationId xmlns:a16="http://schemas.microsoft.com/office/drawing/2014/main" id="{EC6A156A-EF4E-4B35-84A2-7B83D21BBA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71638879"/>
              </p:ext>
            </p:extLst>
          </p:nvPr>
        </p:nvGraphicFramePr>
        <p:xfrm>
          <a:off x="1441005" y="4123714"/>
          <a:ext cx="1381660" cy="60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64" name="Chart 63">
            <a:extLst>
              <a:ext uri="{FF2B5EF4-FFF2-40B4-BE49-F238E27FC236}">
                <a16:creationId xmlns:a16="http://schemas.microsoft.com/office/drawing/2014/main" id="{F70DF164-C37C-4DAA-8B98-09FDB5198A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4646486"/>
              </p:ext>
            </p:extLst>
          </p:nvPr>
        </p:nvGraphicFramePr>
        <p:xfrm>
          <a:off x="1321279" y="1612317"/>
          <a:ext cx="1771650" cy="81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65" name="Chart 64">
            <a:extLst>
              <a:ext uri="{FF2B5EF4-FFF2-40B4-BE49-F238E27FC236}">
                <a16:creationId xmlns:a16="http://schemas.microsoft.com/office/drawing/2014/main" id="{46A611BD-6C1A-42CF-929D-0557CC3F41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6687248"/>
              </p:ext>
            </p:extLst>
          </p:nvPr>
        </p:nvGraphicFramePr>
        <p:xfrm>
          <a:off x="1321279" y="2165350"/>
          <a:ext cx="1771650" cy="81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66" name="Chart 65">
            <a:extLst>
              <a:ext uri="{FF2B5EF4-FFF2-40B4-BE49-F238E27FC236}">
                <a16:creationId xmlns:a16="http://schemas.microsoft.com/office/drawing/2014/main" id="{65F0002A-8FF4-4E82-B44D-A0CC63529A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9488609"/>
              </p:ext>
            </p:extLst>
          </p:nvPr>
        </p:nvGraphicFramePr>
        <p:xfrm>
          <a:off x="2133600" y="1612317"/>
          <a:ext cx="1771650" cy="81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67" name="Chart 66">
            <a:extLst>
              <a:ext uri="{FF2B5EF4-FFF2-40B4-BE49-F238E27FC236}">
                <a16:creationId xmlns:a16="http://schemas.microsoft.com/office/drawing/2014/main" id="{0C0206E4-C5B0-4538-83B5-CA7B785750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1352979"/>
              </p:ext>
            </p:extLst>
          </p:nvPr>
        </p:nvGraphicFramePr>
        <p:xfrm>
          <a:off x="2133600" y="2165350"/>
          <a:ext cx="1771650" cy="81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68" name="Chart 67">
            <a:extLst>
              <a:ext uri="{FF2B5EF4-FFF2-40B4-BE49-F238E27FC236}">
                <a16:creationId xmlns:a16="http://schemas.microsoft.com/office/drawing/2014/main" id="{337AA8B3-960A-4CE9-A9CB-5314180335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5482988"/>
              </p:ext>
            </p:extLst>
          </p:nvPr>
        </p:nvGraphicFramePr>
        <p:xfrm>
          <a:off x="3130833" y="1576116"/>
          <a:ext cx="3437626" cy="2072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89" name="TextBox 88">
            <a:extLst>
              <a:ext uri="{FF2B5EF4-FFF2-40B4-BE49-F238E27FC236}">
                <a16:creationId xmlns:a16="http://schemas.microsoft.com/office/drawing/2014/main" id="{A41748A2-126C-4FEC-B605-3DB871F2F10C}"/>
              </a:ext>
            </a:extLst>
          </p:cNvPr>
          <p:cNvSpPr txBox="1"/>
          <p:nvPr/>
        </p:nvSpPr>
        <p:spPr bwMode="gray">
          <a:xfrm>
            <a:off x="6483899" y="2238102"/>
            <a:ext cx="203205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Over zijn algemeenheid is de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bekendheid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van het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Warmtefonds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aan de lage kant:</a:t>
            </a:r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53D136ED-7817-4AA8-900C-027991B85CAF}"/>
              </a:ext>
            </a:extLst>
          </p:cNvPr>
          <p:cNvGrpSpPr/>
          <p:nvPr/>
        </p:nvGrpSpPr>
        <p:grpSpPr>
          <a:xfrm>
            <a:off x="6694347" y="2558919"/>
            <a:ext cx="1821604" cy="229184"/>
            <a:chOff x="1239270" y="1295501"/>
            <a:chExt cx="1720091" cy="229184"/>
          </a:xfrm>
        </p:grpSpPr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9BAACBE8-BE7F-48D2-8F4A-FF92F2C26F09}"/>
                </a:ext>
              </a:extLst>
            </p:cNvPr>
            <p:cNvSpPr txBox="1"/>
            <p:nvPr/>
          </p:nvSpPr>
          <p:spPr bwMode="gray">
            <a:xfrm>
              <a:off x="1239270" y="129550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Kopers – </a:t>
              </a:r>
              <a:br>
                <a:rPr lang="nl-NL" sz="700" dirty="0">
                  <a:latin typeface="Arial" pitchFamily="34" charset="0"/>
                  <a:cs typeface="Arial" pitchFamily="34" charset="0"/>
                </a:rPr>
              </a:br>
              <a:r>
                <a:rPr lang="nl-NL" sz="700" dirty="0">
                  <a:latin typeface="Arial" pitchFamily="34" charset="0"/>
                  <a:cs typeface="Arial" pitchFamily="34" charset="0"/>
                </a:rPr>
                <a:t>Maatregelen: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EC76F8F3-65CE-45A2-83EF-6B517B078E13}"/>
                </a:ext>
              </a:extLst>
            </p:cNvPr>
            <p:cNvSpPr txBox="1"/>
            <p:nvPr/>
          </p:nvSpPr>
          <p:spPr bwMode="gray">
            <a:xfrm>
              <a:off x="231425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Kopers –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totaal</a:t>
              </a:r>
            </a:p>
          </p:txBody>
        </p:sp>
      </p:grpSp>
      <p:graphicFrame>
        <p:nvGraphicFramePr>
          <p:cNvPr id="124" name="Chart 123">
            <a:extLst>
              <a:ext uri="{FF2B5EF4-FFF2-40B4-BE49-F238E27FC236}">
                <a16:creationId xmlns:a16="http://schemas.microsoft.com/office/drawing/2014/main" id="{847469FB-E24B-4F55-82D0-E474129108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2978437"/>
              </p:ext>
            </p:extLst>
          </p:nvPr>
        </p:nvGraphicFramePr>
        <p:xfrm>
          <a:off x="7676237" y="2807064"/>
          <a:ext cx="1771650" cy="81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125" name="Chart 124">
            <a:extLst>
              <a:ext uri="{FF2B5EF4-FFF2-40B4-BE49-F238E27FC236}">
                <a16:creationId xmlns:a16="http://schemas.microsoft.com/office/drawing/2014/main" id="{B0E51B12-6D17-42AF-951D-62B470545B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2021010"/>
              </p:ext>
            </p:extLst>
          </p:nvPr>
        </p:nvGraphicFramePr>
        <p:xfrm>
          <a:off x="6553200" y="2808603"/>
          <a:ext cx="1771650" cy="81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88" name="TextBox 87">
            <a:extLst>
              <a:ext uri="{FF2B5EF4-FFF2-40B4-BE49-F238E27FC236}">
                <a16:creationId xmlns:a16="http://schemas.microsoft.com/office/drawing/2014/main" id="{F033772D-2DA9-4D92-8B72-828CF4F74F4B}"/>
              </a:ext>
            </a:extLst>
          </p:cNvPr>
          <p:cNvSpPr txBox="1"/>
          <p:nvPr/>
        </p:nvSpPr>
        <p:spPr bwMode="gray">
          <a:xfrm>
            <a:off x="6553200" y="3572065"/>
            <a:ext cx="183051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Ongeveer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een derde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van de </a:t>
            </a:r>
            <a:r>
              <a:rPr lang="nl-NL" sz="800" b="1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kopers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overweegt gebruik te maken van een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lening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van het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Warmtefonds: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DAFAFE2B-99AB-4A18-AAD4-BC45E24E8E37}"/>
              </a:ext>
            </a:extLst>
          </p:cNvPr>
          <p:cNvSpPr txBox="1"/>
          <p:nvPr/>
        </p:nvSpPr>
        <p:spPr bwMode="gray">
          <a:xfrm>
            <a:off x="7500502" y="3985255"/>
            <a:ext cx="58515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300"/>
              </a:spcBef>
            </a:pPr>
            <a:r>
              <a:rPr lang="nl-NL" sz="600" dirty="0">
                <a:latin typeface="Arial" pitchFamily="34" charset="0"/>
                <a:cs typeface="Arial" pitchFamily="34" charset="0"/>
              </a:rPr>
              <a:t>% overwogen</a:t>
            </a:r>
            <a:endParaRPr lang="en-GB" sz="600" dirty="0" err="1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0B70FA33-BA5F-4471-9286-A1DA5538F0D3}"/>
              </a:ext>
            </a:extLst>
          </p:cNvPr>
          <p:cNvCxnSpPr>
            <a:cxnSpLocks/>
          </p:cNvCxnSpPr>
          <p:nvPr/>
        </p:nvCxnSpPr>
        <p:spPr>
          <a:xfrm flipV="1">
            <a:off x="7261310" y="4031421"/>
            <a:ext cx="225536" cy="192038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9" name="Chart 128">
            <a:extLst>
              <a:ext uri="{FF2B5EF4-FFF2-40B4-BE49-F238E27FC236}">
                <a16:creationId xmlns:a16="http://schemas.microsoft.com/office/drawing/2014/main" id="{24B562F1-5514-4DD7-8AAB-DE1C610FA6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7832137"/>
              </p:ext>
            </p:extLst>
          </p:nvPr>
        </p:nvGraphicFramePr>
        <p:xfrm>
          <a:off x="6694347" y="4077561"/>
          <a:ext cx="1630503" cy="70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</p:spTree>
    <p:extLst>
      <p:ext uri="{BB962C8B-B14F-4D97-AF65-F5344CB8AC3E}">
        <p14:creationId xmlns:p14="http://schemas.microsoft.com/office/powerpoint/2010/main" val="3338796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nl-NL" dirty="0"/>
              <a:t>4. Inzicht in verbruik en gedragsaanpassing</a:t>
            </a:r>
          </a:p>
        </p:txBody>
      </p:sp>
      <p:sp>
        <p:nvSpPr>
          <p:cNvPr id="13" name="Rectangle 12"/>
          <p:cNvSpPr/>
          <p:nvPr/>
        </p:nvSpPr>
        <p:spPr bwMode="gray">
          <a:xfrm>
            <a:off x="381000" y="845590"/>
            <a:ext cx="8483132" cy="400656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 bwMode="gray">
          <a:xfrm>
            <a:off x="448574" y="895350"/>
            <a:ext cx="2447026" cy="388620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 bwMode="gray">
          <a:xfrm>
            <a:off x="2971800" y="895350"/>
            <a:ext cx="2590800" cy="388619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 bwMode="gray">
          <a:xfrm>
            <a:off x="5638801" y="895350"/>
            <a:ext cx="3155204" cy="388457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0" name="Group 169"/>
          <p:cNvGrpSpPr/>
          <p:nvPr/>
        </p:nvGrpSpPr>
        <p:grpSpPr>
          <a:xfrm>
            <a:off x="677268" y="1362168"/>
            <a:ext cx="1989732" cy="702953"/>
            <a:chOff x="554415" y="1846956"/>
            <a:chExt cx="1989732" cy="702953"/>
          </a:xfrm>
        </p:grpSpPr>
        <p:grpSp>
          <p:nvGrpSpPr>
            <p:cNvPr id="159" name="Group 158"/>
            <p:cNvGrpSpPr/>
            <p:nvPr/>
          </p:nvGrpSpPr>
          <p:grpSpPr>
            <a:xfrm>
              <a:off x="554415" y="1846956"/>
              <a:ext cx="650272" cy="702953"/>
              <a:chOff x="554415" y="1846956"/>
              <a:chExt cx="650272" cy="702953"/>
            </a:xfrm>
          </p:grpSpPr>
          <p:graphicFrame>
            <p:nvGraphicFramePr>
              <p:cNvPr id="69" name="Chart 68"/>
              <p:cNvGraphicFramePr/>
              <p:nvPr>
                <p:extLst>
                  <p:ext uri="{D42A27DB-BD31-4B8C-83A1-F6EECF244321}">
                    <p14:modId xmlns:p14="http://schemas.microsoft.com/office/powerpoint/2010/main" val="2518739317"/>
                  </p:ext>
                </p:extLst>
              </p:nvPr>
            </p:nvGraphicFramePr>
            <p:xfrm>
              <a:off x="554415" y="1846956"/>
              <a:ext cx="650272" cy="7029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70" name="TextBox 69"/>
              <p:cNvSpPr txBox="1"/>
              <p:nvPr/>
            </p:nvSpPr>
            <p:spPr bwMode="gray">
              <a:xfrm>
                <a:off x="682757" y="2128051"/>
                <a:ext cx="398292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800" dirty="0">
                    <a:latin typeface="Arial" pitchFamily="34" charset="0"/>
                    <a:cs typeface="Arial" pitchFamily="34" charset="0"/>
                  </a:rPr>
                  <a:t>63%</a:t>
                </a:r>
                <a:endParaRPr lang="en-US" sz="8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60" name="Group 159"/>
            <p:cNvGrpSpPr/>
            <p:nvPr/>
          </p:nvGrpSpPr>
          <p:grpSpPr>
            <a:xfrm>
              <a:off x="1224145" y="1846956"/>
              <a:ext cx="650272" cy="702953"/>
              <a:chOff x="1224145" y="1846956"/>
              <a:chExt cx="650272" cy="702953"/>
            </a:xfrm>
          </p:grpSpPr>
          <p:graphicFrame>
            <p:nvGraphicFramePr>
              <p:cNvPr id="67" name="Chart 66"/>
              <p:cNvGraphicFramePr/>
              <p:nvPr>
                <p:extLst>
                  <p:ext uri="{D42A27DB-BD31-4B8C-83A1-F6EECF244321}">
                    <p14:modId xmlns:p14="http://schemas.microsoft.com/office/powerpoint/2010/main" val="1428474026"/>
                  </p:ext>
                </p:extLst>
              </p:nvPr>
            </p:nvGraphicFramePr>
            <p:xfrm>
              <a:off x="1224145" y="1846956"/>
              <a:ext cx="650272" cy="7029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68" name="TextBox 67"/>
              <p:cNvSpPr txBox="1"/>
              <p:nvPr/>
            </p:nvSpPr>
            <p:spPr bwMode="gray">
              <a:xfrm>
                <a:off x="1352487" y="2128051"/>
                <a:ext cx="398292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800" dirty="0">
                    <a:latin typeface="Arial" pitchFamily="34" charset="0"/>
                    <a:cs typeface="Arial" pitchFamily="34" charset="0"/>
                  </a:rPr>
                  <a:t>76%</a:t>
                </a:r>
                <a:endParaRPr lang="en-US" sz="8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61" name="Group 160"/>
            <p:cNvGrpSpPr/>
            <p:nvPr/>
          </p:nvGrpSpPr>
          <p:grpSpPr>
            <a:xfrm>
              <a:off x="1893875" y="1846956"/>
              <a:ext cx="650272" cy="702953"/>
              <a:chOff x="1893875" y="1846956"/>
              <a:chExt cx="650272" cy="702953"/>
            </a:xfrm>
          </p:grpSpPr>
          <p:graphicFrame>
            <p:nvGraphicFramePr>
              <p:cNvPr id="65" name="Chart 64"/>
              <p:cNvGraphicFramePr/>
              <p:nvPr>
                <p:extLst>
                  <p:ext uri="{D42A27DB-BD31-4B8C-83A1-F6EECF244321}">
                    <p14:modId xmlns:p14="http://schemas.microsoft.com/office/powerpoint/2010/main" val="536141934"/>
                  </p:ext>
                </p:extLst>
              </p:nvPr>
            </p:nvGraphicFramePr>
            <p:xfrm>
              <a:off x="1893875" y="1846956"/>
              <a:ext cx="650272" cy="7029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66" name="TextBox 65"/>
              <p:cNvSpPr txBox="1"/>
              <p:nvPr/>
            </p:nvSpPr>
            <p:spPr bwMode="gray">
              <a:xfrm>
                <a:off x="2022217" y="2128051"/>
                <a:ext cx="398292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800" dirty="0">
                    <a:latin typeface="Arial" pitchFamily="34" charset="0"/>
                    <a:cs typeface="Arial" pitchFamily="34" charset="0"/>
                  </a:rPr>
                  <a:t>77%</a:t>
                </a:r>
                <a:endParaRPr lang="en-US" sz="8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71" name="Group 70"/>
          <p:cNvGrpSpPr/>
          <p:nvPr/>
        </p:nvGrpSpPr>
        <p:grpSpPr>
          <a:xfrm>
            <a:off x="677268" y="1247061"/>
            <a:ext cx="1984567" cy="215444"/>
            <a:chOff x="974794" y="1309241"/>
            <a:chExt cx="1984567" cy="215444"/>
          </a:xfrm>
        </p:grpSpPr>
        <p:sp>
          <p:nvSpPr>
            <p:cNvPr id="72" name="TextBox 71"/>
            <p:cNvSpPr txBox="1"/>
            <p:nvPr/>
          </p:nvSpPr>
          <p:spPr bwMode="gray">
            <a:xfrm>
              <a:off x="97479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Particuliere 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73" name="TextBox 72"/>
            <p:cNvSpPr txBox="1"/>
            <p:nvPr/>
          </p:nvSpPr>
          <p:spPr bwMode="gray">
            <a:xfrm>
              <a:off x="164452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Sociale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74" name="TextBox 73"/>
            <p:cNvSpPr txBox="1"/>
            <p:nvPr/>
          </p:nvSpPr>
          <p:spPr bwMode="gray">
            <a:xfrm>
              <a:off x="2314254" y="1309241"/>
              <a:ext cx="645107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Kopers:</a:t>
              </a:r>
            </a:p>
          </p:txBody>
        </p:sp>
      </p:grpSp>
      <p:sp>
        <p:nvSpPr>
          <p:cNvPr id="103" name="TextBox 102"/>
          <p:cNvSpPr txBox="1"/>
          <p:nvPr/>
        </p:nvSpPr>
        <p:spPr bwMode="gray">
          <a:xfrm>
            <a:off x="448574" y="1047750"/>
            <a:ext cx="244702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In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 bezit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van een slimme meter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:</a:t>
            </a:r>
          </a:p>
        </p:txBody>
      </p:sp>
      <p:grpSp>
        <p:nvGrpSpPr>
          <p:cNvPr id="169" name="Group 168"/>
          <p:cNvGrpSpPr/>
          <p:nvPr/>
        </p:nvGrpSpPr>
        <p:grpSpPr>
          <a:xfrm>
            <a:off x="677268" y="2706997"/>
            <a:ext cx="1989732" cy="702953"/>
            <a:chOff x="554415" y="2915011"/>
            <a:chExt cx="1989732" cy="702953"/>
          </a:xfrm>
        </p:grpSpPr>
        <p:grpSp>
          <p:nvGrpSpPr>
            <p:cNvPr id="164" name="Group 163"/>
            <p:cNvGrpSpPr/>
            <p:nvPr/>
          </p:nvGrpSpPr>
          <p:grpSpPr>
            <a:xfrm>
              <a:off x="554415" y="2915011"/>
              <a:ext cx="650272" cy="702953"/>
              <a:chOff x="554415" y="2915011"/>
              <a:chExt cx="650272" cy="702953"/>
            </a:xfrm>
          </p:grpSpPr>
          <p:graphicFrame>
            <p:nvGraphicFramePr>
              <p:cNvPr id="83" name="Chart 82"/>
              <p:cNvGraphicFramePr/>
              <p:nvPr>
                <p:extLst>
                  <p:ext uri="{D42A27DB-BD31-4B8C-83A1-F6EECF244321}">
                    <p14:modId xmlns:p14="http://schemas.microsoft.com/office/powerpoint/2010/main" val="1371412651"/>
                  </p:ext>
                </p:extLst>
              </p:nvPr>
            </p:nvGraphicFramePr>
            <p:xfrm>
              <a:off x="554415" y="2915011"/>
              <a:ext cx="650272" cy="7029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sp>
            <p:nvSpPr>
              <p:cNvPr id="84" name="TextBox 83"/>
              <p:cNvSpPr txBox="1"/>
              <p:nvPr/>
            </p:nvSpPr>
            <p:spPr bwMode="gray">
              <a:xfrm>
                <a:off x="682757" y="3196106"/>
                <a:ext cx="398292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800" dirty="0">
                    <a:latin typeface="Arial" pitchFamily="34" charset="0"/>
                    <a:cs typeface="Arial" pitchFamily="34" charset="0"/>
                  </a:rPr>
                  <a:t>60%</a:t>
                </a:r>
                <a:endParaRPr lang="en-US" sz="8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63" name="Group 162"/>
            <p:cNvGrpSpPr/>
            <p:nvPr/>
          </p:nvGrpSpPr>
          <p:grpSpPr>
            <a:xfrm>
              <a:off x="1224145" y="2915011"/>
              <a:ext cx="650272" cy="702953"/>
              <a:chOff x="1224145" y="2915011"/>
              <a:chExt cx="650272" cy="702953"/>
            </a:xfrm>
          </p:grpSpPr>
          <p:graphicFrame>
            <p:nvGraphicFramePr>
              <p:cNvPr id="81" name="Chart 80"/>
              <p:cNvGraphicFramePr/>
              <p:nvPr>
                <p:extLst>
                  <p:ext uri="{D42A27DB-BD31-4B8C-83A1-F6EECF244321}">
                    <p14:modId xmlns:p14="http://schemas.microsoft.com/office/powerpoint/2010/main" val="2896245863"/>
                  </p:ext>
                </p:extLst>
              </p:nvPr>
            </p:nvGraphicFramePr>
            <p:xfrm>
              <a:off x="1224145" y="2915011"/>
              <a:ext cx="650272" cy="7029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7"/>
              </a:graphicData>
            </a:graphic>
          </p:graphicFrame>
          <p:sp>
            <p:nvSpPr>
              <p:cNvPr id="82" name="TextBox 81"/>
              <p:cNvSpPr txBox="1"/>
              <p:nvPr/>
            </p:nvSpPr>
            <p:spPr bwMode="gray">
              <a:xfrm>
                <a:off x="1352487" y="3196106"/>
                <a:ext cx="398292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800" dirty="0">
                    <a:latin typeface="Arial" pitchFamily="34" charset="0"/>
                    <a:cs typeface="Arial" pitchFamily="34" charset="0"/>
                  </a:rPr>
                  <a:t>59%</a:t>
                </a:r>
                <a:endParaRPr lang="en-US" sz="8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62" name="Group 161"/>
            <p:cNvGrpSpPr/>
            <p:nvPr/>
          </p:nvGrpSpPr>
          <p:grpSpPr>
            <a:xfrm>
              <a:off x="1893875" y="2915011"/>
              <a:ext cx="650272" cy="702953"/>
              <a:chOff x="1893875" y="2915011"/>
              <a:chExt cx="650272" cy="702953"/>
            </a:xfrm>
          </p:grpSpPr>
          <p:graphicFrame>
            <p:nvGraphicFramePr>
              <p:cNvPr id="79" name="Chart 78"/>
              <p:cNvGraphicFramePr/>
              <p:nvPr>
                <p:extLst>
                  <p:ext uri="{D42A27DB-BD31-4B8C-83A1-F6EECF244321}">
                    <p14:modId xmlns:p14="http://schemas.microsoft.com/office/powerpoint/2010/main" val="233649406"/>
                  </p:ext>
                </p:extLst>
              </p:nvPr>
            </p:nvGraphicFramePr>
            <p:xfrm>
              <a:off x="1893875" y="2915011"/>
              <a:ext cx="650272" cy="7029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8"/>
              </a:graphicData>
            </a:graphic>
          </p:graphicFrame>
          <p:sp>
            <p:nvSpPr>
              <p:cNvPr id="80" name="TextBox 79"/>
              <p:cNvSpPr txBox="1"/>
              <p:nvPr/>
            </p:nvSpPr>
            <p:spPr bwMode="gray">
              <a:xfrm>
                <a:off x="2022217" y="3196106"/>
                <a:ext cx="398292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800" dirty="0">
                    <a:latin typeface="Arial" pitchFamily="34" charset="0"/>
                    <a:cs typeface="Arial" pitchFamily="34" charset="0"/>
                  </a:rPr>
                  <a:t>59%</a:t>
                </a:r>
                <a:endParaRPr lang="en-US" sz="8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85" name="Group 84"/>
          <p:cNvGrpSpPr/>
          <p:nvPr/>
        </p:nvGrpSpPr>
        <p:grpSpPr>
          <a:xfrm>
            <a:off x="677268" y="2591890"/>
            <a:ext cx="1984567" cy="215444"/>
            <a:chOff x="974794" y="1309241"/>
            <a:chExt cx="1984567" cy="215444"/>
          </a:xfrm>
        </p:grpSpPr>
        <p:sp>
          <p:nvSpPr>
            <p:cNvPr id="86" name="TextBox 85"/>
            <p:cNvSpPr txBox="1"/>
            <p:nvPr/>
          </p:nvSpPr>
          <p:spPr bwMode="gray">
            <a:xfrm>
              <a:off x="97479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Particuliere 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87" name="TextBox 86"/>
            <p:cNvSpPr txBox="1"/>
            <p:nvPr/>
          </p:nvSpPr>
          <p:spPr bwMode="gray">
            <a:xfrm>
              <a:off x="164452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Sociale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88" name="TextBox 87"/>
            <p:cNvSpPr txBox="1"/>
            <p:nvPr/>
          </p:nvSpPr>
          <p:spPr bwMode="gray">
            <a:xfrm>
              <a:off x="2314254" y="1309241"/>
              <a:ext cx="645107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Kopers:</a:t>
              </a:r>
            </a:p>
          </p:txBody>
        </p:sp>
      </p:grpSp>
      <p:sp>
        <p:nvSpPr>
          <p:cNvPr id="105" name="TextBox 104"/>
          <p:cNvSpPr txBox="1"/>
          <p:nvPr/>
        </p:nvSpPr>
        <p:spPr bwMode="gray">
          <a:xfrm>
            <a:off x="448574" y="2328960"/>
            <a:ext cx="244702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Maakt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 gebruik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van de slimme meter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:</a:t>
            </a:r>
          </a:p>
        </p:txBody>
      </p:sp>
      <p:graphicFrame>
        <p:nvGraphicFramePr>
          <p:cNvPr id="143" name="Chart 142"/>
          <p:cNvGraphicFramePr/>
          <p:nvPr>
            <p:extLst>
              <p:ext uri="{D42A27DB-BD31-4B8C-83A1-F6EECF244321}">
                <p14:modId xmlns:p14="http://schemas.microsoft.com/office/powerpoint/2010/main" val="1720099618"/>
              </p:ext>
            </p:extLst>
          </p:nvPr>
        </p:nvGraphicFramePr>
        <p:xfrm>
          <a:off x="3257550" y="1674164"/>
          <a:ext cx="1771650" cy="81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44" name="Chart 143"/>
          <p:cNvGraphicFramePr/>
          <p:nvPr>
            <p:extLst>
              <p:ext uri="{D42A27DB-BD31-4B8C-83A1-F6EECF244321}">
                <p14:modId xmlns:p14="http://schemas.microsoft.com/office/powerpoint/2010/main" val="3611918061"/>
              </p:ext>
            </p:extLst>
          </p:nvPr>
        </p:nvGraphicFramePr>
        <p:xfrm>
          <a:off x="3633381" y="2118664"/>
          <a:ext cx="1771650" cy="81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55" name="TextBox 154"/>
          <p:cNvSpPr txBox="1"/>
          <p:nvPr/>
        </p:nvSpPr>
        <p:spPr bwMode="gray">
          <a:xfrm>
            <a:off x="2971800" y="1075176"/>
            <a:ext cx="25908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latin typeface="Arial" pitchFamily="34" charset="0"/>
                <a:cs typeface="Arial" pitchFamily="34" charset="0"/>
              </a:rPr>
              <a:t>Meer op energieverbruik gaan letten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door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slimme meter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56" name="TextBox 155"/>
          <p:cNvSpPr txBox="1"/>
          <p:nvPr/>
        </p:nvSpPr>
        <p:spPr bwMode="gray">
          <a:xfrm>
            <a:off x="3392196" y="2970004"/>
            <a:ext cx="16002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Heeft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inzicht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geleid tot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lager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energieverbruik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85" name="TextBox 184"/>
          <p:cNvSpPr txBox="1"/>
          <p:nvPr/>
        </p:nvSpPr>
        <p:spPr bwMode="gray">
          <a:xfrm>
            <a:off x="5638801" y="977948"/>
            <a:ext cx="315520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latin typeface="Arial" pitchFamily="34" charset="0"/>
                <a:cs typeface="Arial" pitchFamily="34" charset="0"/>
              </a:rPr>
              <a:t>Energiebesparende maatregelen </a:t>
            </a:r>
          </a:p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getroffen door inzicht in energieverbruik </a:t>
            </a:r>
            <a:endParaRPr lang="nl-NL" sz="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6" name="Group 185"/>
          <p:cNvGrpSpPr/>
          <p:nvPr/>
        </p:nvGrpSpPr>
        <p:grpSpPr>
          <a:xfrm>
            <a:off x="6172200" y="4002397"/>
            <a:ext cx="1989732" cy="702953"/>
            <a:chOff x="554415" y="4016587"/>
            <a:chExt cx="1989732" cy="702953"/>
          </a:xfrm>
        </p:grpSpPr>
        <p:grpSp>
          <p:nvGrpSpPr>
            <p:cNvPr id="187" name="Group 186"/>
            <p:cNvGrpSpPr/>
            <p:nvPr/>
          </p:nvGrpSpPr>
          <p:grpSpPr>
            <a:xfrm>
              <a:off x="554415" y="4016587"/>
              <a:ext cx="650272" cy="702953"/>
              <a:chOff x="554415" y="4016587"/>
              <a:chExt cx="650272" cy="702953"/>
            </a:xfrm>
          </p:grpSpPr>
          <p:graphicFrame>
            <p:nvGraphicFramePr>
              <p:cNvPr id="194" name="Chart 193"/>
              <p:cNvGraphicFramePr/>
              <p:nvPr>
                <p:extLst>
                  <p:ext uri="{D42A27DB-BD31-4B8C-83A1-F6EECF244321}">
                    <p14:modId xmlns:p14="http://schemas.microsoft.com/office/powerpoint/2010/main" val="1949677405"/>
                  </p:ext>
                </p:extLst>
              </p:nvPr>
            </p:nvGraphicFramePr>
            <p:xfrm>
              <a:off x="554415" y="4016587"/>
              <a:ext cx="650272" cy="7029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1"/>
              </a:graphicData>
            </a:graphic>
          </p:graphicFrame>
          <p:sp>
            <p:nvSpPr>
              <p:cNvPr id="195" name="TextBox 194"/>
              <p:cNvSpPr txBox="1"/>
              <p:nvPr/>
            </p:nvSpPr>
            <p:spPr bwMode="gray">
              <a:xfrm>
                <a:off x="682757" y="4297682"/>
                <a:ext cx="398292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800" dirty="0">
                    <a:latin typeface="Arial" pitchFamily="34" charset="0"/>
                    <a:cs typeface="Arial" pitchFamily="34" charset="0"/>
                  </a:rPr>
                  <a:t>67%</a:t>
                </a:r>
                <a:endParaRPr lang="en-US" sz="8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88" name="Group 187"/>
            <p:cNvGrpSpPr/>
            <p:nvPr/>
          </p:nvGrpSpPr>
          <p:grpSpPr>
            <a:xfrm>
              <a:off x="1224145" y="4016587"/>
              <a:ext cx="650272" cy="702953"/>
              <a:chOff x="1224145" y="4016587"/>
              <a:chExt cx="650272" cy="702953"/>
            </a:xfrm>
          </p:grpSpPr>
          <p:graphicFrame>
            <p:nvGraphicFramePr>
              <p:cNvPr id="192" name="Chart 191"/>
              <p:cNvGraphicFramePr/>
              <p:nvPr>
                <p:extLst>
                  <p:ext uri="{D42A27DB-BD31-4B8C-83A1-F6EECF244321}">
                    <p14:modId xmlns:p14="http://schemas.microsoft.com/office/powerpoint/2010/main" val="3883669997"/>
                  </p:ext>
                </p:extLst>
              </p:nvPr>
            </p:nvGraphicFramePr>
            <p:xfrm>
              <a:off x="1224145" y="4016587"/>
              <a:ext cx="650272" cy="7029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2"/>
              </a:graphicData>
            </a:graphic>
          </p:graphicFrame>
          <p:sp>
            <p:nvSpPr>
              <p:cNvPr id="193" name="TextBox 192"/>
              <p:cNvSpPr txBox="1"/>
              <p:nvPr/>
            </p:nvSpPr>
            <p:spPr bwMode="gray">
              <a:xfrm>
                <a:off x="1352487" y="4297682"/>
                <a:ext cx="398292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800" dirty="0">
                    <a:latin typeface="Arial" pitchFamily="34" charset="0"/>
                    <a:cs typeface="Arial" pitchFamily="34" charset="0"/>
                  </a:rPr>
                  <a:t>75%</a:t>
                </a:r>
                <a:endParaRPr lang="en-US" sz="8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89" name="Group 188"/>
            <p:cNvGrpSpPr/>
            <p:nvPr/>
          </p:nvGrpSpPr>
          <p:grpSpPr>
            <a:xfrm>
              <a:off x="1893875" y="4016587"/>
              <a:ext cx="650272" cy="702953"/>
              <a:chOff x="1893875" y="4016587"/>
              <a:chExt cx="650272" cy="702953"/>
            </a:xfrm>
          </p:grpSpPr>
          <p:graphicFrame>
            <p:nvGraphicFramePr>
              <p:cNvPr id="190" name="Chart 189"/>
              <p:cNvGraphicFramePr/>
              <p:nvPr>
                <p:extLst>
                  <p:ext uri="{D42A27DB-BD31-4B8C-83A1-F6EECF244321}">
                    <p14:modId xmlns:p14="http://schemas.microsoft.com/office/powerpoint/2010/main" val="2013821759"/>
                  </p:ext>
                </p:extLst>
              </p:nvPr>
            </p:nvGraphicFramePr>
            <p:xfrm>
              <a:off x="1893875" y="4016587"/>
              <a:ext cx="650272" cy="7029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3"/>
              </a:graphicData>
            </a:graphic>
          </p:graphicFrame>
          <p:sp>
            <p:nvSpPr>
              <p:cNvPr id="191" name="TextBox 190"/>
              <p:cNvSpPr txBox="1"/>
              <p:nvPr/>
            </p:nvSpPr>
            <p:spPr bwMode="gray">
              <a:xfrm>
                <a:off x="2022217" y="4297682"/>
                <a:ext cx="398292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800" dirty="0">
                    <a:latin typeface="Arial" pitchFamily="34" charset="0"/>
                    <a:cs typeface="Arial" pitchFamily="34" charset="0"/>
                  </a:rPr>
                  <a:t>70%</a:t>
                </a:r>
                <a:endParaRPr lang="en-US" sz="8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196" name="Group 195"/>
          <p:cNvGrpSpPr/>
          <p:nvPr/>
        </p:nvGrpSpPr>
        <p:grpSpPr>
          <a:xfrm>
            <a:off x="6172200" y="3887290"/>
            <a:ext cx="1984567" cy="215444"/>
            <a:chOff x="974794" y="1309241"/>
            <a:chExt cx="1984567" cy="215444"/>
          </a:xfrm>
        </p:grpSpPr>
        <p:sp>
          <p:nvSpPr>
            <p:cNvPr id="197" name="TextBox 196"/>
            <p:cNvSpPr txBox="1"/>
            <p:nvPr/>
          </p:nvSpPr>
          <p:spPr bwMode="gray">
            <a:xfrm>
              <a:off x="97479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Particuliere 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198" name="TextBox 197"/>
            <p:cNvSpPr txBox="1"/>
            <p:nvPr/>
          </p:nvSpPr>
          <p:spPr bwMode="gray">
            <a:xfrm>
              <a:off x="164452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Sociale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199" name="TextBox 198"/>
            <p:cNvSpPr txBox="1"/>
            <p:nvPr/>
          </p:nvSpPr>
          <p:spPr bwMode="gray">
            <a:xfrm>
              <a:off x="2314254" y="1309241"/>
              <a:ext cx="645107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Kopers:</a:t>
              </a:r>
            </a:p>
          </p:txBody>
        </p:sp>
      </p:grpSp>
      <p:sp>
        <p:nvSpPr>
          <p:cNvPr id="200" name="TextBox 199"/>
          <p:cNvSpPr txBox="1"/>
          <p:nvPr/>
        </p:nvSpPr>
        <p:spPr bwMode="gray">
          <a:xfrm>
            <a:off x="5638801" y="3562350"/>
            <a:ext cx="315520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latin typeface="Arial" pitchFamily="34" charset="0"/>
                <a:cs typeface="Arial" pitchFamily="34" charset="0"/>
              </a:rPr>
              <a:t>Meer bespaard op energierekening </a:t>
            </a:r>
          </a:p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door meer op energieverbruik te letten</a:t>
            </a:r>
            <a:endParaRPr lang="nl-NL" sz="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01" name="Group 200"/>
          <p:cNvGrpSpPr/>
          <p:nvPr/>
        </p:nvGrpSpPr>
        <p:grpSpPr>
          <a:xfrm>
            <a:off x="6188882" y="2744219"/>
            <a:ext cx="1989732" cy="702953"/>
            <a:chOff x="554415" y="2915011"/>
            <a:chExt cx="1989732" cy="702953"/>
          </a:xfrm>
        </p:grpSpPr>
        <p:grpSp>
          <p:nvGrpSpPr>
            <p:cNvPr id="202" name="Group 201"/>
            <p:cNvGrpSpPr/>
            <p:nvPr/>
          </p:nvGrpSpPr>
          <p:grpSpPr>
            <a:xfrm>
              <a:off x="554415" y="2915011"/>
              <a:ext cx="650272" cy="702953"/>
              <a:chOff x="554415" y="2915011"/>
              <a:chExt cx="650272" cy="702953"/>
            </a:xfrm>
          </p:grpSpPr>
          <p:graphicFrame>
            <p:nvGraphicFramePr>
              <p:cNvPr id="209" name="Chart 208"/>
              <p:cNvGraphicFramePr/>
              <p:nvPr>
                <p:extLst>
                  <p:ext uri="{D42A27DB-BD31-4B8C-83A1-F6EECF244321}">
                    <p14:modId xmlns:p14="http://schemas.microsoft.com/office/powerpoint/2010/main" val="3289649904"/>
                  </p:ext>
                </p:extLst>
              </p:nvPr>
            </p:nvGraphicFramePr>
            <p:xfrm>
              <a:off x="554415" y="2915011"/>
              <a:ext cx="650272" cy="7029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4"/>
              </a:graphicData>
            </a:graphic>
          </p:graphicFrame>
          <p:sp>
            <p:nvSpPr>
              <p:cNvPr id="210" name="TextBox 209"/>
              <p:cNvSpPr txBox="1"/>
              <p:nvPr/>
            </p:nvSpPr>
            <p:spPr bwMode="gray">
              <a:xfrm>
                <a:off x="682757" y="3196106"/>
                <a:ext cx="398292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800" dirty="0">
                    <a:latin typeface="Arial" pitchFamily="34" charset="0"/>
                    <a:cs typeface="Arial" pitchFamily="34" charset="0"/>
                  </a:rPr>
                  <a:t>73%</a:t>
                </a:r>
                <a:endParaRPr lang="en-US" sz="8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03" name="Group 202"/>
            <p:cNvGrpSpPr/>
            <p:nvPr/>
          </p:nvGrpSpPr>
          <p:grpSpPr>
            <a:xfrm>
              <a:off x="1224145" y="2915011"/>
              <a:ext cx="650272" cy="702953"/>
              <a:chOff x="1224145" y="2915011"/>
              <a:chExt cx="650272" cy="702953"/>
            </a:xfrm>
          </p:grpSpPr>
          <p:graphicFrame>
            <p:nvGraphicFramePr>
              <p:cNvPr id="207" name="Chart 206"/>
              <p:cNvGraphicFramePr/>
              <p:nvPr>
                <p:extLst>
                  <p:ext uri="{D42A27DB-BD31-4B8C-83A1-F6EECF244321}">
                    <p14:modId xmlns:p14="http://schemas.microsoft.com/office/powerpoint/2010/main" val="3223770210"/>
                  </p:ext>
                </p:extLst>
              </p:nvPr>
            </p:nvGraphicFramePr>
            <p:xfrm>
              <a:off x="1224145" y="2915011"/>
              <a:ext cx="650272" cy="7029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5"/>
              </a:graphicData>
            </a:graphic>
          </p:graphicFrame>
          <p:sp>
            <p:nvSpPr>
              <p:cNvPr id="208" name="TextBox 207"/>
              <p:cNvSpPr txBox="1"/>
              <p:nvPr/>
            </p:nvSpPr>
            <p:spPr bwMode="gray">
              <a:xfrm>
                <a:off x="1352487" y="3196106"/>
                <a:ext cx="398292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800" dirty="0">
                    <a:latin typeface="Arial" pitchFamily="34" charset="0"/>
                    <a:cs typeface="Arial" pitchFamily="34" charset="0"/>
                  </a:rPr>
                  <a:t>71%</a:t>
                </a:r>
                <a:endParaRPr lang="en-US" sz="8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04" name="Group 203"/>
            <p:cNvGrpSpPr/>
            <p:nvPr/>
          </p:nvGrpSpPr>
          <p:grpSpPr>
            <a:xfrm>
              <a:off x="1893875" y="2915011"/>
              <a:ext cx="650272" cy="702953"/>
              <a:chOff x="1893875" y="2915011"/>
              <a:chExt cx="650272" cy="702953"/>
            </a:xfrm>
          </p:grpSpPr>
          <p:graphicFrame>
            <p:nvGraphicFramePr>
              <p:cNvPr id="205" name="Chart 204"/>
              <p:cNvGraphicFramePr/>
              <p:nvPr>
                <p:extLst>
                  <p:ext uri="{D42A27DB-BD31-4B8C-83A1-F6EECF244321}">
                    <p14:modId xmlns:p14="http://schemas.microsoft.com/office/powerpoint/2010/main" val="4178503192"/>
                  </p:ext>
                </p:extLst>
              </p:nvPr>
            </p:nvGraphicFramePr>
            <p:xfrm>
              <a:off x="1893875" y="2915011"/>
              <a:ext cx="650272" cy="7029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6"/>
              </a:graphicData>
            </a:graphic>
          </p:graphicFrame>
          <p:sp>
            <p:nvSpPr>
              <p:cNvPr id="206" name="TextBox 205"/>
              <p:cNvSpPr txBox="1"/>
              <p:nvPr/>
            </p:nvSpPr>
            <p:spPr bwMode="gray">
              <a:xfrm>
                <a:off x="2022217" y="3196106"/>
                <a:ext cx="398292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800" dirty="0">
                    <a:latin typeface="Arial" pitchFamily="34" charset="0"/>
                    <a:cs typeface="Arial" pitchFamily="34" charset="0"/>
                  </a:rPr>
                  <a:t>74%</a:t>
                </a:r>
                <a:endParaRPr lang="en-US" sz="8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211" name="Group 210"/>
          <p:cNvGrpSpPr/>
          <p:nvPr/>
        </p:nvGrpSpPr>
        <p:grpSpPr>
          <a:xfrm>
            <a:off x="6188882" y="2633213"/>
            <a:ext cx="1984567" cy="215444"/>
            <a:chOff x="974794" y="1309241"/>
            <a:chExt cx="1984567" cy="215444"/>
          </a:xfrm>
        </p:grpSpPr>
        <p:sp>
          <p:nvSpPr>
            <p:cNvPr id="212" name="TextBox 211"/>
            <p:cNvSpPr txBox="1"/>
            <p:nvPr/>
          </p:nvSpPr>
          <p:spPr bwMode="gray">
            <a:xfrm>
              <a:off x="97479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Particuliere 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213" name="TextBox 212"/>
            <p:cNvSpPr txBox="1"/>
            <p:nvPr/>
          </p:nvSpPr>
          <p:spPr bwMode="gray">
            <a:xfrm>
              <a:off x="164452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Sociale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214" name="TextBox 213"/>
            <p:cNvSpPr txBox="1"/>
            <p:nvPr/>
          </p:nvSpPr>
          <p:spPr bwMode="gray">
            <a:xfrm>
              <a:off x="2314254" y="1309241"/>
              <a:ext cx="645107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Kopers:</a:t>
              </a:r>
            </a:p>
          </p:txBody>
        </p:sp>
      </p:grpSp>
      <p:sp>
        <p:nvSpPr>
          <p:cNvPr id="215" name="TextBox 214"/>
          <p:cNvSpPr txBox="1"/>
          <p:nvPr/>
        </p:nvSpPr>
        <p:spPr bwMode="gray">
          <a:xfrm>
            <a:off x="5638801" y="2266950"/>
            <a:ext cx="315520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latin typeface="Arial" pitchFamily="34" charset="0"/>
                <a:cs typeface="Arial" pitchFamily="34" charset="0"/>
              </a:rPr>
              <a:t>Gedrag aangepast </a:t>
            </a:r>
          </a:p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door inzicht in energieverbruik</a:t>
            </a:r>
            <a:endParaRPr lang="nl-NL" sz="8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447636870"/>
              </p:ext>
            </p:extLst>
          </p:nvPr>
        </p:nvGraphicFramePr>
        <p:xfrm>
          <a:off x="3044403" y="1354783"/>
          <a:ext cx="2441998" cy="1232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graphicFrame>
        <p:nvGraphicFramePr>
          <p:cNvPr id="221" name="Chart 220"/>
          <p:cNvGraphicFramePr/>
          <p:nvPr>
            <p:extLst>
              <p:ext uri="{D42A27DB-BD31-4B8C-83A1-F6EECF244321}">
                <p14:modId xmlns:p14="http://schemas.microsoft.com/office/powerpoint/2010/main" val="1417805183"/>
              </p:ext>
            </p:extLst>
          </p:nvPr>
        </p:nvGraphicFramePr>
        <p:xfrm>
          <a:off x="3044403" y="3339303"/>
          <a:ext cx="2441998" cy="1232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cxnSp>
        <p:nvCxnSpPr>
          <p:cNvPr id="222" name="Straight Connector 221"/>
          <p:cNvCxnSpPr/>
          <p:nvPr/>
        </p:nvCxnSpPr>
        <p:spPr>
          <a:xfrm>
            <a:off x="5638801" y="2190750"/>
            <a:ext cx="315520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Connector 222"/>
          <p:cNvCxnSpPr/>
          <p:nvPr/>
        </p:nvCxnSpPr>
        <p:spPr>
          <a:xfrm>
            <a:off x="5638800" y="3487202"/>
            <a:ext cx="315520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Right Bracket 223"/>
          <p:cNvSpPr/>
          <p:nvPr/>
        </p:nvSpPr>
        <p:spPr>
          <a:xfrm>
            <a:off x="5181600" y="971550"/>
            <a:ext cx="309965" cy="3733800"/>
          </a:xfrm>
          <a:prstGeom prst="rightBracket">
            <a:avLst/>
          </a:prstGeom>
          <a:ln w="44450">
            <a:solidFill>
              <a:schemeClr val="accent3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5" name="Right Arrow 224"/>
          <p:cNvSpPr/>
          <p:nvPr/>
        </p:nvSpPr>
        <p:spPr bwMode="gray">
          <a:xfrm>
            <a:off x="5491565" y="2647950"/>
            <a:ext cx="375835" cy="403896"/>
          </a:xfrm>
          <a:prstGeom prst="rightArrow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GB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 bwMode="gray">
          <a:xfrm>
            <a:off x="5581102" y="2114550"/>
            <a:ext cx="6858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300"/>
              </a:spcBef>
            </a:pPr>
            <a:r>
              <a:rPr lang="nl-NL" sz="800" b="1" dirty="0">
                <a:latin typeface="Arial" pitchFamily="34" charset="0"/>
                <a:cs typeface="Arial" pitchFamily="34" charset="0"/>
              </a:rPr>
              <a:t>Meer op energie verbruik gaan letten</a:t>
            </a:r>
            <a:endParaRPr lang="en-US" sz="800" b="1" dirty="0" err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13" name="Right Arrow 112"/>
          <p:cNvSpPr/>
          <p:nvPr/>
        </p:nvSpPr>
        <p:spPr bwMode="gray">
          <a:xfrm rot="5400000">
            <a:off x="1576065" y="2053544"/>
            <a:ext cx="168332" cy="211574"/>
          </a:xfrm>
          <a:prstGeom prst="rightArrow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GB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5" name="Right Bracket 114"/>
          <p:cNvSpPr/>
          <p:nvPr/>
        </p:nvSpPr>
        <p:spPr>
          <a:xfrm rot="5400000">
            <a:off x="1526150" y="662956"/>
            <a:ext cx="309965" cy="2463437"/>
          </a:xfrm>
          <a:prstGeom prst="rightBracket">
            <a:avLst/>
          </a:prstGeom>
          <a:ln w="44450">
            <a:solidFill>
              <a:schemeClr val="accent3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8" name="Right Arrow 117"/>
          <p:cNvSpPr/>
          <p:nvPr/>
        </p:nvSpPr>
        <p:spPr bwMode="gray">
          <a:xfrm rot="5400000">
            <a:off x="1575410" y="3419002"/>
            <a:ext cx="168332" cy="211574"/>
          </a:xfrm>
          <a:prstGeom prst="rightArrow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GB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9" name="Right Bracket 118"/>
          <p:cNvSpPr/>
          <p:nvPr/>
        </p:nvSpPr>
        <p:spPr>
          <a:xfrm rot="5400000">
            <a:off x="1517196" y="2036713"/>
            <a:ext cx="309965" cy="2446840"/>
          </a:xfrm>
          <a:prstGeom prst="rightBracket">
            <a:avLst/>
          </a:prstGeom>
          <a:ln w="44450">
            <a:solidFill>
              <a:schemeClr val="accent3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0" name="Freeform 45"/>
          <p:cNvSpPr>
            <a:spLocks noChangeAspect="1" noEditPoints="1"/>
          </p:cNvSpPr>
          <p:nvPr>
            <p:custDataLst>
              <p:tags r:id="rId1"/>
            </p:custDataLst>
          </p:nvPr>
        </p:nvSpPr>
        <p:spPr bwMode="auto">
          <a:xfrm>
            <a:off x="642866" y="3848752"/>
            <a:ext cx="325487" cy="479142"/>
          </a:xfrm>
          <a:custGeom>
            <a:avLst/>
            <a:gdLst>
              <a:gd name="T0" fmla="*/ 600 w 1440"/>
              <a:gd name="T1" fmla="*/ 240 h 2120"/>
              <a:gd name="T2" fmla="*/ 840 w 1440"/>
              <a:gd name="T3" fmla="*/ 240 h 2120"/>
              <a:gd name="T4" fmla="*/ 880 w 1440"/>
              <a:gd name="T5" fmla="*/ 200 h 2120"/>
              <a:gd name="T6" fmla="*/ 840 w 1440"/>
              <a:gd name="T7" fmla="*/ 160 h 2120"/>
              <a:gd name="T8" fmla="*/ 600 w 1440"/>
              <a:gd name="T9" fmla="*/ 160 h 2120"/>
              <a:gd name="T10" fmla="*/ 560 w 1440"/>
              <a:gd name="T11" fmla="*/ 200 h 2120"/>
              <a:gd name="T12" fmla="*/ 600 w 1440"/>
              <a:gd name="T13" fmla="*/ 240 h 2120"/>
              <a:gd name="T14" fmla="*/ 721 w 1440"/>
              <a:gd name="T15" fmla="*/ 1759 h 2120"/>
              <a:gd name="T16" fmla="*/ 601 w 1440"/>
              <a:gd name="T17" fmla="*/ 1879 h 2120"/>
              <a:gd name="T18" fmla="*/ 721 w 1440"/>
              <a:gd name="T19" fmla="*/ 1999 h 2120"/>
              <a:gd name="T20" fmla="*/ 841 w 1440"/>
              <a:gd name="T21" fmla="*/ 1879 h 2120"/>
              <a:gd name="T22" fmla="*/ 721 w 1440"/>
              <a:gd name="T23" fmla="*/ 1759 h 2120"/>
              <a:gd name="T24" fmla="*/ 200 w 1440"/>
              <a:gd name="T25" fmla="*/ 0 h 2120"/>
              <a:gd name="T26" fmla="*/ 1240 w 1440"/>
              <a:gd name="T27" fmla="*/ 0 h 2120"/>
              <a:gd name="T28" fmla="*/ 1440 w 1440"/>
              <a:gd name="T29" fmla="*/ 200 h 2120"/>
              <a:gd name="T30" fmla="*/ 1440 w 1440"/>
              <a:gd name="T31" fmla="*/ 1920 h 2120"/>
              <a:gd name="T32" fmla="*/ 1240 w 1440"/>
              <a:gd name="T33" fmla="*/ 2120 h 2120"/>
              <a:gd name="T34" fmla="*/ 200 w 1440"/>
              <a:gd name="T35" fmla="*/ 2120 h 2120"/>
              <a:gd name="T36" fmla="*/ 0 w 1440"/>
              <a:gd name="T37" fmla="*/ 1920 h 2120"/>
              <a:gd name="T38" fmla="*/ 0 w 1440"/>
              <a:gd name="T39" fmla="*/ 200 h 2120"/>
              <a:gd name="T40" fmla="*/ 200 w 1440"/>
              <a:gd name="T41" fmla="*/ 0 h 2120"/>
              <a:gd name="T42" fmla="*/ 200 w 1440"/>
              <a:gd name="T43" fmla="*/ 360 h 2120"/>
              <a:gd name="T44" fmla="*/ 200 w 1440"/>
              <a:gd name="T45" fmla="*/ 1680 h 2120"/>
              <a:gd name="T46" fmla="*/ 1240 w 1440"/>
              <a:gd name="T47" fmla="*/ 1680 h 2120"/>
              <a:gd name="T48" fmla="*/ 1240 w 1440"/>
              <a:gd name="T49" fmla="*/ 360 h 2120"/>
              <a:gd name="T50" fmla="*/ 200 w 1440"/>
              <a:gd name="T51" fmla="*/ 360 h 2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40" h="2120">
                <a:moveTo>
                  <a:pt x="600" y="240"/>
                </a:moveTo>
                <a:cubicBezTo>
                  <a:pt x="840" y="240"/>
                  <a:pt x="840" y="240"/>
                  <a:pt x="840" y="240"/>
                </a:cubicBezTo>
                <a:cubicBezTo>
                  <a:pt x="862" y="240"/>
                  <a:pt x="880" y="222"/>
                  <a:pt x="880" y="200"/>
                </a:cubicBezTo>
                <a:cubicBezTo>
                  <a:pt x="880" y="178"/>
                  <a:pt x="862" y="160"/>
                  <a:pt x="840" y="160"/>
                </a:cubicBezTo>
                <a:cubicBezTo>
                  <a:pt x="600" y="160"/>
                  <a:pt x="600" y="160"/>
                  <a:pt x="600" y="160"/>
                </a:cubicBezTo>
                <a:cubicBezTo>
                  <a:pt x="578" y="160"/>
                  <a:pt x="560" y="178"/>
                  <a:pt x="560" y="200"/>
                </a:cubicBezTo>
                <a:cubicBezTo>
                  <a:pt x="560" y="222"/>
                  <a:pt x="578" y="240"/>
                  <a:pt x="600" y="240"/>
                </a:cubicBezTo>
                <a:close/>
                <a:moveTo>
                  <a:pt x="721" y="1759"/>
                </a:moveTo>
                <a:cubicBezTo>
                  <a:pt x="655" y="1759"/>
                  <a:pt x="601" y="1813"/>
                  <a:pt x="601" y="1879"/>
                </a:cubicBezTo>
                <a:cubicBezTo>
                  <a:pt x="601" y="1945"/>
                  <a:pt x="655" y="1999"/>
                  <a:pt x="721" y="1999"/>
                </a:cubicBezTo>
                <a:cubicBezTo>
                  <a:pt x="787" y="1999"/>
                  <a:pt x="841" y="1945"/>
                  <a:pt x="841" y="1879"/>
                </a:cubicBezTo>
                <a:cubicBezTo>
                  <a:pt x="841" y="1813"/>
                  <a:pt x="787" y="1759"/>
                  <a:pt x="721" y="1759"/>
                </a:cubicBezTo>
                <a:close/>
                <a:moveTo>
                  <a:pt x="200" y="0"/>
                </a:moveTo>
                <a:cubicBezTo>
                  <a:pt x="1240" y="0"/>
                  <a:pt x="1240" y="0"/>
                  <a:pt x="1240" y="0"/>
                </a:cubicBezTo>
                <a:cubicBezTo>
                  <a:pt x="1350" y="0"/>
                  <a:pt x="1440" y="90"/>
                  <a:pt x="1440" y="200"/>
                </a:cubicBezTo>
                <a:cubicBezTo>
                  <a:pt x="1440" y="1920"/>
                  <a:pt x="1440" y="1920"/>
                  <a:pt x="1440" y="1920"/>
                </a:cubicBezTo>
                <a:cubicBezTo>
                  <a:pt x="1440" y="2030"/>
                  <a:pt x="1350" y="2120"/>
                  <a:pt x="1240" y="2120"/>
                </a:cubicBezTo>
                <a:cubicBezTo>
                  <a:pt x="200" y="2120"/>
                  <a:pt x="200" y="2120"/>
                  <a:pt x="200" y="2120"/>
                </a:cubicBezTo>
                <a:cubicBezTo>
                  <a:pt x="90" y="2120"/>
                  <a:pt x="0" y="2030"/>
                  <a:pt x="0" y="1920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90"/>
                  <a:pt x="90" y="0"/>
                  <a:pt x="200" y="0"/>
                </a:cubicBezTo>
                <a:close/>
                <a:moveTo>
                  <a:pt x="200" y="360"/>
                </a:moveTo>
                <a:cubicBezTo>
                  <a:pt x="200" y="1680"/>
                  <a:pt x="200" y="1680"/>
                  <a:pt x="200" y="1680"/>
                </a:cubicBezTo>
                <a:cubicBezTo>
                  <a:pt x="1240" y="1680"/>
                  <a:pt x="1240" y="1680"/>
                  <a:pt x="1240" y="1680"/>
                </a:cubicBezTo>
                <a:cubicBezTo>
                  <a:pt x="1240" y="360"/>
                  <a:pt x="1240" y="360"/>
                  <a:pt x="1240" y="360"/>
                </a:cubicBezTo>
                <a:lnTo>
                  <a:pt x="200" y="3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000" noProof="1"/>
          </a:p>
        </p:txBody>
      </p:sp>
      <p:sp>
        <p:nvSpPr>
          <p:cNvPr id="121" name="TextBox 120"/>
          <p:cNvSpPr txBox="1"/>
          <p:nvPr/>
        </p:nvSpPr>
        <p:spPr bwMode="gray">
          <a:xfrm>
            <a:off x="1012249" y="3842101"/>
            <a:ext cx="183945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Men maakt het meeste gebruik van de slimme meter via een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gratis app of website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van de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energiemaatschappij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. </a:t>
            </a:r>
          </a:p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Daarna volgt een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gratis app of website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van een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onafhankelijke aanbieder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.</a:t>
            </a:r>
          </a:p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Daarna volgt de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slimme thermostaat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. </a:t>
            </a:r>
            <a:endParaRPr lang="nl-NL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 bwMode="gray">
          <a:xfrm>
            <a:off x="5704677" y="1276695"/>
            <a:ext cx="1077122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300"/>
              </a:spcBef>
            </a:pPr>
            <a:r>
              <a:rPr lang="nl-NL" sz="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Particuliere huurders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spcBef>
                <a:spcPts val="300"/>
              </a:spcBef>
            </a:pPr>
            <a:r>
              <a:rPr lang="nl-NL" sz="800" dirty="0">
                <a:latin typeface="Arial" pitchFamily="34" charset="0"/>
                <a:cs typeface="Arial" pitchFamily="34" charset="0"/>
              </a:rPr>
              <a:t>1. Verlichting vervangen (78%)</a:t>
            </a:r>
          </a:p>
          <a:p>
            <a:pPr>
              <a:spcBef>
                <a:spcPts val="300"/>
              </a:spcBef>
            </a:pPr>
            <a:r>
              <a:rPr lang="nl-NL" sz="800" dirty="0">
                <a:latin typeface="Arial" pitchFamily="34" charset="0"/>
                <a:cs typeface="Arial" pitchFamily="34" charset="0"/>
              </a:rPr>
              <a:t>2. Apparaten vervangen (44%)</a:t>
            </a:r>
          </a:p>
        </p:txBody>
      </p:sp>
      <p:sp>
        <p:nvSpPr>
          <p:cNvPr id="123" name="TextBox 122"/>
          <p:cNvSpPr txBox="1"/>
          <p:nvPr/>
        </p:nvSpPr>
        <p:spPr bwMode="gray">
          <a:xfrm>
            <a:off x="6858000" y="1276695"/>
            <a:ext cx="990600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300"/>
              </a:spcBef>
            </a:pPr>
            <a:r>
              <a:rPr lang="nl-NL" sz="8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Sociale huurders:</a:t>
            </a:r>
          </a:p>
          <a:p>
            <a:pPr>
              <a:spcBef>
                <a:spcPts val="300"/>
              </a:spcBef>
            </a:pPr>
            <a:r>
              <a:rPr lang="nl-NL" sz="800" dirty="0">
                <a:latin typeface="Arial" pitchFamily="34" charset="0"/>
                <a:cs typeface="Arial" pitchFamily="34" charset="0"/>
              </a:rPr>
              <a:t>1. Verlichting vervangen (76%)</a:t>
            </a:r>
          </a:p>
          <a:p>
            <a:pPr>
              <a:spcBef>
                <a:spcPts val="300"/>
              </a:spcBef>
            </a:pPr>
            <a:r>
              <a:rPr lang="nl-NL" sz="800" dirty="0">
                <a:latin typeface="Arial" pitchFamily="34" charset="0"/>
                <a:cs typeface="Arial" pitchFamily="34" charset="0"/>
              </a:rPr>
              <a:t>2. Apparaten vervangen (47%)</a:t>
            </a:r>
          </a:p>
        </p:txBody>
      </p:sp>
      <p:sp>
        <p:nvSpPr>
          <p:cNvPr id="124" name="TextBox 123"/>
          <p:cNvSpPr txBox="1"/>
          <p:nvPr/>
        </p:nvSpPr>
        <p:spPr bwMode="gray">
          <a:xfrm>
            <a:off x="8001000" y="1284142"/>
            <a:ext cx="990600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300"/>
              </a:spcBef>
            </a:pPr>
            <a:r>
              <a:rPr lang="nl-NL" sz="800" b="1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Kopers:</a:t>
            </a:r>
          </a:p>
          <a:p>
            <a:pPr>
              <a:spcBef>
                <a:spcPts val="300"/>
              </a:spcBef>
            </a:pPr>
            <a:r>
              <a:rPr lang="nl-NL" sz="800" dirty="0">
                <a:latin typeface="Arial" pitchFamily="34" charset="0"/>
                <a:cs typeface="Arial" pitchFamily="34" charset="0"/>
              </a:rPr>
              <a:t>1. Verlichting vervangen (83%)</a:t>
            </a:r>
          </a:p>
          <a:p>
            <a:pPr>
              <a:spcBef>
                <a:spcPts val="300"/>
              </a:spcBef>
            </a:pPr>
            <a:r>
              <a:rPr lang="nl-NL" sz="800" dirty="0">
                <a:latin typeface="Arial" pitchFamily="34" charset="0"/>
                <a:cs typeface="Arial" pitchFamily="34" charset="0"/>
              </a:rPr>
              <a:t>2. Apparaten vervangen (56%)</a:t>
            </a:r>
          </a:p>
        </p:txBody>
      </p:sp>
    </p:spTree>
    <p:extLst>
      <p:ext uri="{BB962C8B-B14F-4D97-AF65-F5344CB8AC3E}">
        <p14:creationId xmlns:p14="http://schemas.microsoft.com/office/powerpoint/2010/main" val="1239075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nl-NL" dirty="0"/>
              <a:t>5. Klantreis </a:t>
            </a:r>
          </a:p>
        </p:txBody>
      </p:sp>
      <p:sp>
        <p:nvSpPr>
          <p:cNvPr id="13" name="Rectangle 12"/>
          <p:cNvSpPr/>
          <p:nvPr/>
        </p:nvSpPr>
        <p:spPr bwMode="gray">
          <a:xfrm>
            <a:off x="381000" y="845590"/>
            <a:ext cx="8483132" cy="400656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 bwMode="gray">
          <a:xfrm>
            <a:off x="448574" y="895350"/>
            <a:ext cx="4047226" cy="388620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 bwMode="gray">
          <a:xfrm>
            <a:off x="4560411" y="895350"/>
            <a:ext cx="4213514" cy="388457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 bwMode="gray">
          <a:xfrm>
            <a:off x="419020" y="980001"/>
            <a:ext cx="197277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Meerderheid </a:t>
            </a:r>
            <a:r>
              <a:rPr lang="nl-NL" sz="800" b="1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kopers</a:t>
            </a:r>
            <a:r>
              <a:rPr lang="nl-NL" sz="800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ziet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voordelen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in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aanbrengen energiebesparende maatregelen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. </a:t>
            </a:r>
            <a:endParaRPr lang="nl-NL" sz="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479093" y="953929"/>
            <a:ext cx="1524000" cy="381810"/>
            <a:chOff x="2438400" y="941451"/>
            <a:chExt cx="1524000" cy="381810"/>
          </a:xfrm>
        </p:grpSpPr>
        <p:sp>
          <p:nvSpPr>
            <p:cNvPr id="18" name="TextBox 17"/>
            <p:cNvSpPr txBox="1"/>
            <p:nvPr/>
          </p:nvSpPr>
          <p:spPr bwMode="gray">
            <a:xfrm>
              <a:off x="2626307" y="941451"/>
              <a:ext cx="121920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800" dirty="0">
                  <a:latin typeface="Arial" pitchFamily="34" charset="0"/>
                  <a:cs typeface="Arial" pitchFamily="34" charset="0"/>
                </a:rPr>
                <a:t>Kopers wel maatregelen  in 2019</a:t>
              </a:r>
            </a:p>
          </p:txBody>
        </p:sp>
        <p:sp>
          <p:nvSpPr>
            <p:cNvPr id="19" name="TextBox 18"/>
            <p:cNvSpPr txBox="1"/>
            <p:nvPr/>
          </p:nvSpPr>
          <p:spPr bwMode="gray">
            <a:xfrm>
              <a:off x="2438400" y="1200150"/>
              <a:ext cx="1524000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800" dirty="0">
                  <a:latin typeface="Arial" pitchFamily="34" charset="0"/>
                  <a:cs typeface="Arial" pitchFamily="34" charset="0"/>
                </a:rPr>
                <a:t>Kopers</a:t>
              </a:r>
              <a:r>
                <a:rPr lang="nl-NL" sz="7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nl-NL" sz="800" dirty="0">
                  <a:latin typeface="Arial" pitchFamily="34" charset="0"/>
                  <a:cs typeface="Arial" pitchFamily="34" charset="0"/>
                </a:rPr>
                <a:t>representatief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698293" y="987875"/>
            <a:ext cx="645107" cy="359405"/>
            <a:chOff x="3879448" y="979244"/>
            <a:chExt cx="645107" cy="359405"/>
          </a:xfrm>
        </p:grpSpPr>
        <p:sp>
          <p:nvSpPr>
            <p:cNvPr id="20" name="TextBox 19"/>
            <p:cNvSpPr txBox="1"/>
            <p:nvPr/>
          </p:nvSpPr>
          <p:spPr bwMode="gray">
            <a:xfrm>
              <a:off x="3879448" y="979244"/>
              <a:ext cx="645107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900" b="1" dirty="0">
                  <a:solidFill>
                    <a:schemeClr val="accent2"/>
                  </a:solidFill>
                  <a:latin typeface="Arial" pitchFamily="34" charset="0"/>
                  <a:cs typeface="Arial" pitchFamily="34" charset="0"/>
                </a:rPr>
                <a:t>82%</a:t>
              </a:r>
            </a:p>
          </p:txBody>
        </p:sp>
        <p:sp>
          <p:nvSpPr>
            <p:cNvPr id="21" name="TextBox 20"/>
            <p:cNvSpPr txBox="1"/>
            <p:nvPr/>
          </p:nvSpPr>
          <p:spPr bwMode="gray">
            <a:xfrm>
              <a:off x="3879448" y="1200150"/>
              <a:ext cx="645107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900" b="1" dirty="0">
                  <a:solidFill>
                    <a:schemeClr val="accent4"/>
                  </a:solidFill>
                  <a:latin typeface="Arial" pitchFamily="34" charset="0"/>
                  <a:cs typeface="Arial" pitchFamily="34" charset="0"/>
                </a:rPr>
                <a:t>69%</a:t>
              </a:r>
            </a:p>
          </p:txBody>
        </p:sp>
      </p:grpSp>
      <p:sp>
        <p:nvSpPr>
          <p:cNvPr id="4" name="Right Arrow 3"/>
          <p:cNvSpPr/>
          <p:nvPr/>
        </p:nvSpPr>
        <p:spPr bwMode="gray">
          <a:xfrm>
            <a:off x="2362200" y="1073628"/>
            <a:ext cx="232913" cy="145843"/>
          </a:xfrm>
          <a:prstGeom prst="rightArrow">
            <a:avLst/>
          </a:prstGeom>
          <a:solidFill>
            <a:srgbClr val="F0AB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 bwMode="gray">
          <a:xfrm>
            <a:off x="506283" y="1516618"/>
            <a:ext cx="185591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Kopers</a:t>
            </a:r>
            <a:r>
              <a:rPr lang="nl-NL" sz="800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(waarschijnlijk) van plan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om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energiebesparende maatregelen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te nemen in komende 3 jaar: </a:t>
            </a:r>
            <a:endParaRPr lang="nl-NL" sz="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803988" y="2192074"/>
            <a:ext cx="491412" cy="421457"/>
            <a:chOff x="2209800" y="1166962"/>
            <a:chExt cx="373224" cy="395643"/>
          </a:xfrm>
        </p:grpSpPr>
        <p:graphicFrame>
          <p:nvGraphicFramePr>
            <p:cNvPr id="23" name="Chart 22"/>
            <p:cNvGraphicFramePr/>
            <p:nvPr>
              <p:extLst>
                <p:ext uri="{D42A27DB-BD31-4B8C-83A1-F6EECF244321}">
                  <p14:modId xmlns:p14="http://schemas.microsoft.com/office/powerpoint/2010/main" val="201920777"/>
                </p:ext>
              </p:extLst>
            </p:nvPr>
          </p:nvGraphicFramePr>
          <p:xfrm>
            <a:off x="2209800" y="1166962"/>
            <a:ext cx="373224" cy="39564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4" name="TextBox 23"/>
            <p:cNvSpPr txBox="1"/>
            <p:nvPr/>
          </p:nvSpPr>
          <p:spPr bwMode="gray">
            <a:xfrm>
              <a:off x="2273560" y="1315461"/>
              <a:ext cx="228600" cy="8667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300"/>
                </a:spcBef>
              </a:pPr>
              <a:r>
                <a:rPr lang="nl-NL" sz="600" dirty="0">
                  <a:latin typeface="Arial" pitchFamily="34" charset="0"/>
                  <a:cs typeface="Arial" pitchFamily="34" charset="0"/>
                </a:rPr>
                <a:t>25%</a:t>
              </a:r>
              <a:endParaRPr lang="en-US" sz="600" dirty="0" err="1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676400" y="2115874"/>
            <a:ext cx="497082" cy="532076"/>
            <a:chOff x="2126279" y="1166961"/>
            <a:chExt cx="456745" cy="427966"/>
          </a:xfrm>
        </p:grpSpPr>
        <p:graphicFrame>
          <p:nvGraphicFramePr>
            <p:cNvPr id="26" name="Chart 25"/>
            <p:cNvGraphicFramePr/>
            <p:nvPr>
              <p:extLst>
                <p:ext uri="{D42A27DB-BD31-4B8C-83A1-F6EECF244321}">
                  <p14:modId xmlns:p14="http://schemas.microsoft.com/office/powerpoint/2010/main" val="4088174373"/>
                </p:ext>
              </p:extLst>
            </p:nvPr>
          </p:nvGraphicFramePr>
          <p:xfrm>
            <a:off x="2126279" y="1166961"/>
            <a:ext cx="456745" cy="42796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7" name="TextBox 26"/>
            <p:cNvSpPr txBox="1"/>
            <p:nvPr/>
          </p:nvSpPr>
          <p:spPr bwMode="gray">
            <a:xfrm>
              <a:off x="2248904" y="1344406"/>
              <a:ext cx="228600" cy="742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300"/>
                </a:spcBef>
              </a:pPr>
              <a:r>
                <a:rPr lang="nl-NL" sz="600" dirty="0">
                  <a:latin typeface="Arial" pitchFamily="34" charset="0"/>
                  <a:cs typeface="Arial" pitchFamily="34" charset="0"/>
                </a:rPr>
                <a:t>19%</a:t>
              </a:r>
              <a:endParaRPr lang="en-US" sz="600" dirty="0" err="1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9" name="TextBox 28"/>
          <p:cNvSpPr txBox="1"/>
          <p:nvPr/>
        </p:nvSpPr>
        <p:spPr bwMode="gray">
          <a:xfrm>
            <a:off x="304800" y="1976630"/>
            <a:ext cx="1524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700" dirty="0">
                <a:latin typeface="Arial" pitchFamily="34" charset="0"/>
                <a:cs typeface="Arial" pitchFamily="34" charset="0"/>
              </a:rPr>
              <a:t>Kopers </a:t>
            </a:r>
          </a:p>
          <a:p>
            <a:pPr algn="ctr"/>
            <a:r>
              <a:rPr lang="nl-NL" sz="700" dirty="0">
                <a:latin typeface="Arial" pitchFamily="34" charset="0"/>
                <a:cs typeface="Arial" pitchFamily="34" charset="0"/>
              </a:rPr>
              <a:t>wel maatregelen</a:t>
            </a:r>
          </a:p>
        </p:txBody>
      </p:sp>
      <p:sp>
        <p:nvSpPr>
          <p:cNvPr id="30" name="TextBox 29"/>
          <p:cNvSpPr txBox="1"/>
          <p:nvPr/>
        </p:nvSpPr>
        <p:spPr bwMode="gray">
          <a:xfrm>
            <a:off x="1167111" y="1976630"/>
            <a:ext cx="1524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700" dirty="0">
                <a:latin typeface="Arial" pitchFamily="34" charset="0"/>
                <a:cs typeface="Arial" pitchFamily="34" charset="0"/>
              </a:rPr>
              <a:t>Kopers</a:t>
            </a:r>
          </a:p>
          <a:p>
            <a:pPr algn="ctr"/>
            <a:r>
              <a:rPr lang="nl-NL" sz="700" dirty="0">
                <a:latin typeface="Arial" pitchFamily="34" charset="0"/>
                <a:cs typeface="Arial" pitchFamily="34" charset="0"/>
              </a:rPr>
              <a:t>representatief</a:t>
            </a:r>
          </a:p>
        </p:txBody>
      </p:sp>
      <p:sp>
        <p:nvSpPr>
          <p:cNvPr id="31" name="TextBox 30"/>
          <p:cNvSpPr txBox="1"/>
          <p:nvPr/>
        </p:nvSpPr>
        <p:spPr bwMode="gray">
          <a:xfrm>
            <a:off x="2563683" y="1850707"/>
            <a:ext cx="185591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latin typeface="Arial" pitchFamily="34" charset="0"/>
                <a:cs typeface="Arial" pitchFamily="34" charset="0"/>
              </a:rPr>
              <a:t>Verlagen energierekening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voor  meeste </a:t>
            </a:r>
            <a:r>
              <a:rPr lang="nl-NL" sz="800" b="1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kopers</a:t>
            </a:r>
            <a:r>
              <a:rPr lang="nl-NL" sz="800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belangrijkste reden om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energiebesparende maatregelen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toe te passen. </a:t>
            </a:r>
            <a:endParaRPr lang="nl-NL" sz="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3" name="Group 39"/>
          <p:cNvGrpSpPr>
            <a:grpSpLocks noChangeAspect="1"/>
          </p:cNvGrpSpPr>
          <p:nvPr/>
        </p:nvGrpSpPr>
        <p:grpSpPr bwMode="auto">
          <a:xfrm>
            <a:off x="3192851" y="1491362"/>
            <a:ext cx="363982" cy="318388"/>
            <a:chOff x="4030" y="725"/>
            <a:chExt cx="950" cy="831"/>
          </a:xfrm>
          <a:solidFill>
            <a:schemeClr val="tx1"/>
          </a:solidFill>
        </p:grpSpPr>
        <p:sp>
          <p:nvSpPr>
            <p:cNvPr id="34" name="Freeform 40"/>
            <p:cNvSpPr>
              <a:spLocks/>
            </p:cNvSpPr>
            <p:nvPr/>
          </p:nvSpPr>
          <p:spPr bwMode="auto">
            <a:xfrm>
              <a:off x="4365" y="725"/>
              <a:ext cx="416" cy="371"/>
            </a:xfrm>
            <a:custGeom>
              <a:avLst/>
              <a:gdLst>
                <a:gd name="T0" fmla="*/ 80 w 176"/>
                <a:gd name="T1" fmla="*/ 145 h 157"/>
                <a:gd name="T2" fmla="*/ 80 w 176"/>
                <a:gd name="T3" fmla="*/ 144 h 157"/>
                <a:gd name="T4" fmla="*/ 51 w 176"/>
                <a:gd name="T5" fmla="*/ 136 h 157"/>
                <a:gd name="T6" fmla="*/ 56 w 176"/>
                <a:gd name="T7" fmla="*/ 119 h 157"/>
                <a:gd name="T8" fmla="*/ 84 w 176"/>
                <a:gd name="T9" fmla="*/ 127 h 157"/>
                <a:gd name="T10" fmla="*/ 103 w 176"/>
                <a:gd name="T11" fmla="*/ 113 h 157"/>
                <a:gd name="T12" fmla="*/ 83 w 176"/>
                <a:gd name="T13" fmla="*/ 95 h 157"/>
                <a:gd name="T14" fmla="*/ 52 w 176"/>
                <a:gd name="T15" fmla="*/ 63 h 157"/>
                <a:gd name="T16" fmla="*/ 81 w 176"/>
                <a:gd name="T17" fmla="*/ 32 h 157"/>
                <a:gd name="T18" fmla="*/ 81 w 176"/>
                <a:gd name="T19" fmla="*/ 14 h 157"/>
                <a:gd name="T20" fmla="*/ 96 w 176"/>
                <a:gd name="T21" fmla="*/ 14 h 157"/>
                <a:gd name="T22" fmla="*/ 96 w 176"/>
                <a:gd name="T23" fmla="*/ 31 h 157"/>
                <a:gd name="T24" fmla="*/ 121 w 176"/>
                <a:gd name="T25" fmla="*/ 37 h 157"/>
                <a:gd name="T26" fmla="*/ 116 w 176"/>
                <a:gd name="T27" fmla="*/ 54 h 157"/>
                <a:gd name="T28" fmla="*/ 92 w 176"/>
                <a:gd name="T29" fmla="*/ 48 h 157"/>
                <a:gd name="T30" fmla="*/ 74 w 176"/>
                <a:gd name="T31" fmla="*/ 60 h 157"/>
                <a:gd name="T32" fmla="*/ 96 w 176"/>
                <a:gd name="T33" fmla="*/ 78 h 157"/>
                <a:gd name="T34" fmla="*/ 125 w 176"/>
                <a:gd name="T35" fmla="*/ 111 h 157"/>
                <a:gd name="T36" fmla="*/ 95 w 176"/>
                <a:gd name="T37" fmla="*/ 143 h 157"/>
                <a:gd name="T38" fmla="*/ 95 w 176"/>
                <a:gd name="T39" fmla="*/ 145 h 157"/>
                <a:gd name="T40" fmla="*/ 113 w 176"/>
                <a:gd name="T41" fmla="*/ 145 h 157"/>
                <a:gd name="T42" fmla="*/ 143 w 176"/>
                <a:gd name="T43" fmla="*/ 157 h 157"/>
                <a:gd name="T44" fmla="*/ 176 w 176"/>
                <a:gd name="T45" fmla="*/ 88 h 157"/>
                <a:gd name="T46" fmla="*/ 88 w 176"/>
                <a:gd name="T47" fmla="*/ 0 h 157"/>
                <a:gd name="T48" fmla="*/ 0 w 176"/>
                <a:gd name="T49" fmla="*/ 88 h 157"/>
                <a:gd name="T50" fmla="*/ 21 w 176"/>
                <a:gd name="T51" fmla="*/ 145 h 157"/>
                <a:gd name="T52" fmla="*/ 80 w 176"/>
                <a:gd name="T53" fmla="*/ 14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6" h="157">
                  <a:moveTo>
                    <a:pt x="80" y="145"/>
                  </a:moveTo>
                  <a:cubicBezTo>
                    <a:pt x="80" y="144"/>
                    <a:pt x="80" y="144"/>
                    <a:pt x="80" y="144"/>
                  </a:cubicBezTo>
                  <a:cubicBezTo>
                    <a:pt x="69" y="144"/>
                    <a:pt x="58" y="141"/>
                    <a:pt x="51" y="136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63" y="124"/>
                    <a:pt x="73" y="127"/>
                    <a:pt x="84" y="127"/>
                  </a:cubicBezTo>
                  <a:cubicBezTo>
                    <a:pt x="95" y="127"/>
                    <a:pt x="103" y="122"/>
                    <a:pt x="103" y="113"/>
                  </a:cubicBezTo>
                  <a:cubicBezTo>
                    <a:pt x="103" y="105"/>
                    <a:pt x="97" y="100"/>
                    <a:pt x="83" y="95"/>
                  </a:cubicBezTo>
                  <a:cubicBezTo>
                    <a:pt x="64" y="88"/>
                    <a:pt x="52" y="79"/>
                    <a:pt x="52" y="63"/>
                  </a:cubicBezTo>
                  <a:cubicBezTo>
                    <a:pt x="52" y="47"/>
                    <a:pt x="63" y="35"/>
                    <a:pt x="81" y="32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107" y="31"/>
                    <a:pt x="115" y="34"/>
                    <a:pt x="121" y="37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12" y="52"/>
                    <a:pt x="104" y="48"/>
                    <a:pt x="92" y="48"/>
                  </a:cubicBezTo>
                  <a:cubicBezTo>
                    <a:pt x="79" y="48"/>
                    <a:pt x="74" y="54"/>
                    <a:pt x="74" y="60"/>
                  </a:cubicBezTo>
                  <a:cubicBezTo>
                    <a:pt x="74" y="68"/>
                    <a:pt x="81" y="72"/>
                    <a:pt x="96" y="78"/>
                  </a:cubicBezTo>
                  <a:cubicBezTo>
                    <a:pt x="117" y="85"/>
                    <a:pt x="125" y="95"/>
                    <a:pt x="125" y="111"/>
                  </a:cubicBezTo>
                  <a:cubicBezTo>
                    <a:pt x="125" y="127"/>
                    <a:pt x="115" y="140"/>
                    <a:pt x="95" y="143"/>
                  </a:cubicBezTo>
                  <a:cubicBezTo>
                    <a:pt x="95" y="145"/>
                    <a:pt x="95" y="145"/>
                    <a:pt x="95" y="145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25" y="145"/>
                    <a:pt x="135" y="150"/>
                    <a:pt x="143" y="157"/>
                  </a:cubicBezTo>
                  <a:cubicBezTo>
                    <a:pt x="163" y="141"/>
                    <a:pt x="176" y="11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ubicBezTo>
                    <a:pt x="40" y="0"/>
                    <a:pt x="0" y="39"/>
                    <a:pt x="0" y="88"/>
                  </a:cubicBezTo>
                  <a:cubicBezTo>
                    <a:pt x="0" y="110"/>
                    <a:pt x="8" y="129"/>
                    <a:pt x="21" y="145"/>
                  </a:cubicBezTo>
                  <a:lnTo>
                    <a:pt x="80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41"/>
            <p:cNvSpPr>
              <a:spLocks/>
            </p:cNvSpPr>
            <p:nvPr/>
          </p:nvSpPr>
          <p:spPr bwMode="auto">
            <a:xfrm>
              <a:off x="4030" y="1055"/>
              <a:ext cx="950" cy="501"/>
            </a:xfrm>
            <a:custGeom>
              <a:avLst/>
              <a:gdLst>
                <a:gd name="T0" fmla="*/ 367 w 402"/>
                <a:gd name="T1" fmla="*/ 8 h 212"/>
                <a:gd name="T2" fmla="*/ 299 w 402"/>
                <a:gd name="T3" fmla="*/ 76 h 212"/>
                <a:gd name="T4" fmla="*/ 193 w 402"/>
                <a:gd name="T5" fmla="*/ 76 h 212"/>
                <a:gd name="T6" fmla="*/ 189 w 402"/>
                <a:gd name="T7" fmla="*/ 72 h 212"/>
                <a:gd name="T8" fmla="*/ 189 w 402"/>
                <a:gd name="T9" fmla="*/ 68 h 212"/>
                <a:gd name="T10" fmla="*/ 193 w 402"/>
                <a:gd name="T11" fmla="*/ 65 h 212"/>
                <a:gd name="T12" fmla="*/ 255 w 402"/>
                <a:gd name="T13" fmla="*/ 65 h 212"/>
                <a:gd name="T14" fmla="*/ 275 w 402"/>
                <a:gd name="T15" fmla="*/ 45 h 212"/>
                <a:gd name="T16" fmla="*/ 255 w 402"/>
                <a:gd name="T17" fmla="*/ 26 h 212"/>
                <a:gd name="T18" fmla="*/ 103 w 402"/>
                <a:gd name="T19" fmla="*/ 26 h 212"/>
                <a:gd name="T20" fmla="*/ 90 w 402"/>
                <a:gd name="T21" fmla="*/ 32 h 212"/>
                <a:gd name="T22" fmla="*/ 6 w 402"/>
                <a:gd name="T23" fmla="*/ 116 h 212"/>
                <a:gd name="T24" fmla="*/ 0 w 402"/>
                <a:gd name="T25" fmla="*/ 130 h 212"/>
                <a:gd name="T26" fmla="*/ 0 w 402"/>
                <a:gd name="T27" fmla="*/ 194 h 212"/>
                <a:gd name="T28" fmla="*/ 6 w 402"/>
                <a:gd name="T29" fmla="*/ 207 h 212"/>
                <a:gd name="T30" fmla="*/ 19 w 402"/>
                <a:gd name="T31" fmla="*/ 212 h 212"/>
                <a:gd name="T32" fmla="*/ 33 w 402"/>
                <a:gd name="T33" fmla="*/ 207 h 212"/>
                <a:gd name="T34" fmla="*/ 111 w 402"/>
                <a:gd name="T35" fmla="*/ 128 h 212"/>
                <a:gd name="T36" fmla="*/ 293 w 402"/>
                <a:gd name="T37" fmla="*/ 128 h 212"/>
                <a:gd name="T38" fmla="*/ 307 w 402"/>
                <a:gd name="T39" fmla="*/ 123 h 212"/>
                <a:gd name="T40" fmla="*/ 394 w 402"/>
                <a:gd name="T41" fmla="*/ 35 h 212"/>
                <a:gd name="T42" fmla="*/ 394 w 402"/>
                <a:gd name="T43" fmla="*/ 8 h 212"/>
                <a:gd name="T44" fmla="*/ 367 w 402"/>
                <a:gd name="T45" fmla="*/ 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2" h="212">
                  <a:moveTo>
                    <a:pt x="367" y="8"/>
                  </a:moveTo>
                  <a:cubicBezTo>
                    <a:pt x="299" y="76"/>
                    <a:pt x="299" y="76"/>
                    <a:pt x="299" y="76"/>
                  </a:cubicBezTo>
                  <a:cubicBezTo>
                    <a:pt x="193" y="76"/>
                    <a:pt x="193" y="76"/>
                    <a:pt x="193" y="76"/>
                  </a:cubicBezTo>
                  <a:cubicBezTo>
                    <a:pt x="191" y="76"/>
                    <a:pt x="189" y="74"/>
                    <a:pt x="189" y="72"/>
                  </a:cubicBezTo>
                  <a:cubicBezTo>
                    <a:pt x="189" y="68"/>
                    <a:pt x="189" y="68"/>
                    <a:pt x="189" y="68"/>
                  </a:cubicBezTo>
                  <a:cubicBezTo>
                    <a:pt x="189" y="66"/>
                    <a:pt x="191" y="65"/>
                    <a:pt x="193" y="65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66" y="65"/>
                    <a:pt x="275" y="56"/>
                    <a:pt x="275" y="45"/>
                  </a:cubicBezTo>
                  <a:cubicBezTo>
                    <a:pt x="275" y="35"/>
                    <a:pt x="266" y="26"/>
                    <a:pt x="255" y="26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98" y="26"/>
                    <a:pt x="93" y="28"/>
                    <a:pt x="90" y="32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2" y="119"/>
                    <a:pt x="0" y="124"/>
                    <a:pt x="0" y="130"/>
                  </a:cubicBezTo>
                  <a:cubicBezTo>
                    <a:pt x="0" y="133"/>
                    <a:pt x="0" y="191"/>
                    <a:pt x="0" y="194"/>
                  </a:cubicBezTo>
                  <a:cubicBezTo>
                    <a:pt x="0" y="198"/>
                    <a:pt x="2" y="203"/>
                    <a:pt x="6" y="207"/>
                  </a:cubicBezTo>
                  <a:cubicBezTo>
                    <a:pt x="9" y="210"/>
                    <a:pt x="14" y="212"/>
                    <a:pt x="19" y="212"/>
                  </a:cubicBezTo>
                  <a:cubicBezTo>
                    <a:pt x="24" y="212"/>
                    <a:pt x="29" y="210"/>
                    <a:pt x="33" y="207"/>
                  </a:cubicBezTo>
                  <a:cubicBezTo>
                    <a:pt x="111" y="128"/>
                    <a:pt x="111" y="128"/>
                    <a:pt x="111" y="128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8" y="128"/>
                    <a:pt x="303" y="126"/>
                    <a:pt x="307" y="123"/>
                  </a:cubicBezTo>
                  <a:cubicBezTo>
                    <a:pt x="394" y="35"/>
                    <a:pt x="394" y="35"/>
                    <a:pt x="394" y="35"/>
                  </a:cubicBezTo>
                  <a:cubicBezTo>
                    <a:pt x="402" y="28"/>
                    <a:pt x="402" y="15"/>
                    <a:pt x="394" y="8"/>
                  </a:cubicBezTo>
                  <a:cubicBezTo>
                    <a:pt x="387" y="0"/>
                    <a:pt x="375" y="0"/>
                    <a:pt x="36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TextBox 35"/>
          <p:cNvSpPr txBox="1"/>
          <p:nvPr/>
        </p:nvSpPr>
        <p:spPr bwMode="gray">
          <a:xfrm>
            <a:off x="506283" y="2794397"/>
            <a:ext cx="188550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Wanneer </a:t>
            </a:r>
            <a:r>
              <a:rPr lang="nl-NL" sz="800" b="1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kopers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geen energie- besparende maatregelen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willen nemen in komende 3 jaar, is dit omdat ze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maatregelen die ze wilden al hebben toegepast. </a:t>
            </a:r>
          </a:p>
        </p:txBody>
      </p:sp>
      <p:sp>
        <p:nvSpPr>
          <p:cNvPr id="37" name="TextBox 36"/>
          <p:cNvSpPr txBox="1"/>
          <p:nvPr/>
        </p:nvSpPr>
        <p:spPr bwMode="gray">
          <a:xfrm>
            <a:off x="506283" y="4259818"/>
            <a:ext cx="185591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Meeste </a:t>
            </a:r>
            <a:r>
              <a:rPr lang="nl-NL" sz="800" b="1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kopers</a:t>
            </a:r>
            <a:r>
              <a:rPr lang="nl-NL" sz="800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nl-NL" sz="800" b="1">
                <a:latin typeface="Arial" pitchFamily="34" charset="0"/>
                <a:cs typeface="Arial" pitchFamily="34" charset="0"/>
              </a:rPr>
              <a:t>bevelen</a:t>
            </a:r>
            <a:r>
              <a:rPr lang="nl-NL" sz="800">
                <a:latin typeface="Arial" pitchFamily="34" charset="0"/>
                <a:cs typeface="Arial" pitchFamily="34" charset="0"/>
              </a:rPr>
              <a:t> </a:t>
            </a:r>
            <a:r>
              <a:rPr lang="nl-NL" sz="800" b="1">
                <a:latin typeface="Arial" pitchFamily="34" charset="0"/>
                <a:cs typeface="Arial" pitchFamily="34" charset="0"/>
              </a:rPr>
              <a:t>energiebesparende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maatregelen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niet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aan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maar ook niet af</a:t>
            </a:r>
            <a:endParaRPr lang="nl-NL" sz="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8" name="Group 39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1209504" y="3524163"/>
            <a:ext cx="449474" cy="460883"/>
            <a:chOff x="612" y="-742"/>
            <a:chExt cx="4537" cy="4724"/>
          </a:xfrm>
          <a:solidFill>
            <a:schemeClr val="tx1"/>
          </a:solidFill>
        </p:grpSpPr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612" y="-742"/>
              <a:ext cx="2487" cy="2697"/>
            </a:xfrm>
            <a:custGeom>
              <a:avLst/>
              <a:gdLst>
                <a:gd name="T0" fmla="*/ 188 w 1053"/>
                <a:gd name="T1" fmla="*/ 825 h 1142"/>
                <a:gd name="T2" fmla="*/ 0 w 1053"/>
                <a:gd name="T3" fmla="*/ 478 h 1142"/>
                <a:gd name="T4" fmla="*/ 600 w 1053"/>
                <a:gd name="T5" fmla="*/ 0 h 1142"/>
                <a:gd name="T6" fmla="*/ 1053 w 1053"/>
                <a:gd name="T7" fmla="*/ 165 h 1142"/>
                <a:gd name="T8" fmla="*/ 837 w 1053"/>
                <a:gd name="T9" fmla="*/ 249 h 1142"/>
                <a:gd name="T10" fmla="*/ 677 w 1053"/>
                <a:gd name="T11" fmla="*/ 503 h 1142"/>
                <a:gd name="T12" fmla="*/ 672 w 1053"/>
                <a:gd name="T13" fmla="*/ 579 h 1142"/>
                <a:gd name="T14" fmla="*/ 684 w 1053"/>
                <a:gd name="T15" fmla="*/ 767 h 1142"/>
                <a:gd name="T16" fmla="*/ 698 w 1053"/>
                <a:gd name="T17" fmla="*/ 924 h 1142"/>
                <a:gd name="T18" fmla="*/ 710 w 1053"/>
                <a:gd name="T19" fmla="*/ 950 h 1142"/>
                <a:gd name="T20" fmla="*/ 600 w 1053"/>
                <a:gd name="T21" fmla="*/ 959 h 1142"/>
                <a:gd name="T22" fmla="*/ 484 w 1053"/>
                <a:gd name="T23" fmla="*/ 989 h 1142"/>
                <a:gd name="T24" fmla="*/ 482 w 1053"/>
                <a:gd name="T25" fmla="*/ 1071 h 1142"/>
                <a:gd name="T26" fmla="*/ 499 w 1053"/>
                <a:gd name="T27" fmla="*/ 1142 h 1142"/>
                <a:gd name="T28" fmla="*/ 430 w 1053"/>
                <a:gd name="T29" fmla="*/ 1118 h 1142"/>
                <a:gd name="T30" fmla="*/ 188 w 1053"/>
                <a:gd name="T31" fmla="*/ 825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3" h="1142">
                  <a:moveTo>
                    <a:pt x="188" y="825"/>
                  </a:moveTo>
                  <a:cubicBezTo>
                    <a:pt x="76" y="742"/>
                    <a:pt x="0" y="620"/>
                    <a:pt x="0" y="478"/>
                  </a:cubicBezTo>
                  <a:cubicBezTo>
                    <a:pt x="0" y="171"/>
                    <a:pt x="326" y="0"/>
                    <a:pt x="600" y="0"/>
                  </a:cubicBezTo>
                  <a:cubicBezTo>
                    <a:pt x="763" y="0"/>
                    <a:pt x="931" y="54"/>
                    <a:pt x="1053" y="165"/>
                  </a:cubicBezTo>
                  <a:cubicBezTo>
                    <a:pt x="974" y="176"/>
                    <a:pt x="899" y="205"/>
                    <a:pt x="837" y="249"/>
                  </a:cubicBezTo>
                  <a:cubicBezTo>
                    <a:pt x="754" y="308"/>
                    <a:pt x="694" y="394"/>
                    <a:pt x="677" y="503"/>
                  </a:cubicBezTo>
                  <a:cubicBezTo>
                    <a:pt x="673" y="527"/>
                    <a:pt x="671" y="555"/>
                    <a:pt x="672" y="579"/>
                  </a:cubicBezTo>
                  <a:cubicBezTo>
                    <a:pt x="684" y="767"/>
                    <a:pt x="684" y="767"/>
                    <a:pt x="684" y="767"/>
                  </a:cubicBezTo>
                  <a:cubicBezTo>
                    <a:pt x="674" y="819"/>
                    <a:pt x="679" y="875"/>
                    <a:pt x="698" y="924"/>
                  </a:cubicBezTo>
                  <a:cubicBezTo>
                    <a:pt x="701" y="933"/>
                    <a:pt x="705" y="942"/>
                    <a:pt x="710" y="950"/>
                  </a:cubicBezTo>
                  <a:cubicBezTo>
                    <a:pt x="674" y="956"/>
                    <a:pt x="637" y="959"/>
                    <a:pt x="600" y="959"/>
                  </a:cubicBezTo>
                  <a:cubicBezTo>
                    <a:pt x="534" y="959"/>
                    <a:pt x="499" y="970"/>
                    <a:pt x="484" y="989"/>
                  </a:cubicBezTo>
                  <a:cubicBezTo>
                    <a:pt x="471" y="1006"/>
                    <a:pt x="473" y="1035"/>
                    <a:pt x="482" y="1071"/>
                  </a:cubicBezTo>
                  <a:cubicBezTo>
                    <a:pt x="499" y="1142"/>
                    <a:pt x="499" y="1142"/>
                    <a:pt x="499" y="1142"/>
                  </a:cubicBezTo>
                  <a:cubicBezTo>
                    <a:pt x="430" y="1118"/>
                    <a:pt x="430" y="1118"/>
                    <a:pt x="430" y="1118"/>
                  </a:cubicBezTo>
                  <a:cubicBezTo>
                    <a:pt x="304" y="1075"/>
                    <a:pt x="199" y="961"/>
                    <a:pt x="188" y="8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1"/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1746" y="-178"/>
              <a:ext cx="3403" cy="4160"/>
            </a:xfrm>
            <a:custGeom>
              <a:avLst/>
              <a:gdLst>
                <a:gd name="T0" fmla="*/ 285 w 1441"/>
                <a:gd name="T1" fmla="*/ 534 h 1761"/>
                <a:gd name="T2" fmla="*/ 272 w 1441"/>
                <a:gd name="T3" fmla="*/ 336 h 1761"/>
                <a:gd name="T4" fmla="*/ 276 w 1441"/>
                <a:gd name="T5" fmla="*/ 277 h 1761"/>
                <a:gd name="T6" fmla="*/ 404 w 1441"/>
                <a:gd name="T7" fmla="*/ 75 h 1761"/>
                <a:gd name="T8" fmla="*/ 633 w 1441"/>
                <a:gd name="T9" fmla="*/ 2 h 1761"/>
                <a:gd name="T10" fmla="*/ 817 w 1441"/>
                <a:gd name="T11" fmla="*/ 47 h 1761"/>
                <a:gd name="T12" fmla="*/ 911 w 1441"/>
                <a:gd name="T13" fmla="*/ 35 h 1761"/>
                <a:gd name="T14" fmla="*/ 1144 w 1441"/>
                <a:gd name="T15" fmla="*/ 207 h 1761"/>
                <a:gd name="T16" fmla="*/ 1169 w 1441"/>
                <a:gd name="T17" fmla="*/ 333 h 1761"/>
                <a:gd name="T18" fmla="*/ 1156 w 1441"/>
                <a:gd name="T19" fmla="*/ 534 h 1761"/>
                <a:gd name="T20" fmla="*/ 1082 w 1441"/>
                <a:gd name="T21" fmla="*/ 740 h 1761"/>
                <a:gd name="T22" fmla="*/ 965 w 1441"/>
                <a:gd name="T23" fmla="*/ 967 h 1761"/>
                <a:gd name="T24" fmla="*/ 975 w 1441"/>
                <a:gd name="T25" fmla="*/ 1053 h 1761"/>
                <a:gd name="T26" fmla="*/ 1012 w 1441"/>
                <a:gd name="T27" fmla="*/ 1118 h 1761"/>
                <a:gd name="T28" fmla="*/ 1118 w 1441"/>
                <a:gd name="T29" fmla="*/ 1161 h 1761"/>
                <a:gd name="T30" fmla="*/ 1321 w 1441"/>
                <a:gd name="T31" fmla="*/ 1253 h 1761"/>
                <a:gd name="T32" fmla="*/ 1409 w 1441"/>
                <a:gd name="T33" fmla="*/ 1385 h 1761"/>
                <a:gd name="T34" fmla="*/ 1441 w 1441"/>
                <a:gd name="T35" fmla="*/ 1547 h 1761"/>
                <a:gd name="T36" fmla="*/ 1230 w 1441"/>
                <a:gd name="T37" fmla="*/ 1708 h 1761"/>
                <a:gd name="T38" fmla="*/ 720 w 1441"/>
                <a:gd name="T39" fmla="*/ 1761 h 1761"/>
                <a:gd name="T40" fmla="*/ 210 w 1441"/>
                <a:gd name="T41" fmla="*/ 1708 h 1761"/>
                <a:gd name="T42" fmla="*/ 0 w 1441"/>
                <a:gd name="T43" fmla="*/ 1547 h 1761"/>
                <a:gd name="T44" fmla="*/ 32 w 1441"/>
                <a:gd name="T45" fmla="*/ 1385 h 1761"/>
                <a:gd name="T46" fmla="*/ 120 w 1441"/>
                <a:gd name="T47" fmla="*/ 1253 h 1761"/>
                <a:gd name="T48" fmla="*/ 323 w 1441"/>
                <a:gd name="T49" fmla="*/ 1161 h 1761"/>
                <a:gd name="T50" fmla="*/ 428 w 1441"/>
                <a:gd name="T51" fmla="*/ 1118 h 1761"/>
                <a:gd name="T52" fmla="*/ 466 w 1441"/>
                <a:gd name="T53" fmla="*/ 1053 h 1761"/>
                <a:gd name="T54" fmla="*/ 476 w 1441"/>
                <a:gd name="T55" fmla="*/ 967 h 1761"/>
                <a:gd name="T56" fmla="*/ 359 w 1441"/>
                <a:gd name="T57" fmla="*/ 740 h 1761"/>
                <a:gd name="T58" fmla="*/ 285 w 1441"/>
                <a:gd name="T59" fmla="*/ 534 h 1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41" h="1761">
                  <a:moveTo>
                    <a:pt x="285" y="534"/>
                  </a:moveTo>
                  <a:cubicBezTo>
                    <a:pt x="272" y="336"/>
                    <a:pt x="272" y="336"/>
                    <a:pt x="272" y="336"/>
                  </a:cubicBezTo>
                  <a:cubicBezTo>
                    <a:pt x="271" y="318"/>
                    <a:pt x="273" y="295"/>
                    <a:pt x="276" y="277"/>
                  </a:cubicBezTo>
                  <a:cubicBezTo>
                    <a:pt x="290" y="190"/>
                    <a:pt x="338" y="122"/>
                    <a:pt x="404" y="75"/>
                  </a:cubicBezTo>
                  <a:cubicBezTo>
                    <a:pt x="468" y="29"/>
                    <a:pt x="550" y="3"/>
                    <a:pt x="633" y="2"/>
                  </a:cubicBezTo>
                  <a:cubicBezTo>
                    <a:pt x="702" y="0"/>
                    <a:pt x="759" y="11"/>
                    <a:pt x="817" y="47"/>
                  </a:cubicBezTo>
                  <a:cubicBezTo>
                    <a:pt x="848" y="36"/>
                    <a:pt x="880" y="32"/>
                    <a:pt x="911" y="35"/>
                  </a:cubicBezTo>
                  <a:cubicBezTo>
                    <a:pt x="1010" y="45"/>
                    <a:pt x="1101" y="118"/>
                    <a:pt x="1144" y="207"/>
                  </a:cubicBezTo>
                  <a:cubicBezTo>
                    <a:pt x="1163" y="247"/>
                    <a:pt x="1172" y="290"/>
                    <a:pt x="1169" y="333"/>
                  </a:cubicBezTo>
                  <a:cubicBezTo>
                    <a:pt x="1156" y="534"/>
                    <a:pt x="1156" y="534"/>
                    <a:pt x="1156" y="534"/>
                  </a:cubicBezTo>
                  <a:cubicBezTo>
                    <a:pt x="1175" y="610"/>
                    <a:pt x="1149" y="697"/>
                    <a:pt x="1082" y="740"/>
                  </a:cubicBezTo>
                  <a:cubicBezTo>
                    <a:pt x="1059" y="814"/>
                    <a:pt x="1016" y="909"/>
                    <a:pt x="965" y="967"/>
                  </a:cubicBezTo>
                  <a:cubicBezTo>
                    <a:pt x="966" y="994"/>
                    <a:pt x="968" y="1025"/>
                    <a:pt x="975" y="1053"/>
                  </a:cubicBezTo>
                  <a:cubicBezTo>
                    <a:pt x="981" y="1082"/>
                    <a:pt x="993" y="1106"/>
                    <a:pt x="1012" y="1118"/>
                  </a:cubicBezTo>
                  <a:cubicBezTo>
                    <a:pt x="1047" y="1139"/>
                    <a:pt x="1079" y="1150"/>
                    <a:pt x="1118" y="1161"/>
                  </a:cubicBezTo>
                  <a:cubicBezTo>
                    <a:pt x="1181" y="1180"/>
                    <a:pt x="1276" y="1211"/>
                    <a:pt x="1321" y="1253"/>
                  </a:cubicBezTo>
                  <a:cubicBezTo>
                    <a:pt x="1360" y="1290"/>
                    <a:pt x="1389" y="1336"/>
                    <a:pt x="1409" y="1385"/>
                  </a:cubicBezTo>
                  <a:cubicBezTo>
                    <a:pt x="1430" y="1438"/>
                    <a:pt x="1441" y="1494"/>
                    <a:pt x="1441" y="1547"/>
                  </a:cubicBezTo>
                  <a:cubicBezTo>
                    <a:pt x="1441" y="1626"/>
                    <a:pt x="1352" y="1677"/>
                    <a:pt x="1230" y="1708"/>
                  </a:cubicBezTo>
                  <a:cubicBezTo>
                    <a:pt x="1072" y="1748"/>
                    <a:pt x="851" y="1761"/>
                    <a:pt x="720" y="1761"/>
                  </a:cubicBezTo>
                  <a:cubicBezTo>
                    <a:pt x="590" y="1761"/>
                    <a:pt x="368" y="1748"/>
                    <a:pt x="210" y="1708"/>
                  </a:cubicBezTo>
                  <a:cubicBezTo>
                    <a:pt x="88" y="1677"/>
                    <a:pt x="0" y="1626"/>
                    <a:pt x="0" y="1547"/>
                  </a:cubicBezTo>
                  <a:cubicBezTo>
                    <a:pt x="0" y="1494"/>
                    <a:pt x="10" y="1438"/>
                    <a:pt x="32" y="1385"/>
                  </a:cubicBezTo>
                  <a:cubicBezTo>
                    <a:pt x="52" y="1336"/>
                    <a:pt x="81" y="1290"/>
                    <a:pt x="120" y="1253"/>
                  </a:cubicBezTo>
                  <a:cubicBezTo>
                    <a:pt x="164" y="1211"/>
                    <a:pt x="260" y="1180"/>
                    <a:pt x="323" y="1161"/>
                  </a:cubicBezTo>
                  <a:cubicBezTo>
                    <a:pt x="366" y="1149"/>
                    <a:pt x="389" y="1140"/>
                    <a:pt x="428" y="1118"/>
                  </a:cubicBezTo>
                  <a:cubicBezTo>
                    <a:pt x="447" y="1107"/>
                    <a:pt x="458" y="1082"/>
                    <a:pt x="466" y="1053"/>
                  </a:cubicBezTo>
                  <a:cubicBezTo>
                    <a:pt x="473" y="1025"/>
                    <a:pt x="475" y="993"/>
                    <a:pt x="476" y="967"/>
                  </a:cubicBezTo>
                  <a:cubicBezTo>
                    <a:pt x="424" y="909"/>
                    <a:pt x="382" y="814"/>
                    <a:pt x="359" y="740"/>
                  </a:cubicBezTo>
                  <a:cubicBezTo>
                    <a:pt x="292" y="697"/>
                    <a:pt x="266" y="610"/>
                    <a:pt x="285" y="53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1"/>
            </a:p>
          </p:txBody>
        </p:sp>
      </p:grp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32162545"/>
              </p:ext>
            </p:extLst>
          </p:nvPr>
        </p:nvGraphicFramePr>
        <p:xfrm>
          <a:off x="2483405" y="2696047"/>
          <a:ext cx="2012395" cy="2129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1" name="TextBox 40"/>
          <p:cNvSpPr txBox="1"/>
          <p:nvPr/>
        </p:nvSpPr>
        <p:spPr bwMode="gray">
          <a:xfrm>
            <a:off x="2594312" y="2431018"/>
            <a:ext cx="185591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b="1" dirty="0">
                <a:latin typeface="Arial" pitchFamily="34" charset="0"/>
                <a:cs typeface="Arial" pitchFamily="34" charset="0"/>
              </a:rPr>
              <a:t>Plannen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voor energiebesparende maatregel van </a:t>
            </a:r>
            <a:r>
              <a:rPr lang="nl-NL" sz="800" b="1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kopers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in de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komende drie jaar: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57257" y="1449153"/>
            <a:ext cx="403854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457200" y="2647950"/>
            <a:ext cx="197688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V="1">
            <a:off x="2438400" y="1491362"/>
            <a:ext cx="6906" cy="329018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2472187" y="2399440"/>
            <a:ext cx="202361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457200" y="4095750"/>
            <a:ext cx="197688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Chart 41"/>
          <p:cNvGraphicFramePr/>
          <p:nvPr>
            <p:extLst>
              <p:ext uri="{D42A27DB-BD31-4B8C-83A1-F6EECF244321}">
                <p14:modId xmlns:p14="http://schemas.microsoft.com/office/powerpoint/2010/main" val="495125168"/>
              </p:ext>
            </p:extLst>
          </p:nvPr>
        </p:nvGraphicFramePr>
        <p:xfrm>
          <a:off x="4605786" y="1301277"/>
          <a:ext cx="2212579" cy="2277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8" name="TextBox 47"/>
          <p:cNvSpPr txBox="1"/>
          <p:nvPr/>
        </p:nvSpPr>
        <p:spPr bwMode="gray">
          <a:xfrm>
            <a:off x="4595792" y="934452"/>
            <a:ext cx="21082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Voor</a:t>
            </a:r>
            <a:r>
              <a:rPr lang="nl-NL" sz="800" b="1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 Kopers</a:t>
            </a:r>
            <a:r>
              <a:rPr lang="nl-NL" sz="800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moeten de volgende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ontwikkelingen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 plaats vinden, willen ze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energiebesparende maatregelen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nemen in de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komende drie jaa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r:</a:t>
            </a:r>
            <a:endParaRPr lang="nl-NL" sz="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 flipV="1">
            <a:off x="6864906" y="895351"/>
            <a:ext cx="0" cy="262881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4569182" y="3524163"/>
            <a:ext cx="229572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 bwMode="gray">
          <a:xfrm>
            <a:off x="6864906" y="3602622"/>
            <a:ext cx="183051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De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meeste bekenden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van de Milieu Centraal-website, gebruiken deze als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informatie bron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: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6896844" y="3523102"/>
            <a:ext cx="189444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1279DF50-C427-49D2-B602-51C937B406AB}"/>
              </a:ext>
            </a:extLst>
          </p:cNvPr>
          <p:cNvSpPr txBox="1"/>
          <p:nvPr/>
        </p:nvSpPr>
        <p:spPr bwMode="gray">
          <a:xfrm>
            <a:off x="4786347" y="3581651"/>
            <a:ext cx="169661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Over zijn algemeenheid is de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bekendheid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van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 Milieu Centraal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aan de lage kant:</a:t>
            </a: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E653C7A4-2912-45A6-BF6A-A28023592431}"/>
              </a:ext>
            </a:extLst>
          </p:cNvPr>
          <p:cNvGrpSpPr/>
          <p:nvPr/>
        </p:nvGrpSpPr>
        <p:grpSpPr>
          <a:xfrm>
            <a:off x="4674997" y="4126584"/>
            <a:ext cx="1989732" cy="702953"/>
            <a:chOff x="554415" y="4016587"/>
            <a:chExt cx="1989732" cy="702953"/>
          </a:xfrm>
        </p:grpSpPr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EE5154C0-E775-4EC8-8893-26B8D0BF2C5F}"/>
                </a:ext>
              </a:extLst>
            </p:cNvPr>
            <p:cNvGrpSpPr/>
            <p:nvPr/>
          </p:nvGrpSpPr>
          <p:grpSpPr>
            <a:xfrm>
              <a:off x="554415" y="4016587"/>
              <a:ext cx="650272" cy="702953"/>
              <a:chOff x="554415" y="4016587"/>
              <a:chExt cx="650272" cy="702953"/>
            </a:xfrm>
          </p:grpSpPr>
          <p:graphicFrame>
            <p:nvGraphicFramePr>
              <p:cNvPr id="103" name="Chart 102">
                <a:extLst>
                  <a:ext uri="{FF2B5EF4-FFF2-40B4-BE49-F238E27FC236}">
                    <a16:creationId xmlns:a16="http://schemas.microsoft.com/office/drawing/2014/main" id="{40A0773C-BA13-4B7B-820D-160E0A43DAE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525949390"/>
                  </p:ext>
                </p:extLst>
              </p:nvPr>
            </p:nvGraphicFramePr>
            <p:xfrm>
              <a:off x="554415" y="4016587"/>
              <a:ext cx="650272" cy="7029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7"/>
              </a:graphicData>
            </a:graphic>
          </p:graphicFrame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5EC8D753-9175-426A-BF9E-7153D0131A89}"/>
                  </a:ext>
                </a:extLst>
              </p:cNvPr>
              <p:cNvSpPr txBox="1"/>
              <p:nvPr/>
            </p:nvSpPr>
            <p:spPr bwMode="gray">
              <a:xfrm>
                <a:off x="682757" y="4297682"/>
                <a:ext cx="398292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800" dirty="0">
                    <a:latin typeface="Arial" pitchFamily="34" charset="0"/>
                    <a:cs typeface="Arial" pitchFamily="34" charset="0"/>
                  </a:rPr>
                  <a:t>13%</a:t>
                </a:r>
                <a:endParaRPr lang="en-US" sz="8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DEAFB807-0146-471B-998E-B20F3F3A3D04}"/>
                </a:ext>
              </a:extLst>
            </p:cNvPr>
            <p:cNvGrpSpPr/>
            <p:nvPr/>
          </p:nvGrpSpPr>
          <p:grpSpPr>
            <a:xfrm>
              <a:off x="1224145" y="4016587"/>
              <a:ext cx="650272" cy="702953"/>
              <a:chOff x="1224145" y="4016587"/>
              <a:chExt cx="650272" cy="702953"/>
            </a:xfrm>
          </p:grpSpPr>
          <p:graphicFrame>
            <p:nvGraphicFramePr>
              <p:cNvPr id="101" name="Chart 100">
                <a:extLst>
                  <a:ext uri="{FF2B5EF4-FFF2-40B4-BE49-F238E27FC236}">
                    <a16:creationId xmlns:a16="http://schemas.microsoft.com/office/drawing/2014/main" id="{DE6029B4-9DDE-4314-AF2D-F7AFEC4522A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085655031"/>
                  </p:ext>
                </p:extLst>
              </p:nvPr>
            </p:nvGraphicFramePr>
            <p:xfrm>
              <a:off x="1224145" y="4016587"/>
              <a:ext cx="650272" cy="7029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8"/>
              </a:graphicData>
            </a:graphic>
          </p:graphicFrame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F81BE69B-4CDA-499C-B1D1-C54DBFEDC2E0}"/>
                  </a:ext>
                </a:extLst>
              </p:cNvPr>
              <p:cNvSpPr txBox="1"/>
              <p:nvPr/>
            </p:nvSpPr>
            <p:spPr bwMode="gray">
              <a:xfrm>
                <a:off x="1352487" y="4297682"/>
                <a:ext cx="398292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800" dirty="0">
                    <a:latin typeface="Arial" pitchFamily="34" charset="0"/>
                    <a:cs typeface="Arial" pitchFamily="34" charset="0"/>
                  </a:rPr>
                  <a:t>9%</a:t>
                </a:r>
                <a:endParaRPr lang="en-US" sz="8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0ED6D9CF-B58D-4B06-A33F-2A4ED302F66F}"/>
                </a:ext>
              </a:extLst>
            </p:cNvPr>
            <p:cNvGrpSpPr/>
            <p:nvPr/>
          </p:nvGrpSpPr>
          <p:grpSpPr>
            <a:xfrm>
              <a:off x="1893875" y="4016587"/>
              <a:ext cx="650272" cy="702953"/>
              <a:chOff x="1893875" y="4016587"/>
              <a:chExt cx="650272" cy="702953"/>
            </a:xfrm>
          </p:grpSpPr>
          <p:graphicFrame>
            <p:nvGraphicFramePr>
              <p:cNvPr id="99" name="Chart 98">
                <a:extLst>
                  <a:ext uri="{FF2B5EF4-FFF2-40B4-BE49-F238E27FC236}">
                    <a16:creationId xmlns:a16="http://schemas.microsoft.com/office/drawing/2014/main" id="{CE8CDBDC-D3FA-426F-86E7-CE3AF5656C13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15477915"/>
                  </p:ext>
                </p:extLst>
              </p:nvPr>
            </p:nvGraphicFramePr>
            <p:xfrm>
              <a:off x="1893875" y="4016587"/>
              <a:ext cx="650272" cy="7029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9"/>
              </a:graphicData>
            </a:graphic>
          </p:graphicFrame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B12DCA5C-86D9-4902-BB64-C1FD7C405D9B}"/>
                  </a:ext>
                </a:extLst>
              </p:cNvPr>
              <p:cNvSpPr txBox="1"/>
              <p:nvPr/>
            </p:nvSpPr>
            <p:spPr bwMode="gray">
              <a:xfrm>
                <a:off x="2022217" y="4297682"/>
                <a:ext cx="398292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800" dirty="0">
                    <a:latin typeface="Arial" pitchFamily="34" charset="0"/>
                    <a:cs typeface="Arial" pitchFamily="34" charset="0"/>
                  </a:rPr>
                  <a:t>12%</a:t>
                </a:r>
                <a:endParaRPr lang="en-US" sz="8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D998093D-A873-4E68-B0DE-59F16DA6385A}"/>
              </a:ext>
            </a:extLst>
          </p:cNvPr>
          <p:cNvGrpSpPr/>
          <p:nvPr/>
        </p:nvGrpSpPr>
        <p:grpSpPr>
          <a:xfrm>
            <a:off x="4674997" y="4011477"/>
            <a:ext cx="1984567" cy="215444"/>
            <a:chOff x="974794" y="1309241"/>
            <a:chExt cx="1984567" cy="215444"/>
          </a:xfrm>
        </p:grpSpPr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993B4D82-AFA0-4F29-BFE7-14BA56D52958}"/>
                </a:ext>
              </a:extLst>
            </p:cNvPr>
            <p:cNvSpPr txBox="1"/>
            <p:nvPr/>
          </p:nvSpPr>
          <p:spPr bwMode="gray">
            <a:xfrm>
              <a:off x="97479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Particuliere 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EAF5175D-3C2A-4EB2-A230-612AB75C1139}"/>
                </a:ext>
              </a:extLst>
            </p:cNvPr>
            <p:cNvSpPr txBox="1"/>
            <p:nvPr/>
          </p:nvSpPr>
          <p:spPr bwMode="gray">
            <a:xfrm>
              <a:off x="164452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Sociale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E6D7343E-5072-4594-94AC-CF07D6A77F9F}"/>
                </a:ext>
              </a:extLst>
            </p:cNvPr>
            <p:cNvSpPr txBox="1"/>
            <p:nvPr/>
          </p:nvSpPr>
          <p:spPr bwMode="gray">
            <a:xfrm>
              <a:off x="2314254" y="1309241"/>
              <a:ext cx="645107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Kopers:</a:t>
              </a:r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AA977A3E-C745-4935-AE5A-16D5CF1FE008}"/>
              </a:ext>
            </a:extLst>
          </p:cNvPr>
          <p:cNvGrpSpPr/>
          <p:nvPr/>
        </p:nvGrpSpPr>
        <p:grpSpPr>
          <a:xfrm>
            <a:off x="6796504" y="4103135"/>
            <a:ext cx="1989732" cy="702953"/>
            <a:chOff x="554415" y="4016587"/>
            <a:chExt cx="1989732" cy="702953"/>
          </a:xfrm>
        </p:grpSpPr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3E849970-7AD7-4BBB-BF2A-96F0C5767EBA}"/>
                </a:ext>
              </a:extLst>
            </p:cNvPr>
            <p:cNvGrpSpPr/>
            <p:nvPr/>
          </p:nvGrpSpPr>
          <p:grpSpPr>
            <a:xfrm>
              <a:off x="554415" y="4016587"/>
              <a:ext cx="650272" cy="702953"/>
              <a:chOff x="554415" y="4016587"/>
              <a:chExt cx="650272" cy="702953"/>
            </a:xfrm>
          </p:grpSpPr>
          <p:graphicFrame>
            <p:nvGraphicFramePr>
              <p:cNvPr id="117" name="Chart 116">
                <a:extLst>
                  <a:ext uri="{FF2B5EF4-FFF2-40B4-BE49-F238E27FC236}">
                    <a16:creationId xmlns:a16="http://schemas.microsoft.com/office/drawing/2014/main" id="{2CC00E7D-0D44-4812-841C-CB8540459043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427474800"/>
                  </p:ext>
                </p:extLst>
              </p:nvPr>
            </p:nvGraphicFramePr>
            <p:xfrm>
              <a:off x="554415" y="4016587"/>
              <a:ext cx="650272" cy="7029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0"/>
              </a:graphicData>
            </a:graphic>
          </p:graphicFrame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9E36118D-7BDB-424A-AB05-E0F27A5699E9}"/>
                  </a:ext>
                </a:extLst>
              </p:cNvPr>
              <p:cNvSpPr txBox="1"/>
              <p:nvPr/>
            </p:nvSpPr>
            <p:spPr bwMode="gray">
              <a:xfrm>
                <a:off x="682757" y="4297682"/>
                <a:ext cx="398292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800" dirty="0">
                    <a:latin typeface="Arial" pitchFamily="34" charset="0"/>
                    <a:cs typeface="Arial" pitchFamily="34" charset="0"/>
                  </a:rPr>
                  <a:t>49%</a:t>
                </a:r>
                <a:endParaRPr lang="en-US" sz="8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96FF35F6-4BE2-45C7-AA0D-96A3FF7B39E9}"/>
                </a:ext>
              </a:extLst>
            </p:cNvPr>
            <p:cNvGrpSpPr/>
            <p:nvPr/>
          </p:nvGrpSpPr>
          <p:grpSpPr>
            <a:xfrm>
              <a:off x="1224145" y="4016587"/>
              <a:ext cx="650272" cy="702953"/>
              <a:chOff x="1224145" y="4016587"/>
              <a:chExt cx="650272" cy="702953"/>
            </a:xfrm>
          </p:grpSpPr>
          <p:graphicFrame>
            <p:nvGraphicFramePr>
              <p:cNvPr id="115" name="Chart 114">
                <a:extLst>
                  <a:ext uri="{FF2B5EF4-FFF2-40B4-BE49-F238E27FC236}">
                    <a16:creationId xmlns:a16="http://schemas.microsoft.com/office/drawing/2014/main" id="{07994C6F-5043-4ABC-BE7B-7F501CA8C34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372068060"/>
                  </p:ext>
                </p:extLst>
              </p:nvPr>
            </p:nvGraphicFramePr>
            <p:xfrm>
              <a:off x="1224145" y="4016587"/>
              <a:ext cx="650272" cy="7029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1"/>
              </a:graphicData>
            </a:graphic>
          </p:graphicFrame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6C2A4601-CA16-4A9A-BED9-BB523FC12683}"/>
                  </a:ext>
                </a:extLst>
              </p:cNvPr>
              <p:cNvSpPr txBox="1"/>
              <p:nvPr/>
            </p:nvSpPr>
            <p:spPr bwMode="gray">
              <a:xfrm>
                <a:off x="1352487" y="4297682"/>
                <a:ext cx="398292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800" dirty="0">
                    <a:latin typeface="Arial" pitchFamily="34" charset="0"/>
                    <a:cs typeface="Arial" pitchFamily="34" charset="0"/>
                  </a:rPr>
                  <a:t>61%</a:t>
                </a:r>
                <a:endParaRPr lang="en-US" sz="8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CAE6E593-D88A-484C-8A8C-D837218E0339}"/>
                </a:ext>
              </a:extLst>
            </p:cNvPr>
            <p:cNvGrpSpPr/>
            <p:nvPr/>
          </p:nvGrpSpPr>
          <p:grpSpPr>
            <a:xfrm>
              <a:off x="1893875" y="4016587"/>
              <a:ext cx="650272" cy="702953"/>
              <a:chOff x="1893875" y="4016587"/>
              <a:chExt cx="650272" cy="702953"/>
            </a:xfrm>
          </p:grpSpPr>
          <p:graphicFrame>
            <p:nvGraphicFramePr>
              <p:cNvPr id="113" name="Chart 112">
                <a:extLst>
                  <a:ext uri="{FF2B5EF4-FFF2-40B4-BE49-F238E27FC236}">
                    <a16:creationId xmlns:a16="http://schemas.microsoft.com/office/drawing/2014/main" id="{C9C59271-F8B7-4499-804A-328C1180F733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1338525"/>
                  </p:ext>
                </p:extLst>
              </p:nvPr>
            </p:nvGraphicFramePr>
            <p:xfrm>
              <a:off x="1893875" y="4016587"/>
              <a:ext cx="650272" cy="7029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2"/>
              </a:graphicData>
            </a:graphic>
          </p:graphicFrame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A26272D3-6A7A-4B0C-B965-F56DC349C815}"/>
                  </a:ext>
                </a:extLst>
              </p:cNvPr>
              <p:cNvSpPr txBox="1"/>
              <p:nvPr/>
            </p:nvSpPr>
            <p:spPr bwMode="gray">
              <a:xfrm>
                <a:off x="2022217" y="4297682"/>
                <a:ext cx="398292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nl-NL" sz="800" dirty="0">
                    <a:latin typeface="Arial" pitchFamily="34" charset="0"/>
                    <a:cs typeface="Arial" pitchFamily="34" charset="0"/>
                  </a:rPr>
                  <a:t>67%</a:t>
                </a:r>
                <a:endParaRPr lang="en-US" sz="800" dirty="0" err="1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8AAD9029-CCAB-4187-A3B2-AF6E66425C62}"/>
              </a:ext>
            </a:extLst>
          </p:cNvPr>
          <p:cNvGrpSpPr/>
          <p:nvPr/>
        </p:nvGrpSpPr>
        <p:grpSpPr>
          <a:xfrm>
            <a:off x="6796504" y="3988028"/>
            <a:ext cx="1984567" cy="215444"/>
            <a:chOff x="974794" y="1309241"/>
            <a:chExt cx="1984567" cy="215444"/>
          </a:xfrm>
        </p:grpSpPr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5CC4A03A-0CD6-4321-8EBF-3FF1A474905E}"/>
                </a:ext>
              </a:extLst>
            </p:cNvPr>
            <p:cNvSpPr txBox="1"/>
            <p:nvPr/>
          </p:nvSpPr>
          <p:spPr bwMode="gray">
            <a:xfrm>
              <a:off x="97479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Particuliere 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1F23A651-36A8-4D81-94AA-655DF9573711}"/>
                </a:ext>
              </a:extLst>
            </p:cNvPr>
            <p:cNvSpPr txBox="1"/>
            <p:nvPr/>
          </p:nvSpPr>
          <p:spPr bwMode="gray">
            <a:xfrm>
              <a:off x="1644524" y="1309241"/>
              <a:ext cx="645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Sociale</a:t>
              </a:r>
            </a:p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huurders: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4E7317BF-DC2F-4AF1-B7D3-AB9DC465D06D}"/>
                </a:ext>
              </a:extLst>
            </p:cNvPr>
            <p:cNvSpPr txBox="1"/>
            <p:nvPr/>
          </p:nvSpPr>
          <p:spPr bwMode="gray">
            <a:xfrm>
              <a:off x="2314254" y="1309241"/>
              <a:ext cx="645107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nl-NL" sz="700" dirty="0">
                  <a:latin typeface="Arial" pitchFamily="34" charset="0"/>
                  <a:cs typeface="Arial" pitchFamily="34" charset="0"/>
                </a:rPr>
                <a:t>Kopers:</a:t>
              </a:r>
            </a:p>
          </p:txBody>
        </p:sp>
      </p:grpSp>
      <p:graphicFrame>
        <p:nvGraphicFramePr>
          <p:cNvPr id="124" name="Chart 123">
            <a:extLst>
              <a:ext uri="{FF2B5EF4-FFF2-40B4-BE49-F238E27FC236}">
                <a16:creationId xmlns:a16="http://schemas.microsoft.com/office/drawing/2014/main" id="{0201CFC2-BD8B-49FD-B921-BAFE165A66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9207519"/>
              </p:ext>
            </p:extLst>
          </p:nvPr>
        </p:nvGraphicFramePr>
        <p:xfrm>
          <a:off x="6890158" y="1301277"/>
          <a:ext cx="2159926" cy="2259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125" name="TextBox 124">
            <a:extLst>
              <a:ext uri="{FF2B5EF4-FFF2-40B4-BE49-F238E27FC236}">
                <a16:creationId xmlns:a16="http://schemas.microsoft.com/office/drawing/2014/main" id="{9FE79C80-1492-4C37-8D3A-B6DEE8E55CE1}"/>
              </a:ext>
            </a:extLst>
          </p:cNvPr>
          <p:cNvSpPr txBox="1"/>
          <p:nvPr/>
        </p:nvSpPr>
        <p:spPr bwMode="gray">
          <a:xfrm>
            <a:off x="6924846" y="959259"/>
            <a:ext cx="186295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800" dirty="0">
                <a:latin typeface="Arial" pitchFamily="34" charset="0"/>
                <a:cs typeface="Arial" pitchFamily="34" charset="0"/>
              </a:rPr>
              <a:t>Voor ongeveer  de helft van de </a:t>
            </a:r>
            <a:r>
              <a:rPr lang="nl-NL" sz="800" b="1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kopers</a:t>
            </a:r>
            <a:r>
              <a:rPr lang="nl-NL" sz="800" dirty="0">
                <a:solidFill>
                  <a:srgbClr val="F0AB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heeft  de </a:t>
            </a:r>
            <a:r>
              <a:rPr lang="nl-NL" sz="800" b="1" dirty="0">
                <a:latin typeface="Arial" pitchFamily="34" charset="0"/>
                <a:cs typeface="Arial" pitchFamily="34" charset="0"/>
              </a:rPr>
              <a:t>afschaffing van de salderingsregeling </a:t>
            </a:r>
            <a:r>
              <a:rPr lang="nl-NL" sz="800" dirty="0">
                <a:latin typeface="Arial" pitchFamily="34" charset="0"/>
                <a:cs typeface="Arial" pitchFamily="34" charset="0"/>
              </a:rPr>
              <a:t>geen invloed op  de aanschaf van zonnepanelen:</a:t>
            </a:r>
            <a:endParaRPr lang="nl-NL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6" name="Right Bracket 125">
            <a:extLst>
              <a:ext uri="{FF2B5EF4-FFF2-40B4-BE49-F238E27FC236}">
                <a16:creationId xmlns:a16="http://schemas.microsoft.com/office/drawing/2014/main" id="{77DECADF-FD84-48C8-A0CB-F908C0E93E16}"/>
              </a:ext>
            </a:extLst>
          </p:cNvPr>
          <p:cNvSpPr/>
          <p:nvPr/>
        </p:nvSpPr>
        <p:spPr>
          <a:xfrm>
            <a:off x="6492951" y="3531549"/>
            <a:ext cx="160886" cy="1270052"/>
          </a:xfrm>
          <a:prstGeom prst="rightBracket">
            <a:avLst/>
          </a:prstGeom>
          <a:ln w="44450">
            <a:solidFill>
              <a:schemeClr val="accent3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7" name="Right Arrow 224">
            <a:extLst>
              <a:ext uri="{FF2B5EF4-FFF2-40B4-BE49-F238E27FC236}">
                <a16:creationId xmlns:a16="http://schemas.microsoft.com/office/drawing/2014/main" id="{016406BF-AA8A-45A2-B0DF-7943128A8B43}"/>
              </a:ext>
            </a:extLst>
          </p:cNvPr>
          <p:cNvSpPr/>
          <p:nvPr/>
        </p:nvSpPr>
        <p:spPr bwMode="gray">
          <a:xfrm>
            <a:off x="6637702" y="4041889"/>
            <a:ext cx="227204" cy="256021"/>
          </a:xfrm>
          <a:prstGeom prst="rightArrow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300"/>
              </a:spcBef>
              <a:buFont typeface="Courier New" pitchFamily="49" charset="0"/>
              <a:buNone/>
            </a:pPr>
            <a:endParaRPr lang="en-GB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5637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LANGUAGEID" val="1033"/>
  <p:tag name="VCT_SHOW_CA" val="False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BODYINDENTATION" val="0;0;0;0;0;14.25;14.09646;28.34646;28.26968;42.51968;28.26968;42.51968;28.26968;42.51968;28.26968;42.51968;28.26968;42.51968;"/>
  <p:tag name="VCT-BULLETVISIBILITY" val="G  *******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/08/2014 15:21:41"/>
  <p:tag name="VCT-TEMPLATE" val="GfK Group_16-9_redesign.potx"/>
  <p:tag name="VCTMASTER" val="GfK Group"/>
  <p:tag name="VCT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heme/theme1.xml><?xml version="1.0" encoding="utf-8"?>
<a:theme xmlns:a="http://schemas.openxmlformats.org/drawingml/2006/main" name="Rapportage">
  <a:themeElements>
    <a:clrScheme name="GfK Group">
      <a:dk1>
        <a:srgbClr val="000000"/>
      </a:dk1>
      <a:lt1>
        <a:srgbClr val="FFFFFF"/>
      </a:lt1>
      <a:dk2>
        <a:srgbClr val="E55A00"/>
      </a:dk2>
      <a:lt2>
        <a:srgbClr val="8E8581"/>
      </a:lt2>
      <a:accent1>
        <a:srgbClr val="264283"/>
      </a:accent1>
      <a:accent2>
        <a:srgbClr val="007DC3"/>
      </a:accent2>
      <a:accent3>
        <a:srgbClr val="A2AD00"/>
      </a:accent3>
      <a:accent4>
        <a:srgbClr val="C1BB00"/>
      </a:accent4>
      <a:accent5>
        <a:srgbClr val="9B1F23"/>
      </a:accent5>
      <a:accent6>
        <a:srgbClr val="DC291E"/>
      </a:accent6>
      <a:hlink>
        <a:srgbClr val="A2AD00"/>
      </a:hlink>
      <a:folHlink>
        <a:srgbClr val="C1BB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bg1"/>
        </a:solidFill>
        <a:ln w="9525"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marL="0" indent="0" algn="ctr">
          <a:spcBef>
            <a:spcPts val="300"/>
          </a:spcBef>
          <a:buFont typeface="Courier New" pitchFamily="49" charset="0"/>
          <a:buNone/>
          <a:defRPr sz="1600" dirty="0" smtClean="0">
            <a:solidFill>
              <a:schemeClr val="tx1"/>
            </a:solidFill>
            <a:latin typeface="Arial" pitchFamily="34" charset="0"/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wrap="square" lIns="0" tIns="0" rIns="0" bIns="0" rtlCol="0">
        <a:spAutoFit/>
      </a:bodyPr>
      <a:lstStyle>
        <a:defPPr>
          <a:spcBef>
            <a:spcPts val="300"/>
          </a:spcBef>
          <a:defRPr sz="1600" dirty="0" err="1" smtClean="0">
            <a:latin typeface="Arial" pitchFamily="34" charset="0"/>
            <a:cs typeface="Arial" pitchFamily="34" charset="0"/>
          </a:defRPr>
        </a:defPPr>
      </a:lstStyle>
    </a:txDef>
  </a:objectDefaults>
  <a:extraClrSchemeLst/>
  <a:custClrLst>
    <a:custClr name="dark yellow 100%">
      <a:srgbClr val="F0AB00"/>
    </a:custClr>
    <a:custClr name="light yellow 100%">
      <a:srgbClr val="F6D50F"/>
    </a:custClr>
    <a:custClr name="warm grey 100%">
      <a:srgbClr val="8E8581"/>
    </a:custClr>
    <a:custClr name="GfK orange">
      <a:srgbClr val="E55A00"/>
    </a:custClr>
    <a:custClr name="dark blue 100%">
      <a:srgbClr val="264283"/>
    </a:custClr>
    <a:custClr name="light blue 100%">
      <a:srgbClr val="007DC3"/>
    </a:custClr>
    <a:custClr name="dark green 100%">
      <a:srgbClr val="A2AD00"/>
    </a:custClr>
    <a:custClr name="light green 100%">
      <a:srgbClr val="C1BB00"/>
    </a:custClr>
    <a:custClr name="dark red 100%">
      <a:srgbClr val="9B1F23"/>
    </a:custClr>
    <a:custClr name="light red 100%">
      <a:srgbClr val="DC291E"/>
    </a:custClr>
    <a:custClr name="dark yellow 80%">
      <a:srgbClr val="FCC000"/>
    </a:custClr>
    <a:custClr name="light yellow 80%">
      <a:srgbClr val="FFDD44"/>
    </a:custClr>
    <a:custClr name="warm grey 80%">
      <a:srgbClr val="A79D98"/>
    </a:custClr>
    <a:custClr>
      <a:srgbClr val="FFFFFF"/>
    </a:custClr>
    <a:custClr name="dark blue 80%">
      <a:srgbClr val="405B9B"/>
    </a:custClr>
    <a:custClr name="light blue 80%">
      <a:srgbClr val="389DD7"/>
    </a:custClr>
    <a:custClr name="dark green 80%">
      <a:srgbClr val="B4BE46"/>
    </a:custClr>
    <a:custClr name="light green 80%">
      <a:srgbClr val="D7CF42"/>
    </a:custClr>
    <a:custClr name="dark red 80%">
      <a:srgbClr val="C34A3A"/>
    </a:custClr>
    <a:custClr name="light red 80%">
      <a:srgbClr val="E94F35"/>
    </a:custClr>
    <a:custClr name="dark yellow 60%">
      <a:srgbClr val="FED07A"/>
    </a:custClr>
    <a:custClr name="light yellow 60%">
      <a:srgbClr val="FFE67F"/>
    </a:custClr>
    <a:custClr name="warm grey 60%">
      <a:srgbClr val="BCB4B0"/>
    </a:custClr>
    <a:custClr>
      <a:srgbClr val="FFFFFF"/>
    </a:custClr>
    <a:custClr name="dark blue 60%">
      <a:srgbClr val="6E7EB3"/>
    </a:custClr>
    <a:custClr name="light blue 60%">
      <a:srgbClr val="7DB4E2"/>
    </a:custClr>
    <a:custClr name="dark green 60%">
      <a:srgbClr val="C6CE79"/>
    </a:custClr>
    <a:custClr name="light green 60%">
      <a:srgbClr val="E2DA7A"/>
    </a:custClr>
    <a:custClr name="dark red 60%">
      <a:srgbClr val="D27863"/>
    </a:custClr>
    <a:custClr name="light red 60%">
      <a:srgbClr val="F08262"/>
    </a:custClr>
    <a:custClr name="dark yellow 40%">
      <a:srgbClr val="FFE0A9"/>
    </a:custClr>
    <a:custClr name="light yellow 40%">
      <a:srgbClr val="FFEEAF"/>
    </a:custClr>
    <a:custClr name="warm grey 40%">
      <a:srgbClr val="D2CBC9"/>
    </a:custClr>
    <a:custClr>
      <a:srgbClr val="FFFFFF"/>
    </a:custClr>
    <a:custClr name="dark blue 40%">
      <a:srgbClr val="9EA5CD"/>
    </a:custClr>
    <a:custClr name="light blue 40%">
      <a:srgbClr val="ADCDED"/>
    </a:custClr>
    <a:custClr name="dark green 40%">
      <a:srgbClr val="D8DEA8"/>
    </a:custClr>
    <a:custClr name="light green 40%">
      <a:srgbClr val="ECE6AA"/>
    </a:custClr>
    <a:custClr name="dark red 40%">
      <a:srgbClr val="E1A693"/>
    </a:custClr>
    <a:custClr name="light red 40%">
      <a:srgbClr val="F6AF95"/>
    </a:custClr>
  </a:custClrLst>
  <a:extLst>
    <a:ext uri="{05A4C25C-085E-4340-85A3-A5531E510DB2}">
      <thm15:themeFamily xmlns:thm15="http://schemas.microsoft.com/office/thememl/2012/main" name="Rapportage" id="{781D5CDF-AB44-4970-9A80-308934D285B3}" vid="{3D2F8542-D550-4A00-932D-07E67DD932F3}"/>
    </a:ext>
  </a:extLst>
</a:theme>
</file>

<file path=ppt/theme/theme2.xml><?xml version="1.0" encoding="utf-8"?>
<a:theme xmlns:a="http://schemas.openxmlformats.org/drawingml/2006/main" name="Office Theme">
  <a:themeElements>
    <a:clrScheme name="GfK color scheme for Office 2010">
      <a:dk1>
        <a:srgbClr val="000000"/>
      </a:dk1>
      <a:lt1>
        <a:srgbClr val="FFFFFF"/>
      </a:lt1>
      <a:dk2>
        <a:srgbClr val="E95E0F"/>
      </a:dk2>
      <a:lt2>
        <a:srgbClr val="928580"/>
      </a:lt2>
      <a:accent1>
        <a:srgbClr val="004186"/>
      </a:accent1>
      <a:accent2>
        <a:srgbClr val="0087C8"/>
      </a:accent2>
      <a:accent3>
        <a:srgbClr val="A1AF00"/>
      </a:accent3>
      <a:accent4>
        <a:srgbClr val="CDC300"/>
      </a:accent4>
      <a:accent5>
        <a:srgbClr val="B50F22"/>
      </a:accent5>
      <a:accent6>
        <a:srgbClr val="E31B19"/>
      </a:accent6>
      <a:hlink>
        <a:srgbClr val="A1AF00"/>
      </a:hlink>
      <a:folHlink>
        <a:srgbClr val="CDC300"/>
      </a:folHlink>
    </a:clrScheme>
    <a:fontScheme name="Gf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bg1"/>
        </a:solidFill>
        <a:ln w="9525">
          <a:solidFill>
            <a:schemeClr val="tx1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vert="horz" wrap="square" lIns="0" tIns="0" rIns="0" bIns="0" rtlCol="0" anchor="t" anchorCtr="0">
        <a:noAutofit/>
      </a:bodyPr>
      <a:lstStyle>
        <a:defPPr>
          <a:spcBef>
            <a:spcPts val="600"/>
          </a:spcBef>
          <a:defRPr dirty="0" err="1" smtClean="0">
            <a:latin typeface="Arial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GfK color scheme for Office 2010">
      <a:dk1>
        <a:srgbClr val="000000"/>
      </a:dk1>
      <a:lt1>
        <a:srgbClr val="FFFFFF"/>
      </a:lt1>
      <a:dk2>
        <a:srgbClr val="E95E0F"/>
      </a:dk2>
      <a:lt2>
        <a:srgbClr val="928580"/>
      </a:lt2>
      <a:accent1>
        <a:srgbClr val="004186"/>
      </a:accent1>
      <a:accent2>
        <a:srgbClr val="0087C8"/>
      </a:accent2>
      <a:accent3>
        <a:srgbClr val="A1AF00"/>
      </a:accent3>
      <a:accent4>
        <a:srgbClr val="CDC300"/>
      </a:accent4>
      <a:accent5>
        <a:srgbClr val="B50F22"/>
      </a:accent5>
      <a:accent6>
        <a:srgbClr val="E31B19"/>
      </a:accent6>
      <a:hlink>
        <a:srgbClr val="A1AF00"/>
      </a:hlink>
      <a:folHlink>
        <a:srgbClr val="CDC300"/>
      </a:folHlink>
    </a:clrScheme>
    <a:fontScheme name="Gf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bg1"/>
        </a:solidFill>
        <a:ln w="9525">
          <a:solidFill>
            <a:schemeClr val="tx1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vert="horz" wrap="square" lIns="0" tIns="0" rIns="0" bIns="0" rtlCol="0" anchor="t" anchorCtr="0">
        <a:noAutofit/>
      </a:bodyPr>
      <a:lstStyle>
        <a:defPPr>
          <a:spcBef>
            <a:spcPts val="600"/>
          </a:spcBef>
          <a:defRPr dirty="0" err="1" smtClean="0">
            <a:latin typeface="Arial"/>
          </a:defRPr>
        </a:defPPr>
      </a:lst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jf0640f97dcd40049d3fc8c3d10ff855 xmlns="fdaf2857-34a0-4271-9efd-53feeda81814">
      <Terms xmlns="http://schemas.microsoft.com/office/infopath/2007/PartnerControls">
        <TermInfo xmlns="http://schemas.microsoft.com/office/infopath/2007/PartnerControls">
          <TermName xmlns="http://schemas.microsoft.com/office/infopath/2007/PartnerControls">Not applicable</TermName>
          <TermId xmlns="http://schemas.microsoft.com/office/infopath/2007/PartnerControls">457da623-78f9-49de-8564-b1618c49ba59</TermId>
        </TermInfo>
      </Terms>
    </jf0640f97dcd40049d3fc8c3d10ff855>
    <h059eda5e5c344e5901eabd9b8ae1d5d xmlns="fdaf2857-34a0-4271-9efd-53feeda81814">
      <Terms xmlns="http://schemas.microsoft.com/office/infopath/2007/PartnerControls">
        <TermInfo xmlns="http://schemas.microsoft.com/office/infopath/2007/PartnerControls">
          <TermName xmlns="http://schemas.microsoft.com/office/infopath/2007/PartnerControls">Not applicable</TermName>
          <TermId xmlns="http://schemas.microsoft.com/office/infopath/2007/PartnerControls">1b0d69d1-6137-41de-9ae5-e5925610d8cb</TermId>
        </TermInfo>
      </Terms>
    </h059eda5e5c344e5901eabd9b8ae1d5d>
    <PublishingStartDate xmlns="http://schemas.microsoft.com/sharepoint/v3" xsi:nil="true"/>
    <PublishingExpirationDate xmlns="http://schemas.microsoft.com/sharepoint/v3" xsi:nil="true"/>
    <p986eefbff5f4b2788134fa6982c2730 xmlns="fdaf2857-34a0-4271-9efd-53feeda81814">
      <Terms xmlns="http://schemas.microsoft.com/office/infopath/2007/PartnerControls">
        <TermInfo xmlns="http://schemas.microsoft.com/office/infopath/2007/PartnerControls">
          <TermName xmlns="http://schemas.microsoft.com/office/infopath/2007/PartnerControls">Not applicable</TermName>
          <TermId xmlns="http://schemas.microsoft.com/office/infopath/2007/PartnerControls">15480a47-f0f1-4795-a643-bf3b2e95805c</TermId>
        </TermInfo>
      </Terms>
    </p986eefbff5f4b2788134fa6982c2730>
    <e999b8edfbce4772b22c3a8c74ff36ce xmlns="fdaf2857-34a0-4271-9efd-53feeda81814">
      <Terms xmlns="http://schemas.microsoft.com/office/infopath/2007/PartnerControls"/>
    </e999b8edfbce4772b22c3a8c74ff36ce>
    <TaxCatchAll xmlns="eaa6d935-851e-4683-8fb3-4830ef9470e6">
      <Value>68</Value>
      <Value>464</Value>
      <Value>64</Value>
      <Value>57</Value>
      <Value>1781</Value>
      <Value>353</Value>
      <Value>97</Value>
      <Value>73</Value>
      <Value>69</Value>
    </TaxCatchAll>
    <m0c14ac2d9c042e3be8883c9fd5ef198 xmlns="fdaf2857-34a0-4271-9efd-53feeda81814">
      <Terms xmlns="http://schemas.microsoft.com/office/infopath/2007/PartnerControls">
        <TermInfo xmlns="http://schemas.microsoft.com/office/infopath/2007/PartnerControls">
          <TermName xmlns="http://schemas.microsoft.com/office/infopath/2007/PartnerControls">English</TermName>
          <TermId xmlns="http://schemas.microsoft.com/office/infopath/2007/PartnerControls">914398da-6a81-430b-8d1c-6a7bd1227f71</TermId>
        </TermInfo>
      </Terms>
    </m0c14ac2d9c042e3be8883c9fd5ef198>
    <TaxKeywordTaxHTField xmlns="eaa6d935-851e-4683-8fb3-4830ef9470e6">
      <Terms xmlns="http://schemas.microsoft.com/office/infopath/2007/PartnerControls">
        <TermInfo xmlns="http://schemas.microsoft.com/office/infopath/2007/PartnerControls">
          <TermName xmlns="http://schemas.microsoft.com/office/infopath/2007/PartnerControls">template</TermName>
          <TermId xmlns="http://schemas.microsoft.com/office/infopath/2007/PartnerControls">14e0894c-c65f-40d3-8c04-dc2c7cb9794d</TermId>
        </TermInfo>
        <TermInfo xmlns="http://schemas.microsoft.com/office/infopath/2007/PartnerControls">
          <TermName xmlns="http://schemas.microsoft.com/office/infopath/2007/PartnerControls">template 16:9</TermName>
          <TermId xmlns="http://schemas.microsoft.com/office/infopath/2007/PartnerControls">feef3289-4d16-4292-b8f5-4aa93f02d2bc</TermId>
        </TermInfo>
        <TermInfo xmlns="http://schemas.microsoft.com/office/infopath/2007/PartnerControls">
          <TermName xmlns="http://schemas.microsoft.com/office/infopath/2007/PartnerControls">PowerPoint</TermName>
          <TermId xmlns="http://schemas.microsoft.com/office/infopath/2007/PartnerControls">50a0b034-169b-4062-b9b1-f0dd9c5b2843</TermId>
        </TermInfo>
      </Terms>
    </TaxKeywordTaxHTField>
    <i6d89d2a22ad4b4885b9858a4f35747a xmlns="fdaf2857-34a0-4271-9efd-53feeda81814">
      <Terms xmlns="http://schemas.microsoft.com/office/infopath/2007/PartnerControls">
        <TermInfo xmlns="http://schemas.microsoft.com/office/infopath/2007/PartnerControls">
          <TermName xmlns="http://schemas.microsoft.com/office/infopath/2007/PartnerControls">Global</TermName>
          <TermId xmlns="http://schemas.microsoft.com/office/infopath/2007/PartnerControls">3eaca359-c4b3-4b51-a927-e9852da92384</TermId>
        </TermInfo>
      </Terms>
    </i6d89d2a22ad4b4885b9858a4f35747a>
    <AverageRating xmlns="http://schemas.microsoft.com/sharepoint/v3" xsi:nil="true"/>
    <a9556e1ac9ee423090b285ae20260b00 xmlns="fdaf2857-34a0-4271-9efd-53feeda81814">
      <Terms xmlns="http://schemas.microsoft.com/office/infopath/2007/PartnerControls">
        <TermInfo xmlns="http://schemas.microsoft.com/office/infopath/2007/PartnerControls">
          <TermName xmlns="http://schemas.microsoft.com/office/infopath/2007/PartnerControls">Cross Sector</TermName>
          <TermId xmlns="http://schemas.microsoft.com/office/infopath/2007/PartnerControls">d51dcd69-a6f7-4fb6-bc11-144a9da6fd82</TermId>
        </TermInfo>
      </Terms>
    </a9556e1ac9ee423090b285ae20260b00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9151DFF91B0A44197B29C020F8C642F" ma:contentTypeVersion="44" ma:contentTypeDescription="Create a new document." ma:contentTypeScope="" ma:versionID="37d6c69e0f0b1eab2d91fd3d2fe12a06">
  <xsd:schema xmlns:xsd="http://www.w3.org/2001/XMLSchema" xmlns:xs="http://www.w3.org/2001/XMLSchema" xmlns:p="http://schemas.microsoft.com/office/2006/metadata/properties" xmlns:ns1="http://schemas.microsoft.com/sharepoint/v3" xmlns:ns2="fdaf2857-34a0-4271-9efd-53feeda81814" xmlns:ns3="eaa6d935-851e-4683-8fb3-4830ef9470e6" targetNamespace="http://schemas.microsoft.com/office/2006/metadata/properties" ma:root="true" ma:fieldsID="306287739f13a793c1a58b147bf45c68" ns1:_="" ns2:_="" ns3:_="">
    <xsd:import namespace="http://schemas.microsoft.com/sharepoint/v3"/>
    <xsd:import namespace="fdaf2857-34a0-4271-9efd-53feeda81814"/>
    <xsd:import namespace="eaa6d935-851e-4683-8fb3-4830ef9470e6"/>
    <xsd:element name="properties">
      <xsd:complexType>
        <xsd:sequence>
          <xsd:element name="documentManagement">
            <xsd:complexType>
              <xsd:all>
                <xsd:element ref="ns2:a9556e1ac9ee423090b285ae20260b00" minOccurs="0"/>
                <xsd:element ref="ns3:TaxCatchAll" minOccurs="0"/>
                <xsd:element ref="ns3:TaxCatchAllLabel" minOccurs="0"/>
                <xsd:element ref="ns2:h059eda5e5c344e5901eabd9b8ae1d5d" minOccurs="0"/>
                <xsd:element ref="ns2:p986eefbff5f4b2788134fa6982c2730" minOccurs="0"/>
                <xsd:element ref="ns2:e999b8edfbce4772b22c3a8c74ff36ce" minOccurs="0"/>
                <xsd:element ref="ns2:jf0640f97dcd40049d3fc8c3d10ff855" minOccurs="0"/>
                <xsd:element ref="ns2:i6d89d2a22ad4b4885b9858a4f35747a" minOccurs="0"/>
                <xsd:element ref="ns2:m0c14ac2d9c042e3be8883c9fd5ef198" minOccurs="0"/>
                <xsd:element ref="ns3:TaxKeywordTaxHTField" minOccurs="0"/>
                <xsd:element ref="ns1:PublishingStartDate" minOccurs="0"/>
                <xsd:element ref="ns1:PublishingExpirationDate" minOccurs="0"/>
                <xsd:element ref="ns1:AverageRating" minOccurs="0"/>
                <xsd:element ref="ns1:Rating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26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27" nillable="true" ma:displayName="Scheduling End Date" ma:description="" ma:hidden="true" ma:internalName="PublishingExpirationDate">
      <xsd:simpleType>
        <xsd:restriction base="dms:Unknown"/>
      </xsd:simpleType>
    </xsd:element>
    <xsd:element name="AverageRating" ma:index="28" nillable="true" ma:displayName="Rating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af2857-34a0-4271-9efd-53feeda81814" elementFormDefault="qualified">
    <xsd:import namespace="http://schemas.microsoft.com/office/2006/documentManagement/types"/>
    <xsd:import namespace="http://schemas.microsoft.com/office/infopath/2007/PartnerControls"/>
    <xsd:element name="a9556e1ac9ee423090b285ae20260b00" ma:index="2" nillable="true" ma:taxonomy="true" ma:internalName="a9556e1ac9ee423090b285ae20260b00" ma:taxonomyFieldName="GfK_x0020_sector" ma:displayName="GfK sector" ma:readOnly="false" ma:default="" ma:fieldId="{a9556e1a-c9ee-4230-90b2-85ae20260b00}" ma:taxonomyMulti="true" ma:sspId="7262ee28-f1c0-414c-ad77-c1ea98916dd9" ma:termSetId="8100b7d8-db72-494e-93d1-2c441bfd6c3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h059eda5e5c344e5901eabd9b8ae1d5d" ma:index="6" ma:taxonomy="true" ma:internalName="h059eda5e5c344e5901eabd9b8ae1d5d" ma:taxonomyFieldName="Industries" ma:displayName="Industries" ma:readOnly="false" ma:default="" ma:fieldId="{1059eda5-e5c3-44e5-901e-abd9b8ae1d5d}" ma:taxonomyMulti="true" ma:sspId="7262ee28-f1c0-414c-ad77-c1ea98916dd9" ma:termSetId="5a885248-49da-421b-8a8b-00dd6ab23a4c" ma:anchorId="484d5cc4-00ce-4842-9cb2-84f285bc868b" ma:open="false" ma:isKeyword="false">
      <xsd:complexType>
        <xsd:sequence>
          <xsd:element ref="pc:Terms" minOccurs="0" maxOccurs="1"/>
        </xsd:sequence>
      </xsd:complexType>
    </xsd:element>
    <xsd:element name="p986eefbff5f4b2788134fa6982c2730" ma:index="8" ma:taxonomy="true" ma:internalName="p986eefbff5f4b2788134fa6982c2730" ma:taxonomyFieldName="Solutions" ma:displayName="Solutions" ma:readOnly="false" ma:default="" ma:fieldId="{9986eefb-ff5f-4b27-8813-4fa6982c2730}" ma:taxonomyMulti="true" ma:sspId="7262ee28-f1c0-414c-ad77-c1ea98916dd9" ma:termSetId="cbb9bdaf-82c2-446c-b699-94acba818cb2" ma:anchorId="c5ccb8f4-f96c-4fc7-ba62-720130679328" ma:open="false" ma:isKeyword="false">
      <xsd:complexType>
        <xsd:sequence>
          <xsd:element ref="pc:Terms" minOccurs="0" maxOccurs="1"/>
        </xsd:sequence>
      </xsd:complexType>
    </xsd:element>
    <xsd:element name="e999b8edfbce4772b22c3a8c74ff36ce" ma:index="10" nillable="true" ma:taxonomy="true" ma:internalName="e999b8edfbce4772b22c3a8c74ff36ce" ma:taxonomyFieldName="Methodology" ma:displayName="Methodology" ma:readOnly="false" ma:default="" ma:fieldId="{e999b8ed-fbce-4772-b22c-3a8c74ff36ce}" ma:taxonomyMulti="true" ma:sspId="7262ee28-f1c0-414c-ad77-c1ea98916dd9" ma:termSetId="bdaf93d5-d711-4073-8d3b-7629a135f3f3" ma:anchorId="84b66496-d990-4445-b5f1-adf2e2ce60f1" ma:open="false" ma:isKeyword="false">
      <xsd:complexType>
        <xsd:sequence>
          <xsd:element ref="pc:Terms" minOccurs="0" maxOccurs="1"/>
        </xsd:sequence>
      </xsd:complexType>
    </xsd:element>
    <xsd:element name="jf0640f97dcd40049d3fc8c3d10ff855" ma:index="13" nillable="true" ma:taxonomy="true" ma:internalName="jf0640f97dcd40049d3fc8c3d10ff855" ma:taxonomyFieldName="Clients" ma:displayName="Clients" ma:readOnly="false" ma:default="" ma:fieldId="{3f0640f9-7dcd-4004-9d3f-c8c3d10ff855}" ma:taxonomyMulti="true" ma:sspId="7262ee28-f1c0-414c-ad77-c1ea98916dd9" ma:termSetId="7d4bc5b7-a2e0-4278-8bd4-f6b755a7f79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6d89d2a22ad4b4885b9858a4f35747a" ma:index="15" ma:taxonomy="true" ma:internalName="i6d89d2a22ad4b4885b9858a4f35747a" ma:taxonomyFieldName="Countries" ma:displayName="Countries" ma:readOnly="false" ma:default="" ma:fieldId="{26d89d2a-22ad-4b48-85b9-858a4f35747a}" ma:taxonomyMulti="true" ma:sspId="7262ee28-f1c0-414c-ad77-c1ea98916dd9" ma:termSetId="17f85a7b-bb8b-458a-ba28-17ef49c29ac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0c14ac2d9c042e3be8883c9fd5ef198" ma:index="17" nillable="true" ma:taxonomy="true" ma:internalName="m0c14ac2d9c042e3be8883c9fd5ef198" ma:taxonomyFieldName="Languages" ma:displayName="Languages" ma:readOnly="false" ma:default="" ma:fieldId="{60c14ac2-d9c0-42e3-be88-83c9fd5ef198}" ma:taxonomyMulti="true" ma:sspId="7262ee28-f1c0-414c-ad77-c1ea98916dd9" ma:termSetId="1e1fffb5-459f-480a-aca8-4e5bef29180c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a6d935-851e-4683-8fb3-4830ef9470e6" elementFormDefault="qualified">
    <xsd:import namespace="http://schemas.microsoft.com/office/2006/documentManagement/types"/>
    <xsd:import namespace="http://schemas.microsoft.com/office/infopath/2007/PartnerControls"/>
    <xsd:element name="TaxCatchAll" ma:index="3" nillable="true" ma:displayName="Taxonomy Catch All Column" ma:hidden="true" ma:list="{66c50aa7-9ab1-4f06-a013-2ec94beb8993}" ma:internalName="TaxCatchAll" ma:showField="CatchAllData" ma:web="eaa6d935-851e-4683-8fb3-4830ef9470e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4" nillable="true" ma:displayName="Taxonomy Catch All Column1" ma:hidden="true" ma:list="{66c50aa7-9ab1-4f06-a013-2ec94beb8993}" ma:internalName="TaxCatchAllLabel" ma:readOnly="true" ma:showField="CatchAllDataLabel" ma:web="eaa6d935-851e-4683-8fb3-4830ef9470e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19" nillable="true" ma:taxonomy="true" ma:internalName="TaxKeywordTaxHTField" ma:taxonomyFieldName="TaxKeyword" ma:displayName="Keywords" ma:fieldId="{23f27201-bee3-471e-b2e7-b64fd8b7ca38}" ma:taxonomyMulti="true" ma:sspId="7262ee28-f1c0-414c-ad77-c1ea98916dd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2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43044BF-A435-4394-AA7A-C500776C88E9}">
  <ds:schemaRefs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eaa6d935-851e-4683-8fb3-4830ef9470e6"/>
    <ds:schemaRef ds:uri="fdaf2857-34a0-4271-9efd-53feeda81814"/>
    <ds:schemaRef ds:uri="http://schemas.microsoft.com/sharepoint/v3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EA2B00F-2F42-4EB2-981F-8323AA0E6A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daf2857-34a0-4271-9efd-53feeda81814"/>
    <ds:schemaRef ds:uri="eaa6d935-851e-4683-8fb3-4830ef9470e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4CCC1B3-4CD5-4833-95A6-6904C602CD4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Rapportage</Template>
  <TotalTime>0</TotalTime>
  <Words>1146</Words>
  <Application>Microsoft Office PowerPoint</Application>
  <PresentationFormat>Diavoorstelling (16:9)</PresentationFormat>
  <Paragraphs>267</Paragraphs>
  <Slides>6</Slides>
  <Notes>0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1" baseType="lpstr">
      <vt:lpstr>Arial</vt:lpstr>
      <vt:lpstr>Courier New</vt:lpstr>
      <vt:lpstr>Wingdings</vt:lpstr>
      <vt:lpstr>Rapportage</vt:lpstr>
      <vt:lpstr>think-cell Slide</vt:lpstr>
      <vt:lpstr>Infographics Energiebesparende maatregelen</vt:lpstr>
      <vt:lpstr>Energiebesparende maatregelen  (algemeen beeld + profielen)</vt:lpstr>
      <vt:lpstr>Slide 2. Deep-dive per maatregel</vt:lpstr>
      <vt:lpstr>3. Financiering</vt:lpstr>
      <vt:lpstr>4. Inzicht in verbruik en gedragsaanpassing</vt:lpstr>
      <vt:lpstr>5. Klantreis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>[Subtitle of presentation]</dc:subject>
  <dc:creator/>
  <cp:keywords>PowerPoint; template; template 16:9</cp:keywords>
  <cp:lastModifiedBy/>
  <cp:revision>1</cp:revision>
  <dcterms:created xsi:type="dcterms:W3CDTF">2017-02-24T10:20:04Z</dcterms:created>
  <dcterms:modified xsi:type="dcterms:W3CDTF">2021-03-23T16:00:53Z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ients">
    <vt:lpwstr>97;#Not applicable|457da623-78f9-49de-8564-b1618c49ba59</vt:lpwstr>
  </property>
  <property fmtid="{D5CDD505-2E9C-101B-9397-08002B2CF9AE}" pid="3" name="Countries">
    <vt:lpwstr>69;#Global|3eaca359-c4b3-4b51-a927-e9852da92384</vt:lpwstr>
  </property>
  <property fmtid="{D5CDD505-2E9C-101B-9397-08002B2CF9AE}" pid="4" name="TaxKeyword">
    <vt:lpwstr>464;#template|14e0894c-c65f-40d3-8c04-dc2c7cb9794d;#353;#template 16:9|feef3289-4d16-4292-b8f5-4aa93f02d2bc;#1781;#PowerPoint|50a0b034-169b-4062-b9b1-f0dd9c5b2843</vt:lpwstr>
  </property>
  <property fmtid="{D5CDD505-2E9C-101B-9397-08002B2CF9AE}" pid="5" name="Solutions">
    <vt:lpwstr>64;#Not applicable|15480a47-f0f1-4795-a643-bf3b2e95805c</vt:lpwstr>
  </property>
  <property fmtid="{D5CDD505-2E9C-101B-9397-08002B2CF9AE}" pid="6" name="ContentTypeId">
    <vt:lpwstr>0x010100D9151DFF91B0A44197B29C020F8C642F</vt:lpwstr>
  </property>
  <property fmtid="{D5CDD505-2E9C-101B-9397-08002B2CF9AE}" pid="7" name="GfK sector">
    <vt:lpwstr>68;#Cross Sector|d51dcd69-a6f7-4fb6-bc11-144a9da6fd82</vt:lpwstr>
  </property>
  <property fmtid="{D5CDD505-2E9C-101B-9397-08002B2CF9AE}" pid="8" name="Support Services">
    <vt:lpwstr>25;#Corporate Design Guidelines|1cd61861-7629-4907-97f6-83d66b33e039</vt:lpwstr>
  </property>
  <property fmtid="{D5CDD505-2E9C-101B-9397-08002B2CF9AE}" pid="9" name="Languages">
    <vt:lpwstr>73;#English|914398da-6a81-430b-8d1c-6a7bd1227f71</vt:lpwstr>
  </property>
  <property fmtid="{D5CDD505-2E9C-101B-9397-08002B2CF9AE}" pid="10" name="Industries">
    <vt:lpwstr>57;#Not applicable|1b0d69d1-6137-41de-9ae5-e5925610d8cb</vt:lpwstr>
  </property>
  <property fmtid="{D5CDD505-2E9C-101B-9397-08002B2CF9AE}" pid="11" name="Methodology">
    <vt:lpwstr/>
  </property>
  <property fmtid="{D5CDD505-2E9C-101B-9397-08002B2CF9AE}" pid="12" name="Project">
    <vt:lpwstr/>
  </property>
  <property fmtid="{D5CDD505-2E9C-101B-9397-08002B2CF9AE}" pid="13" name="PubliDate">
    <vt:lpwstr>15 March 2019</vt:lpwstr>
  </property>
</Properties>
</file>