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6"/>
  </p:sldMasterIdLst>
  <p:notesMasterIdLst>
    <p:notesMasterId r:id="rId20"/>
  </p:notesMasterIdLst>
  <p:handoutMasterIdLst>
    <p:handoutMasterId r:id="rId21"/>
  </p:handoutMasterIdLst>
  <p:sldIdLst>
    <p:sldId id="260" r:id="rId7"/>
    <p:sldId id="263" r:id="rId8"/>
    <p:sldId id="272" r:id="rId9"/>
    <p:sldId id="265" r:id="rId10"/>
    <p:sldId id="284" r:id="rId11"/>
    <p:sldId id="285" r:id="rId12"/>
    <p:sldId id="276" r:id="rId13"/>
    <p:sldId id="286" r:id="rId14"/>
    <p:sldId id="287" r:id="rId15"/>
    <p:sldId id="288" r:id="rId16"/>
    <p:sldId id="277" r:id="rId17"/>
    <p:sldId id="279" r:id="rId18"/>
    <p:sldId id="271" r:id="rId1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>
    <p:extLst/>
  </p:cmAuthor>
  <p:cmAuthor id="1" name="Arnout Drenthel" initials="AD" lastIdx="1" clrIdx="0">
    <p:extLst/>
  </p:cmAuthor>
  <p:cmAuthor id="8" name="Arnout Drenthel" initials="AD [8]" lastIdx="1" clrIdx="7">
    <p:extLst/>
  </p:cmAuthor>
  <p:cmAuthor id="2" name="Arnout Drenthel" initials="AD [2]" lastIdx="1" clrIdx="1">
    <p:extLst/>
  </p:cmAuthor>
  <p:cmAuthor id="9" name="Arnout Drenthel" initials="AD [9]" lastIdx="1" clrIdx="8">
    <p:extLst/>
  </p:cmAuthor>
  <p:cmAuthor id="3" name="Arnout Drenthel" initials="AD [3]" lastIdx="1" clrIdx="2">
    <p:extLst/>
  </p:cmAuthor>
  <p:cmAuthor id="4" name="Arnout Drenthel" initials="AD [4]" lastIdx="1" clrIdx="3">
    <p:extLst/>
  </p:cmAuthor>
  <p:cmAuthor id="5" name="Arnout Drenthel" initials="AD [5]" lastIdx="1" clrIdx="4">
    <p:extLst/>
  </p:cmAuthor>
  <p:cmAuthor id="6" name="Arnout Drenthel" initials="AD [6]" lastIdx="1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4273"/>
    <a:srgbClr val="D52B1E"/>
    <a:srgbClr val="F2D9E7"/>
    <a:srgbClr val="E5B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7558" autoAdjust="0"/>
  </p:normalViewPr>
  <p:slideViewPr>
    <p:cSldViewPr snapToGrid="0">
      <p:cViewPr varScale="1">
        <p:scale>
          <a:sx n="143" d="100"/>
          <a:sy n="143" d="100"/>
        </p:scale>
        <p:origin x="906" y="1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14-7-2021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14-7-2021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0808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03304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27283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95254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>
              <a:lnSpc>
                <a:spcPct val="100000"/>
              </a:lnSpc>
              <a:spcBef>
                <a:spcPts val="423"/>
              </a:spcBef>
              <a:defRPr/>
            </a:pPr>
            <a:endParaRPr lang="nl-NL" sz="2200" dirty="0" smtClean="0">
              <a:solidFill>
                <a:schemeClr val="tx2"/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7013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>
              <a:lnSpc>
                <a:spcPct val="100000"/>
              </a:lnSpc>
              <a:spcBef>
                <a:spcPts val="423"/>
              </a:spcBef>
              <a:defRPr/>
            </a:pPr>
            <a:endParaRPr lang="nl-NL" sz="2200" dirty="0" smtClean="0">
              <a:solidFill>
                <a:schemeClr val="tx2"/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93300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0620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:a16="http://schemas.microsoft.com/office/drawing/2014/main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0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048400" y="6528572"/>
            <a:ext cx="5112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828510C-BC5B-408F-A83E-20041DE7A1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0B2573-7117-47DC-A1FC-56A832A1E9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12192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7AD964-7CC1-4105-95CD-B714971881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A879FCC-B15B-43B0-94C1-EA709F51A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4D76FA77-7724-405A-BCBC-F7FB2273E8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630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naam in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63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functie of project in te voegen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9EE6DDE-E144-43EA-A883-E219AA86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59200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59200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59200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69C57F-4252-4209-A8BC-33FAC7ADB6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50453"/>
            <a:ext cx="4997688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Type een afsluitende zin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A3A163FE-BA7A-4106-9910-A643D023C9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id="{CAA5CBF2-B6F9-4237-8DE7-3D9FD8FFA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6D7B6104-9A05-4402-8182-B455998884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27413"/>
            <a:ext cx="12192000" cy="343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3749486"/>
            <a:ext cx="10925176" cy="173691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17E1F773-BF9C-4C35-ABBC-BFB53364B3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3" name="Vertrouwelijkheidsniveau">
            <a:extLst>
              <a:ext uri="{FF2B5EF4-FFF2-40B4-BE49-F238E27FC236}">
                <a16:creationId xmlns:a16="http://schemas.microsoft.com/office/drawing/2014/main" id="{9083841F-8AA4-4AEC-93F7-5EDA66B599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tekst 16">
            <a:extLst>
              <a:ext uri="{FF2B5EF4-FFF2-40B4-BE49-F238E27FC236}">
                <a16:creationId xmlns:a16="http://schemas.microsoft.com/office/drawing/2014/main" id="{631BC45E-EEEE-444C-8340-F4E4E532BF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0001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24115787-E7BA-4E6B-ACDF-C586817C7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8FD66A7-5A78-459B-9B7F-13F33318DE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C91930-E0E3-4652-8A0C-E4B528AB5B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51AE06CA-FDAB-47E6-9A6B-49429DE85BD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id="{233E6339-A3B7-4F01-A9A8-3BA0F6CFAD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id="{CC6EB04B-3622-4850-A8B2-65C8523784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1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170997DC-0B66-445A-9CA4-DC2FB480E2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id="{42907EF7-49B3-46B9-ACD2-A3F3E160A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DF9EB481-DA3C-4E44-9FE2-E6F7ED8E58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0A6A365-BFF5-4B16-B1E9-D831984D5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46971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0000" y="2350800"/>
            <a:ext cx="50038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2000" y="2350800"/>
            <a:ext cx="50112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260C6DF3-2547-4188-B44C-E1C924D73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id="{1B09E170-CA11-4EE2-B82E-0AD6B2F1CC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B1CF7121-85E0-45D3-B910-BCF8E25FE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2000" y="2350799"/>
            <a:ext cx="5004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7984020-B91C-4CFF-88ED-501B2109C66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F17C0AA7-9F88-4479-B7CF-C1BB31AB870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C1E2EA9-BE63-4625-B099-2271F692D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6C2A6650-CEC0-489B-BFC0-04E78F0196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0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0000" y="5298141"/>
            <a:ext cx="10923588" cy="923272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8E684C-7D4C-426C-AC24-E42424576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Vertrouwelijkheidsniveau">
            <a:extLst>
              <a:ext uri="{FF2B5EF4-FFF2-40B4-BE49-F238E27FC236}">
                <a16:creationId xmlns:a16="http://schemas.microsoft.com/office/drawing/2014/main" id="{D32BCAE4-C367-4016-B734-236CBBFED4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FA47D1B-42CA-4E2B-B2E8-239884DF4BD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6552000" y="1052513"/>
            <a:ext cx="5004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F508C5A-8D78-4219-976E-46DFA0C4F8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39154"/>
            <a:ext cx="50038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11F2E84-2AC4-4E76-AB35-4DF5275224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Vertrouwelijkheidsniveau">
            <a:extLst>
              <a:ext uri="{FF2B5EF4-FFF2-40B4-BE49-F238E27FC236}">
                <a16:creationId xmlns:a16="http://schemas.microsoft.com/office/drawing/2014/main" id="{42A8670A-3771-498C-BCA7-1CEC86864E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0636227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552000" y="2350800"/>
            <a:ext cx="5004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0E24862E-A238-48C9-966B-53C0A9936E1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9C42D806-99A5-4854-9BB7-C93AB66EA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4BAFB278-E939-4041-A70B-47CB8943C7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F4CFC7BE-2502-4C51-AFEA-F92D9746773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0000" y="1281950"/>
            <a:ext cx="10933200" cy="1069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000" y="2349499"/>
            <a:ext cx="10933200" cy="3963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8400" y="6528572"/>
            <a:ext cx="511200" cy="18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113A800-9FFB-4505-9B39-BBE671EBBBE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666" r:id="rId2"/>
    <p:sldLayoutId id="2147483725" r:id="rId3"/>
    <p:sldLayoutId id="2147483731" r:id="rId4"/>
    <p:sldLayoutId id="2147483652" r:id="rId5"/>
    <p:sldLayoutId id="2147483728" r:id="rId6"/>
    <p:sldLayoutId id="2147483689" r:id="rId7"/>
    <p:sldLayoutId id="2147483730" r:id="rId8"/>
    <p:sldLayoutId id="2147483729" r:id="rId9"/>
    <p:sldLayoutId id="2147483716" r:id="rId10"/>
    <p:sldLayoutId id="2147483667" r:id="rId11"/>
    <p:sldLayoutId id="214748372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Tx/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Tx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Tx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</a:t>
            </a:r>
            <a:r>
              <a:rPr lang="nl-NL" dirty="0" err="1" smtClean="0"/>
              <a:t>BEDRIJFSinformatie</a:t>
            </a:r>
            <a:r>
              <a:rPr lang="nl-NL" dirty="0" smtClean="0"/>
              <a:t> zaaknummer 31163756</a:t>
            </a:r>
            <a:endParaRPr lang="nl-NL" dirty="0"/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Contract advisering ZN A wegen</a:t>
            </a: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3100" dirty="0" smtClean="0"/>
              <a:t>Inlichtingen bijeenkomst</a:t>
            </a:r>
            <a:r>
              <a:rPr lang="nl-NL" dirty="0"/>
              <a:t/>
            </a:r>
            <a:br>
              <a:rPr lang="nl-NL" dirty="0"/>
            </a:br>
            <a:r>
              <a:rPr lang="nl-NL" dirty="0" err="1"/>
              <a:t>zaaknr</a:t>
            </a:r>
            <a:r>
              <a:rPr lang="nl-NL" dirty="0"/>
              <a:t>. </a:t>
            </a:r>
            <a:r>
              <a:rPr lang="nl-NL" dirty="0" smtClean="0"/>
              <a:t>31163756</a:t>
            </a:r>
            <a:endParaRPr lang="nl-NL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nl-NL" dirty="0" smtClean="0"/>
              <a:t>Joep Funken</a:t>
            </a:r>
            <a:endParaRPr lang="nl-NL" dirty="0"/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nl-NL" dirty="0" smtClean="0"/>
              <a:t>20 juli 2021</a:t>
            </a:r>
            <a:endParaRPr lang="nl-NL" dirty="0"/>
          </a:p>
        </p:txBody>
      </p:sp>
      <p:pic>
        <p:nvPicPr>
          <p:cNvPr id="9" name="Tijdelijke aanduiding voor afbeelding 8"/>
          <p:cNvPicPr>
            <a:picLocks noGrp="1" noChangeAspect="1"/>
          </p:cNvPicPr>
          <p:nvPr>
            <p:ph type="pic" sz="quarter" idx="29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0" r="2037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5909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 smtClean="0"/>
              <a:t>Productgroep 2 Contractadvies</a:t>
            </a:r>
          </a:p>
          <a:p>
            <a:pPr lvl="1"/>
            <a:r>
              <a:rPr lang="nl-NL" dirty="0"/>
              <a:t>Basis Advies</a:t>
            </a:r>
          </a:p>
          <a:p>
            <a:pPr lvl="1"/>
            <a:r>
              <a:rPr lang="nl-NL" dirty="0"/>
              <a:t>Gemiddeld Advies</a:t>
            </a:r>
          </a:p>
          <a:p>
            <a:pPr lvl="1"/>
            <a:r>
              <a:rPr lang="nl-NL" dirty="0"/>
              <a:t>Complex Advies</a:t>
            </a:r>
          </a:p>
          <a:p>
            <a:pPr lvl="1"/>
            <a:r>
              <a:rPr lang="nl-NL" dirty="0"/>
              <a:t>Variabel advies</a:t>
            </a:r>
          </a:p>
          <a:p>
            <a:pPr lvl="1"/>
            <a:endParaRPr lang="nl-NL" dirty="0" smtClean="0"/>
          </a:p>
          <a:p>
            <a:r>
              <a:rPr lang="en-US" dirty="0" err="1" smtClean="0"/>
              <a:t>Productgroep</a:t>
            </a:r>
            <a:r>
              <a:rPr lang="en-US" dirty="0" smtClean="0"/>
              <a:t> 3 </a:t>
            </a:r>
            <a:r>
              <a:rPr lang="en-US" dirty="0" err="1" smtClean="0"/>
              <a:t>Voortgang</a:t>
            </a:r>
            <a:endParaRPr lang="en-US" dirty="0" smtClean="0"/>
          </a:p>
          <a:p>
            <a:pPr lvl="1"/>
            <a:r>
              <a:rPr lang="nl-NL" dirty="0"/>
              <a:t>Voortgangsrapportage (2-maandelijks)</a:t>
            </a:r>
            <a:endParaRPr lang="nl-NL" dirty="0" smtClean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10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Scope van het project (deelproducten)</a:t>
            </a:r>
          </a:p>
        </p:txBody>
      </p:sp>
      <p:sp>
        <p:nvSpPr>
          <p:cNvPr id="6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</a:t>
            </a:r>
            <a:r>
              <a:rPr lang="nl-NL" dirty="0" err="1" smtClean="0"/>
              <a:t>BEDRIJFSinformatie</a:t>
            </a:r>
            <a:r>
              <a:rPr lang="nl-NL" dirty="0" smtClean="0"/>
              <a:t> zaaknummer 31163756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13597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630000" y="2350800"/>
            <a:ext cx="11009550" cy="3964060"/>
          </a:xfrm>
        </p:spPr>
        <p:txBody>
          <a:bodyPr>
            <a:noAutofit/>
          </a:bodyPr>
          <a:lstStyle/>
          <a:p>
            <a:r>
              <a:rPr lang="nl-NL" sz="2200" dirty="0" smtClean="0">
                <a:solidFill>
                  <a:schemeClr val="accent1"/>
                </a:solidFill>
              </a:rPr>
              <a:t>Optie ZN A Vaar</a:t>
            </a:r>
            <a:r>
              <a:rPr lang="nl-NL" sz="2200" dirty="0">
                <a:solidFill>
                  <a:schemeClr val="accent1"/>
                </a:solidFill>
              </a:rPr>
              <a:t>w</a:t>
            </a:r>
            <a:r>
              <a:rPr lang="nl-NL" sz="2200" dirty="0" smtClean="0">
                <a:solidFill>
                  <a:schemeClr val="accent1"/>
                </a:solidFill>
              </a:rPr>
              <a:t>egen</a:t>
            </a:r>
          </a:p>
          <a:p>
            <a:pPr lvl="1"/>
            <a:r>
              <a:rPr lang="en-US" sz="1800" dirty="0" err="1"/>
              <a:t>B</a:t>
            </a:r>
            <a:r>
              <a:rPr lang="en-US" sz="1800" dirty="0" err="1" smtClean="0"/>
              <a:t>ehoefte</a:t>
            </a:r>
            <a:r>
              <a:rPr lang="en-US" sz="1800" dirty="0" smtClean="0"/>
              <a:t> </a:t>
            </a:r>
            <a:r>
              <a:rPr lang="en-US" sz="1800" dirty="0" err="1" smtClean="0"/>
              <a:t>dient</a:t>
            </a:r>
            <a:r>
              <a:rPr lang="en-US" sz="1800" dirty="0" smtClean="0"/>
              <a:t> nog </a:t>
            </a:r>
            <a:r>
              <a:rPr lang="en-US" sz="1800" dirty="0" err="1" smtClean="0"/>
              <a:t>vastgesteld</a:t>
            </a:r>
            <a:r>
              <a:rPr lang="en-US" sz="1800" dirty="0" smtClean="0"/>
              <a:t> </a:t>
            </a:r>
            <a:r>
              <a:rPr lang="en-US" sz="1800" dirty="0" err="1" smtClean="0"/>
              <a:t>te</a:t>
            </a:r>
            <a:r>
              <a:rPr lang="en-US" sz="1800" dirty="0" smtClean="0"/>
              <a:t> </a:t>
            </a:r>
            <a:r>
              <a:rPr lang="en-US" sz="1800" dirty="0" err="1" smtClean="0"/>
              <a:t>worden</a:t>
            </a:r>
            <a:r>
              <a:rPr lang="en-US" sz="1800" dirty="0" smtClean="0"/>
              <a:t> door OG</a:t>
            </a:r>
            <a:r>
              <a:rPr lang="nl-NL" sz="1800" dirty="0" smtClean="0"/>
              <a:t/>
            </a:r>
            <a:br>
              <a:rPr lang="nl-NL" sz="1800" dirty="0" smtClean="0"/>
            </a:br>
            <a:endParaRPr lang="nl-NL" sz="1800" dirty="0" smtClean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11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Aandachtspunten</a:t>
            </a:r>
            <a:endParaRPr lang="nl-NL" dirty="0"/>
          </a:p>
        </p:txBody>
      </p:sp>
      <p:sp>
        <p:nvSpPr>
          <p:cNvPr id="8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</a:t>
            </a:r>
            <a:r>
              <a:rPr lang="nl-NL" dirty="0" err="1" smtClean="0"/>
              <a:t>BEDRIJFSinformatie</a:t>
            </a:r>
            <a:r>
              <a:rPr lang="nl-NL" dirty="0" smtClean="0"/>
              <a:t> zaaknummer 31163756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5643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12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Planning</a:t>
            </a:r>
            <a:endParaRPr lang="nl-NL" dirty="0"/>
          </a:p>
        </p:txBody>
      </p:sp>
      <p:graphicFrame>
        <p:nvGraphicFramePr>
          <p:cNvPr id="6" name="Tabe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890219"/>
              </p:ext>
            </p:extLst>
          </p:nvPr>
        </p:nvGraphicFramePr>
        <p:xfrm>
          <a:off x="631801" y="2083251"/>
          <a:ext cx="10927799" cy="4420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87903">
                  <a:extLst>
                    <a:ext uri="{9D8B030D-6E8A-4147-A177-3AD203B41FA5}">
                      <a16:colId xmlns:a16="http://schemas.microsoft.com/office/drawing/2014/main" val="886587214"/>
                    </a:ext>
                  </a:extLst>
                </a:gridCol>
                <a:gridCol w="3139896">
                  <a:extLst>
                    <a:ext uri="{9D8B030D-6E8A-4147-A177-3AD203B41FA5}">
                      <a16:colId xmlns:a16="http://schemas.microsoft.com/office/drawing/2014/main" val="792918977"/>
                    </a:ext>
                  </a:extLst>
                </a:gridCol>
              </a:tblGrid>
              <a:tr h="325352">
                <a:tc>
                  <a:txBody>
                    <a:bodyPr/>
                    <a:lstStyle/>
                    <a:p>
                      <a:r>
                        <a:rPr lang="nl-NL" dirty="0" smtClean="0"/>
                        <a:t>Activiteit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Datum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6646251"/>
                  </a:ext>
                </a:extLst>
              </a:tr>
              <a:tr h="6778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Uiterste datum indienen verzoek om nadere inlichtingen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 juli 2021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8016474"/>
                  </a:ext>
                </a:extLst>
              </a:tr>
              <a:tr h="6778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Inlichtingenbijeenkomst verstrekken nadere inlichtingen</a:t>
                      </a:r>
                      <a:endParaRPr lang="nl-NL" sz="22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 </a:t>
                      </a:r>
                      <a:r>
                        <a:rPr lang="en-US" sz="22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juli</a:t>
                      </a:r>
                      <a:r>
                        <a:rPr lang="en-US" sz="2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2021</a:t>
                      </a:r>
                      <a:endParaRPr lang="nl-NL" sz="22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8938638"/>
                  </a:ext>
                </a:extLst>
              </a:tr>
              <a:tr h="3795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Publicatie nota van inlichtingen inschrijvingsfase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 juli 2021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0951181"/>
                  </a:ext>
                </a:extLst>
              </a:tr>
              <a:tr h="3795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Uiterste datum ontvangst van de inschrijvingen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 september 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7003477"/>
                  </a:ext>
                </a:extLst>
              </a:tr>
              <a:tr h="5731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Openen digitale kluis in </a:t>
                      </a:r>
                      <a:r>
                        <a:rPr lang="nl-NL" sz="22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TenderNed</a:t>
                      </a:r>
                      <a:r>
                        <a:rPr lang="nl-NL" sz="2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met inschrijvingen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 september 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3897977"/>
                  </a:ext>
                </a:extLst>
              </a:tr>
              <a:tr h="3795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Verzenden gunningsbeslissing</a:t>
                      </a:r>
                      <a:endParaRPr lang="nl-NL" sz="22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 oktober 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6305739"/>
                  </a:ext>
                </a:extLst>
              </a:tr>
              <a:tr h="6778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Uiterste datum rechtsbeschermingstermijn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16 </a:t>
                      </a:r>
                      <a:r>
                        <a:rPr lang="en-US" sz="2200" dirty="0" err="1" smtClean="0"/>
                        <a:t>november</a:t>
                      </a:r>
                      <a:r>
                        <a:rPr lang="en-US" sz="2200" baseline="0" dirty="0" smtClean="0"/>
                        <a:t> 2021</a:t>
                      </a:r>
                      <a:endParaRPr lang="nl-NL" sz="22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6463208"/>
                  </a:ext>
                </a:extLst>
              </a:tr>
            </a:tbl>
          </a:graphicData>
        </a:graphic>
      </p:graphicFrame>
      <p:sp>
        <p:nvSpPr>
          <p:cNvPr id="8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</a:t>
            </a:r>
            <a:r>
              <a:rPr lang="nl-NL" dirty="0" err="1" smtClean="0"/>
              <a:t>BEDRIJFSinformatie</a:t>
            </a:r>
            <a:r>
              <a:rPr lang="nl-NL" dirty="0" smtClean="0"/>
              <a:t> zaaknummer 31163756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3041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423"/>
              </a:spcBef>
              <a:buNone/>
              <a:defRPr/>
            </a:pPr>
            <a:endParaRPr lang="nl-NL" sz="2200" dirty="0"/>
          </a:p>
          <a:p>
            <a:pPr marL="0" indent="0">
              <a:spcBef>
                <a:spcPts val="423"/>
              </a:spcBef>
              <a:buNone/>
              <a:defRPr/>
            </a:pPr>
            <a:endParaRPr lang="nl-NL" sz="2200" dirty="0" smtClean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13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Vragen?</a:t>
            </a:r>
            <a:endParaRPr lang="nl-NL" dirty="0"/>
          </a:p>
        </p:txBody>
      </p:sp>
      <p:sp>
        <p:nvSpPr>
          <p:cNvPr id="9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</a:t>
            </a:r>
            <a:r>
              <a:rPr lang="nl-NL" dirty="0" err="1" smtClean="0"/>
              <a:t>BEDRIJFSinformatie</a:t>
            </a:r>
            <a:r>
              <a:rPr lang="nl-NL" dirty="0" smtClean="0"/>
              <a:t> zaaknummer 31163756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585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630000" y="2069432"/>
            <a:ext cx="10922400" cy="445914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423"/>
              </a:spcBef>
              <a:defRPr/>
            </a:pPr>
            <a:r>
              <a:rPr lang="nl-NL" sz="2200" dirty="0" smtClean="0"/>
              <a:t>Online bijeenkomst vanwege de Corona (COVID-19) maatregelen</a:t>
            </a:r>
          </a:p>
          <a:p>
            <a:pPr>
              <a:lnSpc>
                <a:spcPct val="120000"/>
              </a:lnSpc>
              <a:spcBef>
                <a:spcPts val="423"/>
              </a:spcBef>
              <a:defRPr/>
            </a:pPr>
            <a:r>
              <a:rPr lang="nl-NL" sz="2200" dirty="0" smtClean="0"/>
              <a:t>Presentielijst</a:t>
            </a:r>
          </a:p>
          <a:p>
            <a:pPr>
              <a:lnSpc>
                <a:spcPct val="120000"/>
              </a:lnSpc>
              <a:spcBef>
                <a:spcPts val="423"/>
              </a:spcBef>
              <a:defRPr/>
            </a:pPr>
            <a:r>
              <a:rPr lang="nl-NL" sz="2200" dirty="0" smtClean="0"/>
              <a:t>Agenda</a:t>
            </a:r>
          </a:p>
          <a:p>
            <a:pPr>
              <a:lnSpc>
                <a:spcPct val="120000"/>
              </a:lnSpc>
              <a:spcBef>
                <a:spcPts val="423"/>
              </a:spcBef>
              <a:defRPr/>
            </a:pPr>
            <a:r>
              <a:rPr lang="nl-NL" sz="2200" dirty="0" smtClean="0"/>
              <a:t>Voorstelronde, namens RWS PPO ZN </a:t>
            </a:r>
            <a:r>
              <a:rPr lang="nl-NL" sz="2200" dirty="0"/>
              <a:t>A </a:t>
            </a:r>
            <a:r>
              <a:rPr lang="nl-NL" sz="2200" dirty="0" smtClean="0"/>
              <a:t>Wegen </a:t>
            </a:r>
            <a:r>
              <a:rPr lang="nl-NL" sz="2200" dirty="0" smtClean="0">
                <a:solidFill>
                  <a:schemeClr val="tx2"/>
                </a:solidFill>
              </a:rPr>
              <a:t>:</a:t>
            </a:r>
            <a:endParaRPr lang="nl-NL" sz="2200" dirty="0">
              <a:solidFill>
                <a:schemeClr val="tx2"/>
              </a:solidFill>
            </a:endParaRPr>
          </a:p>
          <a:p>
            <a:pPr lvl="2">
              <a:lnSpc>
                <a:spcPct val="120000"/>
              </a:lnSpc>
              <a:spcBef>
                <a:spcPts val="423"/>
              </a:spcBef>
              <a:buFont typeface="Courier New" panose="02070309020205020404" pitchFamily="49" charset="0"/>
              <a:buChar char="o"/>
              <a:defRPr/>
            </a:pPr>
            <a:r>
              <a:rPr lang="nl-NL" sz="2200" dirty="0" smtClean="0"/>
              <a:t>Rob Luijten </a:t>
            </a:r>
            <a:r>
              <a:rPr lang="nl-NL" sz="2200" dirty="0" smtClean="0">
                <a:solidFill>
                  <a:schemeClr val="tx2"/>
                </a:solidFill>
              </a:rPr>
              <a:t>(Contractmanager)</a:t>
            </a:r>
          </a:p>
          <a:p>
            <a:pPr lvl="2">
              <a:lnSpc>
                <a:spcPct val="120000"/>
              </a:lnSpc>
              <a:spcBef>
                <a:spcPts val="423"/>
              </a:spcBef>
              <a:buFont typeface="Courier New" panose="02070309020205020404" pitchFamily="49" charset="0"/>
              <a:buChar char="o"/>
              <a:defRPr/>
            </a:pPr>
            <a:r>
              <a:rPr lang="nl-NL" sz="2200" dirty="0" smtClean="0"/>
              <a:t>René de Boer </a:t>
            </a:r>
            <a:r>
              <a:rPr lang="nl-NL" sz="2200" dirty="0" smtClean="0">
                <a:solidFill>
                  <a:schemeClr val="tx2"/>
                </a:solidFill>
              </a:rPr>
              <a:t>(Assistent CM)</a:t>
            </a:r>
            <a:endParaRPr lang="nl-NL" sz="2200" dirty="0" smtClean="0"/>
          </a:p>
          <a:p>
            <a:pPr lvl="2">
              <a:lnSpc>
                <a:spcPct val="120000"/>
              </a:lnSpc>
              <a:spcBef>
                <a:spcPts val="423"/>
              </a:spcBef>
              <a:buFont typeface="Courier New" panose="02070309020205020404" pitchFamily="49" charset="0"/>
              <a:buChar char="o"/>
              <a:defRPr/>
            </a:pPr>
            <a:r>
              <a:rPr lang="nl-NL" sz="2200" dirty="0" smtClean="0"/>
              <a:t>Joep Funken </a:t>
            </a:r>
            <a:r>
              <a:rPr lang="nl-NL" sz="2200" dirty="0" smtClean="0">
                <a:solidFill>
                  <a:schemeClr val="tx2"/>
                </a:solidFill>
              </a:rPr>
              <a:t>(Inkoop adviseur)</a:t>
            </a:r>
          </a:p>
          <a:p>
            <a:pPr lvl="2">
              <a:lnSpc>
                <a:spcPct val="120000"/>
              </a:lnSpc>
              <a:spcBef>
                <a:spcPts val="423"/>
              </a:spcBef>
              <a:buFont typeface="Courier New" panose="02070309020205020404" pitchFamily="49" charset="0"/>
              <a:buChar char="o"/>
              <a:defRPr/>
            </a:pPr>
            <a:r>
              <a:rPr lang="nl-NL" sz="2200" dirty="0" smtClean="0"/>
              <a:t>Mariska van de Ven </a:t>
            </a:r>
            <a:r>
              <a:rPr lang="nl-NL" sz="2200" dirty="0" smtClean="0">
                <a:solidFill>
                  <a:srgbClr val="0070C0"/>
                </a:solidFill>
              </a:rPr>
              <a:t>(</a:t>
            </a:r>
            <a:r>
              <a:rPr lang="nl-NL" sz="2200" dirty="0" err="1">
                <a:solidFill>
                  <a:srgbClr val="0070C0"/>
                </a:solidFill>
              </a:rPr>
              <a:t>N</a:t>
            </a:r>
            <a:r>
              <a:rPr lang="nl-NL" sz="2200" dirty="0" err="1" smtClean="0">
                <a:solidFill>
                  <a:srgbClr val="0070C0"/>
                </a:solidFill>
              </a:rPr>
              <a:t>otuliste</a:t>
            </a:r>
            <a:r>
              <a:rPr lang="nl-NL" sz="2200" dirty="0" smtClean="0">
                <a:solidFill>
                  <a:srgbClr val="0070C0"/>
                </a:solidFill>
              </a:rPr>
              <a:t>)</a:t>
            </a:r>
            <a:endParaRPr lang="nl-NL" sz="2200" dirty="0">
              <a:solidFill>
                <a:srgbClr val="0070C0"/>
              </a:solidFill>
            </a:endParaRPr>
          </a:p>
          <a:p>
            <a:pPr marL="316800" lvl="2">
              <a:lnSpc>
                <a:spcPct val="130000"/>
              </a:lnSpc>
              <a:spcBef>
                <a:spcPts val="423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nl-NL" sz="2200" dirty="0" smtClean="0"/>
              <a:t>Voorstelronde </a:t>
            </a:r>
            <a:r>
              <a:rPr lang="nl-NL" sz="2200" dirty="0" smtClean="0"/>
              <a:t>genodigden </a:t>
            </a:r>
            <a:r>
              <a:rPr lang="nl-NL" sz="1400" dirty="0" smtClean="0"/>
              <a:t>(vragen stellen: handje opsteken, vraag in chat stellen)</a:t>
            </a:r>
            <a:endParaRPr lang="nl-NL" sz="1400" dirty="0"/>
          </a:p>
          <a:p>
            <a:pPr marL="630000" lvl="2" indent="0">
              <a:lnSpc>
                <a:spcPct val="120000"/>
              </a:lnSpc>
              <a:spcBef>
                <a:spcPts val="423"/>
              </a:spcBef>
              <a:buNone/>
              <a:defRPr/>
            </a:pPr>
            <a:endParaRPr lang="nl-NL" sz="2200" dirty="0" smtClean="0">
              <a:solidFill>
                <a:schemeClr val="tx2"/>
              </a:solidFill>
            </a:endParaRP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2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</a:t>
            </a:r>
            <a:r>
              <a:rPr lang="nl-NL" dirty="0" err="1"/>
              <a:t>BEDRIJFSinformatie</a:t>
            </a:r>
            <a:r>
              <a:rPr lang="nl-NL" dirty="0"/>
              <a:t> zaaknummer 31163756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Welkom genodigden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7962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  <a:defRPr/>
            </a:pPr>
            <a:r>
              <a:rPr lang="nl-NL" altLang="nl-NL" sz="2200" dirty="0" smtClean="0"/>
              <a:t>Toelichting op organisatie en project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nl-NL" altLang="nl-NL" sz="2200" dirty="0"/>
              <a:t>A</a:t>
            </a:r>
            <a:r>
              <a:rPr lang="nl-NL" altLang="nl-NL" sz="2200" dirty="0" smtClean="0"/>
              <a:t>andachtspunten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nl-NL" altLang="nl-NL" sz="2200" dirty="0" smtClean="0"/>
              <a:t>Gelegenheid </a:t>
            </a:r>
            <a:r>
              <a:rPr lang="nl-NL" altLang="nl-NL" sz="2200" dirty="0"/>
              <a:t>tot het stellen van vragen</a:t>
            </a:r>
          </a:p>
          <a:p>
            <a:pPr marL="457200" lvl="1" indent="0">
              <a:buNone/>
              <a:defRPr/>
            </a:pPr>
            <a:endParaRPr lang="nl-NL" altLang="nl-NL" sz="2200" dirty="0"/>
          </a:p>
          <a:p>
            <a:pPr marL="58737" indent="0">
              <a:buNone/>
              <a:defRPr/>
            </a:pPr>
            <a:r>
              <a:rPr lang="nl-NL" altLang="nl-NL" sz="2200" dirty="0">
                <a:solidFill>
                  <a:schemeClr val="tx2"/>
                </a:solidFill>
              </a:rPr>
              <a:t>Uitgangspunten: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nl-NL" altLang="nl-NL" sz="2200" dirty="0"/>
              <a:t>Presentatie als bijlage bij de nota van inlichtingen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nl-NL" altLang="nl-NL" sz="2200" dirty="0"/>
              <a:t>Formele vraagstelling en beantwoording </a:t>
            </a:r>
            <a:r>
              <a:rPr lang="nl-NL" altLang="nl-NL" sz="2200" dirty="0" smtClean="0"/>
              <a:t>binnen deze bijeenkomst (proces verbaal)</a:t>
            </a:r>
            <a:endParaRPr lang="nl-NL" altLang="nl-NL" sz="2200" dirty="0"/>
          </a:p>
          <a:p>
            <a:pPr>
              <a:lnSpc>
                <a:spcPct val="100000"/>
              </a:lnSpc>
              <a:spcBef>
                <a:spcPts val="423"/>
              </a:spcBef>
              <a:defRPr/>
            </a:pPr>
            <a:endParaRPr lang="nl-NL" sz="2200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3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</a:t>
            </a:r>
            <a:r>
              <a:rPr lang="nl-NL" dirty="0" err="1"/>
              <a:t>BEDRIJFSinformatie</a:t>
            </a:r>
            <a:r>
              <a:rPr lang="nl-NL" dirty="0"/>
              <a:t> zaaknummer 31163756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Doel van deze inlichtingenbijeenkomst</a:t>
            </a:r>
          </a:p>
        </p:txBody>
      </p:sp>
    </p:spTree>
    <p:extLst>
      <p:ext uri="{BB962C8B-B14F-4D97-AF65-F5344CB8AC3E}">
        <p14:creationId xmlns:p14="http://schemas.microsoft.com/office/powerpoint/2010/main" val="382535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629999" y="2228850"/>
            <a:ext cx="11112821" cy="422910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423"/>
              </a:spcBef>
              <a:buNone/>
              <a:defRPr/>
            </a:pPr>
            <a:r>
              <a:rPr lang="nl-NL" sz="2200" dirty="0" smtClean="0"/>
              <a:t>ZN A Wegen voert de </a:t>
            </a:r>
          </a:p>
          <a:p>
            <a:pPr marL="0" indent="0">
              <a:lnSpc>
                <a:spcPct val="100000"/>
              </a:lnSpc>
              <a:spcBef>
                <a:spcPts val="423"/>
              </a:spcBef>
              <a:buNone/>
              <a:defRPr/>
            </a:pPr>
            <a:r>
              <a:rPr lang="nl-NL" sz="2200" dirty="0" smtClean="0"/>
              <a:t>onderhoudsbehoefte droog uit </a:t>
            </a:r>
          </a:p>
          <a:p>
            <a:pPr marL="0" indent="0">
              <a:lnSpc>
                <a:spcPct val="100000"/>
              </a:lnSpc>
              <a:spcBef>
                <a:spcPts val="423"/>
              </a:spcBef>
              <a:buNone/>
              <a:defRPr/>
            </a:pPr>
            <a:r>
              <a:rPr lang="nl-NL" sz="2200" dirty="0" smtClean="0"/>
              <a:t>voor de 3 districten van </a:t>
            </a:r>
          </a:p>
          <a:p>
            <a:pPr marL="0" indent="0">
              <a:lnSpc>
                <a:spcPct val="100000"/>
              </a:lnSpc>
              <a:spcBef>
                <a:spcPts val="423"/>
              </a:spcBef>
              <a:buNone/>
              <a:defRPr/>
            </a:pPr>
            <a:r>
              <a:rPr lang="nl-NL" sz="2200" dirty="0"/>
              <a:t>Z</a:t>
            </a:r>
            <a:r>
              <a:rPr lang="nl-NL" sz="2200" dirty="0" smtClean="0"/>
              <a:t>uid </a:t>
            </a:r>
            <a:r>
              <a:rPr lang="nl-NL" sz="2200" dirty="0" smtClean="0"/>
              <a:t>Nederland </a:t>
            </a:r>
          </a:p>
          <a:p>
            <a:pPr>
              <a:lnSpc>
                <a:spcPct val="100000"/>
              </a:lnSpc>
              <a:spcBef>
                <a:spcPts val="423"/>
              </a:spcBef>
              <a:defRPr/>
            </a:pPr>
            <a:endParaRPr lang="nl-NL" sz="2200" dirty="0"/>
          </a:p>
          <a:p>
            <a:pPr marL="0" indent="0">
              <a:lnSpc>
                <a:spcPct val="100000"/>
              </a:lnSpc>
              <a:spcBef>
                <a:spcPts val="423"/>
              </a:spcBef>
              <a:buNone/>
              <a:defRPr/>
            </a:pPr>
            <a:endParaRPr lang="nl-NL" sz="2200" dirty="0" smtClean="0"/>
          </a:p>
          <a:p>
            <a:pPr marL="0" indent="0">
              <a:lnSpc>
                <a:spcPct val="100000"/>
              </a:lnSpc>
              <a:spcBef>
                <a:spcPts val="423"/>
              </a:spcBef>
              <a:buNone/>
              <a:defRPr/>
            </a:pPr>
            <a:endParaRPr lang="nl-NL" sz="2200" dirty="0"/>
          </a:p>
          <a:p>
            <a:pPr marL="0" indent="0">
              <a:lnSpc>
                <a:spcPct val="100000"/>
              </a:lnSpc>
              <a:spcBef>
                <a:spcPts val="423"/>
              </a:spcBef>
              <a:buNone/>
              <a:defRPr/>
            </a:pPr>
            <a:endParaRPr lang="nl-NL" sz="2200" dirty="0" smtClean="0"/>
          </a:p>
          <a:p>
            <a:pPr marL="0" indent="0">
              <a:lnSpc>
                <a:spcPct val="100000"/>
              </a:lnSpc>
              <a:spcBef>
                <a:spcPts val="423"/>
              </a:spcBef>
              <a:buNone/>
              <a:defRPr/>
            </a:pPr>
            <a:endParaRPr lang="nl-NL" sz="2200" dirty="0"/>
          </a:p>
          <a:p>
            <a:pPr marL="0" indent="0">
              <a:lnSpc>
                <a:spcPct val="100000"/>
              </a:lnSpc>
              <a:spcBef>
                <a:spcPts val="423"/>
              </a:spcBef>
              <a:buNone/>
              <a:defRPr/>
            </a:pPr>
            <a:endParaRPr lang="nl-NL" sz="2200" dirty="0" smtClean="0"/>
          </a:p>
          <a:p>
            <a:pPr marL="0" indent="0">
              <a:lnSpc>
                <a:spcPct val="100000"/>
              </a:lnSpc>
              <a:spcBef>
                <a:spcPts val="423"/>
              </a:spcBef>
              <a:buNone/>
              <a:defRPr/>
            </a:pPr>
            <a:endParaRPr lang="nl-NL" sz="2200" dirty="0"/>
          </a:p>
          <a:p>
            <a:pPr marL="0" indent="0">
              <a:lnSpc>
                <a:spcPct val="100000"/>
              </a:lnSpc>
              <a:spcBef>
                <a:spcPts val="423"/>
              </a:spcBef>
              <a:buNone/>
              <a:defRPr/>
            </a:pPr>
            <a:endParaRPr lang="nl-NL" sz="2200" dirty="0" smtClean="0"/>
          </a:p>
          <a:p>
            <a:pPr marL="0" indent="0">
              <a:lnSpc>
                <a:spcPct val="100000"/>
              </a:lnSpc>
              <a:spcBef>
                <a:spcPts val="423"/>
              </a:spcBef>
              <a:buNone/>
              <a:defRPr/>
            </a:pPr>
            <a:endParaRPr lang="nl-NL" sz="2200" dirty="0"/>
          </a:p>
          <a:p>
            <a:pPr marL="0" indent="0">
              <a:lnSpc>
                <a:spcPct val="100000"/>
              </a:lnSpc>
              <a:spcBef>
                <a:spcPts val="423"/>
              </a:spcBef>
              <a:buNone/>
              <a:defRPr/>
            </a:pPr>
            <a:endParaRPr lang="nl-NL" sz="2200" dirty="0" smtClean="0"/>
          </a:p>
          <a:p>
            <a:pPr marL="0" indent="0">
              <a:lnSpc>
                <a:spcPct val="100000"/>
              </a:lnSpc>
              <a:spcBef>
                <a:spcPts val="423"/>
              </a:spcBef>
              <a:buNone/>
              <a:defRPr/>
            </a:pPr>
            <a:endParaRPr lang="nl-NL" sz="2200" dirty="0"/>
          </a:p>
          <a:p>
            <a:pPr marL="0" indent="0">
              <a:lnSpc>
                <a:spcPct val="100000"/>
              </a:lnSpc>
              <a:spcBef>
                <a:spcPts val="423"/>
              </a:spcBef>
              <a:buNone/>
              <a:defRPr/>
            </a:pPr>
            <a:endParaRPr lang="nl-NL" sz="2200" dirty="0" smtClean="0"/>
          </a:p>
          <a:p>
            <a:pPr>
              <a:lnSpc>
                <a:spcPct val="100000"/>
              </a:lnSpc>
              <a:spcBef>
                <a:spcPts val="423"/>
              </a:spcBef>
              <a:defRPr/>
            </a:pPr>
            <a:endParaRPr lang="nl-NL" sz="2200" dirty="0"/>
          </a:p>
          <a:p>
            <a:pPr marL="0" indent="0">
              <a:spcBef>
                <a:spcPts val="423"/>
              </a:spcBef>
              <a:buNone/>
              <a:defRPr/>
            </a:pPr>
            <a:endParaRPr lang="nl-NL" sz="2200" dirty="0" smtClean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4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</a:t>
            </a:r>
            <a:r>
              <a:rPr lang="nl-NL" dirty="0" err="1"/>
              <a:t>BEDRIJFSinformatie</a:t>
            </a:r>
            <a:r>
              <a:rPr lang="nl-NL" dirty="0"/>
              <a:t> zaaknummer 31163756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Organisatie ZN A Wegen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8968" y="2099597"/>
            <a:ext cx="6194042" cy="4358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64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dirty="0"/>
              <a:t>Onderhoudsbehoefte wordt ingevuld middels 3 onderhoudscontracten en 3 contracten groot variabel onderhoud</a:t>
            </a:r>
          </a:p>
          <a:p>
            <a:r>
              <a:rPr lang="nl-NL" dirty="0" smtClean="0"/>
              <a:t>Zn A Wegen heeft voor de beheersing van bovenstaande contracten drie projectteams ingericht, per district 1 (IPM team ook wel PTO genoemd)</a:t>
            </a:r>
          </a:p>
          <a:p>
            <a:pPr lvl="1"/>
            <a:r>
              <a:rPr lang="nl-NL" dirty="0" smtClean="0">
                <a:solidFill>
                  <a:srgbClr val="0070C0"/>
                </a:solidFill>
              </a:rPr>
              <a:t>Per PTO is er één contract adviseur operationeel die het eerste aanspreekpunt vormt voor de Opdrachtnemers van het Onderhoudscontract en contract Groot Variabel Onderhoud.</a:t>
            </a:r>
          </a:p>
          <a:p>
            <a:pPr lvl="1"/>
            <a:r>
              <a:rPr lang="nl-NL" dirty="0" smtClean="0">
                <a:solidFill>
                  <a:srgbClr val="0070C0"/>
                </a:solidFill>
              </a:rPr>
              <a:t>PTO wordt verder gevormd door de Contractmanager, Technisch Manager, Omgevingsmanager</a:t>
            </a:r>
            <a:r>
              <a:rPr lang="nl-NL" dirty="0">
                <a:solidFill>
                  <a:srgbClr val="0070C0"/>
                </a:solidFill>
              </a:rPr>
              <a:t> </a:t>
            </a:r>
            <a:r>
              <a:rPr lang="nl-NL" dirty="0" smtClean="0">
                <a:solidFill>
                  <a:srgbClr val="0070C0"/>
                </a:solidFill>
              </a:rPr>
              <a:t>en 1 afgevaardigde van IPM team</a:t>
            </a:r>
          </a:p>
          <a:p>
            <a:pPr lvl="1"/>
            <a:r>
              <a:rPr lang="nl-NL" dirty="0" smtClean="0">
                <a:solidFill>
                  <a:srgbClr val="0070C0"/>
                </a:solidFill>
              </a:rPr>
              <a:t>Het PTO laat zich ondersteunen door backoffice binnen het cluster ZN A wegen (technisch, veiligheid, omgeving projectbeheersing, inkoop </a:t>
            </a:r>
            <a:r>
              <a:rPr lang="nl-NL" dirty="0" err="1" smtClean="0">
                <a:solidFill>
                  <a:srgbClr val="0070C0"/>
                </a:solidFill>
              </a:rPr>
              <a:t>e.d</a:t>
            </a:r>
            <a:r>
              <a:rPr lang="nl-NL" dirty="0" smtClean="0">
                <a:solidFill>
                  <a:srgbClr val="0070C0"/>
                </a:solidFill>
              </a:rPr>
              <a:t>).</a:t>
            </a:r>
          </a:p>
          <a:p>
            <a:r>
              <a:rPr lang="nl-NL" dirty="0" smtClean="0"/>
              <a:t>Voor de voorbereiding van aanvullende opdrachten en contracten is er een service en voorbereidingskolom ingericht.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5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</a:t>
            </a:r>
            <a:r>
              <a:rPr lang="nl-NL" dirty="0" err="1"/>
              <a:t>BEDRIJFSinformatie</a:t>
            </a:r>
            <a:r>
              <a:rPr lang="nl-NL" dirty="0"/>
              <a:t> zaaknummer 31163756</a:t>
            </a:r>
          </a:p>
          <a:p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Organisatie ZN A Wegen</a:t>
            </a:r>
          </a:p>
        </p:txBody>
      </p:sp>
    </p:spTree>
    <p:extLst>
      <p:ext uri="{BB962C8B-B14F-4D97-AF65-F5344CB8AC3E}">
        <p14:creationId xmlns:p14="http://schemas.microsoft.com/office/powerpoint/2010/main" val="2292148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 smtClean="0"/>
              <a:t>De projectteams fungeren operationeel zelfstandig en leggen verantwoording af aan het IPM team van het Cluster (tevens lijn van opschaling).</a:t>
            </a:r>
          </a:p>
          <a:p>
            <a:r>
              <a:rPr lang="nl-NL" dirty="0" smtClean="0"/>
              <a:t>Het IPM team van het cluster heeft vooral de focus op tactisch en strategisch zaken.</a:t>
            </a:r>
          </a:p>
          <a:p>
            <a:r>
              <a:rPr lang="nl-NL" dirty="0" smtClean="0"/>
              <a:t>De contractbeheersing wordt naast de contractadvisering ondersteund door productcontracten voor </a:t>
            </a:r>
            <a:r>
              <a:rPr lang="nl-NL" dirty="0" smtClean="0">
                <a:solidFill>
                  <a:srgbClr val="0070C0"/>
                </a:solidFill>
              </a:rPr>
              <a:t>“SCB toets coördinatie” </a:t>
            </a:r>
            <a:r>
              <a:rPr lang="nl-NL" dirty="0" smtClean="0"/>
              <a:t>en </a:t>
            </a:r>
            <a:r>
              <a:rPr lang="nl-NL" dirty="0" smtClean="0">
                <a:solidFill>
                  <a:srgbClr val="0070C0"/>
                </a:solidFill>
              </a:rPr>
              <a:t>“Calamiteiten schadeproces”</a:t>
            </a:r>
            <a:r>
              <a:rPr lang="nl-NL" dirty="0" smtClean="0"/>
              <a:t>. 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6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</a:t>
            </a:r>
            <a:r>
              <a:rPr lang="nl-NL" dirty="0" err="1"/>
              <a:t>BEDRIJFSinformatie</a:t>
            </a:r>
            <a:r>
              <a:rPr lang="nl-NL" dirty="0"/>
              <a:t> zaaknummer 31163756</a:t>
            </a:r>
          </a:p>
          <a:p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Organisatie ZN A Wegen</a:t>
            </a:r>
          </a:p>
        </p:txBody>
      </p:sp>
    </p:spTree>
    <p:extLst>
      <p:ext uri="{BB962C8B-B14F-4D97-AF65-F5344CB8AC3E}">
        <p14:creationId xmlns:p14="http://schemas.microsoft.com/office/powerpoint/2010/main" val="332577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7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Scope </a:t>
            </a:r>
            <a:r>
              <a:rPr lang="nl-NL" dirty="0" smtClean="0"/>
              <a:t>van het project</a:t>
            </a:r>
            <a:endParaRPr lang="nl-NL" dirty="0"/>
          </a:p>
        </p:txBody>
      </p:sp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nl-NL" sz="2200" dirty="0" smtClean="0"/>
              <a:t>Binnen de contractbeheersing worden de niet-kerntaken middels dit project uitbesteed.</a:t>
            </a:r>
          </a:p>
          <a:p>
            <a:r>
              <a:rPr lang="nl-NL" sz="2200" dirty="0" smtClean="0"/>
              <a:t>Hierbij is voor de scope een verdeling gemaakt in 3 productgroepen;</a:t>
            </a:r>
          </a:p>
          <a:p>
            <a:pPr lvl="1"/>
            <a:r>
              <a:rPr lang="nl-NL" sz="1800" dirty="0">
                <a:solidFill>
                  <a:srgbClr val="0070C0"/>
                </a:solidFill>
              </a:rPr>
              <a:t>Behartigen CM </a:t>
            </a:r>
            <a:r>
              <a:rPr lang="nl-NL" sz="1800" dirty="0" smtClean="0">
                <a:solidFill>
                  <a:srgbClr val="0070C0"/>
                </a:solidFill>
              </a:rPr>
              <a:t>belang (in de regel planbare producten zie ook planning)</a:t>
            </a:r>
            <a:endParaRPr lang="nl-NL" sz="1800" dirty="0">
              <a:solidFill>
                <a:srgbClr val="0070C0"/>
              </a:solidFill>
            </a:endParaRPr>
          </a:p>
          <a:p>
            <a:pPr lvl="1"/>
            <a:r>
              <a:rPr lang="nl-NL" sz="1800" dirty="0" smtClean="0">
                <a:solidFill>
                  <a:srgbClr val="0070C0"/>
                </a:solidFill>
              </a:rPr>
              <a:t>Contractadvisering (wordt op behoefte uitgevraagd)</a:t>
            </a:r>
          </a:p>
          <a:p>
            <a:pPr lvl="1"/>
            <a:r>
              <a:rPr lang="en-US" sz="1800" dirty="0" err="1" smtClean="0">
                <a:solidFill>
                  <a:srgbClr val="0070C0"/>
                </a:solidFill>
              </a:rPr>
              <a:t>Voortgang</a:t>
            </a:r>
            <a:r>
              <a:rPr lang="en-US" sz="1800" dirty="0" smtClean="0">
                <a:solidFill>
                  <a:srgbClr val="0070C0"/>
                </a:solidFill>
              </a:rPr>
              <a:t> (2 </a:t>
            </a:r>
            <a:r>
              <a:rPr lang="en-US" sz="1800" dirty="0" err="1" smtClean="0">
                <a:solidFill>
                  <a:srgbClr val="0070C0"/>
                </a:solidFill>
              </a:rPr>
              <a:t>maandelijkse</a:t>
            </a:r>
            <a:r>
              <a:rPr lang="en-US" sz="1800" dirty="0" smtClean="0">
                <a:solidFill>
                  <a:srgbClr val="0070C0"/>
                </a:solidFill>
              </a:rPr>
              <a:t> rapportage </a:t>
            </a:r>
            <a:r>
              <a:rPr lang="en-US" sz="1800" dirty="0" err="1" smtClean="0">
                <a:solidFill>
                  <a:srgbClr val="0070C0"/>
                </a:solidFill>
              </a:rPr>
              <a:t>voortgang</a:t>
            </a:r>
            <a:r>
              <a:rPr lang="en-US" sz="1800" dirty="0" smtClean="0">
                <a:solidFill>
                  <a:srgbClr val="0070C0"/>
                </a:solidFill>
              </a:rPr>
              <a:t> </a:t>
            </a:r>
            <a:r>
              <a:rPr lang="en-US" sz="1800" dirty="0" err="1" smtClean="0">
                <a:solidFill>
                  <a:srgbClr val="0070C0"/>
                </a:solidFill>
              </a:rPr>
              <a:t>produktie</a:t>
            </a:r>
            <a:r>
              <a:rPr lang="en-US" sz="1800" dirty="0" smtClean="0">
                <a:solidFill>
                  <a:srgbClr val="0070C0"/>
                </a:solidFill>
              </a:rPr>
              <a:t>)</a:t>
            </a:r>
            <a:endParaRPr lang="nl-NL" sz="1800" dirty="0" smtClean="0">
              <a:solidFill>
                <a:srgbClr val="0070C0"/>
              </a:solidFill>
            </a:endParaRPr>
          </a:p>
          <a:p>
            <a:pPr marL="313200" lvl="1" indent="0">
              <a:buNone/>
            </a:pPr>
            <a:r>
              <a:rPr lang="en-US" sz="2200" dirty="0" err="1" smtClean="0"/>
              <a:t>Elke</a:t>
            </a:r>
            <a:r>
              <a:rPr lang="en-US" sz="2200" dirty="0" smtClean="0"/>
              <a:t> </a:t>
            </a:r>
            <a:r>
              <a:rPr lang="en-US" sz="2200" dirty="0" err="1" smtClean="0"/>
              <a:t>productgroep</a:t>
            </a:r>
            <a:r>
              <a:rPr lang="en-US" sz="2200" dirty="0" smtClean="0"/>
              <a:t> is </a:t>
            </a:r>
            <a:r>
              <a:rPr lang="en-US" sz="2200" dirty="0" err="1" smtClean="0"/>
              <a:t>opgebouwd</a:t>
            </a:r>
            <a:r>
              <a:rPr lang="en-US" sz="2200" dirty="0" smtClean="0"/>
              <a:t> </a:t>
            </a:r>
            <a:r>
              <a:rPr lang="en-US" sz="2200" dirty="0" err="1" smtClean="0"/>
              <a:t>uit</a:t>
            </a:r>
            <a:r>
              <a:rPr lang="en-US" sz="2200" dirty="0" smtClean="0"/>
              <a:t> “</a:t>
            </a:r>
            <a:r>
              <a:rPr lang="en-US" sz="2200" dirty="0" err="1"/>
              <a:t>D</a:t>
            </a:r>
            <a:r>
              <a:rPr lang="en-US" sz="2200" dirty="0" err="1" smtClean="0"/>
              <a:t>eelproducten</a:t>
            </a:r>
            <a:r>
              <a:rPr lang="en-US" sz="2200" dirty="0" smtClean="0"/>
              <a:t>”.</a:t>
            </a:r>
            <a:endParaRPr lang="nl-NL" sz="2200" dirty="0" smtClean="0"/>
          </a:p>
          <a:p>
            <a:pPr marL="313200" lvl="1" indent="0">
              <a:buNone/>
            </a:pPr>
            <a:endParaRPr lang="nl-NL" sz="2200" dirty="0" smtClean="0"/>
          </a:p>
          <a:p>
            <a:pPr marL="313200" lvl="1" indent="0">
              <a:buNone/>
            </a:pPr>
            <a:r>
              <a:rPr lang="nl-NL" sz="2200" dirty="0" smtClean="0"/>
              <a:t>De product aantallen komen voort uit de behoefte zoals deze in de afgelopen jaren in de productie binnen ZN A Wegen binnen contractbeheersing is vastgesteld en gerealiseerd.</a:t>
            </a:r>
          </a:p>
          <a:p>
            <a:endParaRPr lang="nl-NL" sz="2200" dirty="0" smtClean="0"/>
          </a:p>
          <a:p>
            <a:endParaRPr lang="nl-NL" sz="2200" dirty="0" smtClean="0"/>
          </a:p>
        </p:txBody>
      </p:sp>
      <p:sp>
        <p:nvSpPr>
          <p:cNvPr id="7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</a:t>
            </a:r>
            <a:r>
              <a:rPr lang="nl-NL" dirty="0" err="1" smtClean="0"/>
              <a:t>BEDRIJFSinformatie</a:t>
            </a:r>
            <a:r>
              <a:rPr lang="nl-NL" dirty="0" smtClean="0"/>
              <a:t> zaaknummer 31163756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0172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err="1" smtClean="0"/>
              <a:t>Productgroep</a:t>
            </a:r>
            <a:r>
              <a:rPr lang="en-US" dirty="0" smtClean="0"/>
              <a:t> 1 </a:t>
            </a:r>
            <a:r>
              <a:rPr lang="en-US" dirty="0" err="1" smtClean="0"/>
              <a:t>Behartigen</a:t>
            </a:r>
            <a:r>
              <a:rPr lang="en-US" dirty="0" smtClean="0"/>
              <a:t> CM </a:t>
            </a:r>
            <a:r>
              <a:rPr lang="en-US" dirty="0" err="1" smtClean="0"/>
              <a:t>belang</a:t>
            </a:r>
            <a:r>
              <a:rPr lang="en-US" dirty="0" smtClean="0"/>
              <a:t> (</a:t>
            </a:r>
            <a:r>
              <a:rPr lang="en-US" dirty="0" err="1" smtClean="0"/>
              <a:t>planbaar</a:t>
            </a:r>
            <a:r>
              <a:rPr lang="en-US" dirty="0" smtClean="0"/>
              <a:t>)</a:t>
            </a:r>
          </a:p>
          <a:p>
            <a:pPr lvl="1"/>
            <a:r>
              <a:rPr lang="nl-NL" sz="1600" dirty="0"/>
              <a:t>Intakes en </a:t>
            </a:r>
            <a:r>
              <a:rPr lang="nl-NL" sz="1600" dirty="0" err="1"/>
              <a:t>Outtakes</a:t>
            </a:r>
            <a:r>
              <a:rPr lang="nl-NL" sz="1600" dirty="0"/>
              <a:t> </a:t>
            </a:r>
            <a:r>
              <a:rPr lang="nl-NL" sz="1600" dirty="0" smtClean="0"/>
              <a:t>SCB</a:t>
            </a:r>
          </a:p>
          <a:p>
            <a:pPr lvl="1"/>
            <a:r>
              <a:rPr lang="nl-NL" sz="1600" dirty="0" smtClean="0"/>
              <a:t>Risicobeheersing</a:t>
            </a:r>
          </a:p>
          <a:p>
            <a:pPr lvl="1"/>
            <a:r>
              <a:rPr lang="nl-NL" sz="1600" dirty="0"/>
              <a:t>Actualiseren </a:t>
            </a:r>
            <a:r>
              <a:rPr lang="nl-NL" sz="1600" dirty="0" smtClean="0"/>
              <a:t>contractbeheersplan</a:t>
            </a:r>
          </a:p>
          <a:p>
            <a:pPr lvl="1"/>
            <a:r>
              <a:rPr lang="nl-NL" sz="1600" dirty="0"/>
              <a:t>Gescoorde Risico rapportage </a:t>
            </a:r>
            <a:endParaRPr lang="nl-NL" sz="1600" dirty="0" smtClean="0"/>
          </a:p>
          <a:p>
            <a:pPr lvl="1"/>
            <a:r>
              <a:rPr lang="nl-NL" sz="1600" dirty="0" smtClean="0"/>
              <a:t>Afwijkingsrapportages</a:t>
            </a:r>
            <a:endParaRPr lang="nl-NL" sz="1600" dirty="0"/>
          </a:p>
          <a:p>
            <a:pPr lvl="1"/>
            <a:r>
              <a:rPr lang="nl-NL" sz="1600" dirty="0" smtClean="0"/>
              <a:t>Interactie</a:t>
            </a:r>
          </a:p>
          <a:p>
            <a:pPr lvl="1"/>
            <a:r>
              <a:rPr lang="nl-NL" sz="1600" dirty="0"/>
              <a:t>Toets- en evaluatieplan</a:t>
            </a:r>
            <a:endParaRPr lang="nl-NL" sz="1600" dirty="0" smtClean="0"/>
          </a:p>
          <a:p>
            <a:pPr lvl="1"/>
            <a:r>
              <a:rPr lang="nl-NL" sz="1600" dirty="0"/>
              <a:t>Prestatiemeting en </a:t>
            </a:r>
            <a:r>
              <a:rPr lang="nl-NL" sz="1600" dirty="0" smtClean="0"/>
              <a:t>analyse</a:t>
            </a:r>
          </a:p>
          <a:p>
            <a:pPr lvl="1"/>
            <a:r>
              <a:rPr lang="nl-NL" sz="1600" dirty="0" smtClean="0"/>
              <a:t>Managementrapportage</a:t>
            </a:r>
            <a:endParaRPr lang="nl-NL" sz="1600" dirty="0"/>
          </a:p>
          <a:p>
            <a:pPr lvl="1"/>
            <a:r>
              <a:rPr lang="nl-NL" sz="1600" dirty="0"/>
              <a:t>Dashboard</a:t>
            </a:r>
          </a:p>
          <a:p>
            <a:pPr lvl="1"/>
            <a:endParaRPr lang="nl-NL" sz="1600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8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Scope van het </a:t>
            </a:r>
            <a:r>
              <a:rPr lang="nl-NL" dirty="0" smtClean="0"/>
              <a:t>project (deelproducten)</a:t>
            </a:r>
            <a:endParaRPr lang="nl-NL" dirty="0"/>
          </a:p>
        </p:txBody>
      </p:sp>
      <p:sp>
        <p:nvSpPr>
          <p:cNvPr id="6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</a:t>
            </a:r>
            <a:r>
              <a:rPr lang="nl-NL" dirty="0" err="1" smtClean="0"/>
              <a:t>BEDRIJFSinformatie</a:t>
            </a:r>
            <a:r>
              <a:rPr lang="nl-NL" dirty="0" smtClean="0"/>
              <a:t> zaaknummer 31163756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0976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lvl="1"/>
            <a:r>
              <a:rPr lang="en-US" sz="1600" dirty="0" smtClean="0"/>
              <a:t>Project </a:t>
            </a:r>
            <a:r>
              <a:rPr lang="en-US" sz="1600" dirty="0"/>
              <a:t>start-up </a:t>
            </a:r>
            <a:r>
              <a:rPr lang="en-US" sz="1600" dirty="0" err="1"/>
              <a:t>en</a:t>
            </a:r>
            <a:r>
              <a:rPr lang="en-US" sz="1600" dirty="0"/>
              <a:t> project </a:t>
            </a:r>
            <a:r>
              <a:rPr lang="en-US" sz="1600" dirty="0" smtClean="0"/>
              <a:t>follow-up</a:t>
            </a:r>
          </a:p>
          <a:p>
            <a:pPr lvl="1"/>
            <a:r>
              <a:rPr lang="nl-NL" sz="1600" dirty="0"/>
              <a:t>Bewaking </a:t>
            </a:r>
            <a:r>
              <a:rPr lang="nl-NL" sz="1600" dirty="0" smtClean="0"/>
              <a:t>acties</a:t>
            </a:r>
          </a:p>
          <a:p>
            <a:pPr lvl="1"/>
            <a:r>
              <a:rPr lang="nl-NL" sz="1600" dirty="0" smtClean="0"/>
              <a:t>Voortgangsoverleg</a:t>
            </a:r>
          </a:p>
          <a:p>
            <a:pPr lvl="1"/>
            <a:r>
              <a:rPr lang="nl-NL" sz="1600" dirty="0"/>
              <a:t>PV </a:t>
            </a:r>
            <a:r>
              <a:rPr lang="nl-NL" sz="1600" dirty="0" smtClean="0"/>
              <a:t>Abonnement</a:t>
            </a:r>
          </a:p>
          <a:p>
            <a:pPr lvl="1"/>
            <a:r>
              <a:rPr lang="nl-NL" sz="1600" dirty="0"/>
              <a:t>PV </a:t>
            </a:r>
            <a:r>
              <a:rPr lang="nl-NL" sz="1600" dirty="0" smtClean="0"/>
              <a:t>Activiteiten</a:t>
            </a:r>
          </a:p>
          <a:p>
            <a:pPr lvl="1"/>
            <a:r>
              <a:rPr lang="nl-NL" sz="1600" dirty="0"/>
              <a:t>PV Schades en publieke </a:t>
            </a:r>
            <a:r>
              <a:rPr lang="nl-NL" sz="1600" dirty="0" smtClean="0"/>
              <a:t>taken</a:t>
            </a:r>
          </a:p>
          <a:p>
            <a:pPr lvl="1"/>
            <a:r>
              <a:rPr lang="nl-NL" sz="1600" dirty="0"/>
              <a:t>PV Definitief herstel </a:t>
            </a:r>
            <a:r>
              <a:rPr lang="nl-NL" sz="1600" dirty="0" smtClean="0"/>
              <a:t>schades</a:t>
            </a:r>
          </a:p>
          <a:p>
            <a:pPr lvl="1"/>
            <a:r>
              <a:rPr lang="nl-NL" sz="1600" dirty="0"/>
              <a:t>PV </a:t>
            </a:r>
            <a:r>
              <a:rPr lang="nl-NL" sz="1600" dirty="0" smtClean="0"/>
              <a:t>Termijn</a:t>
            </a:r>
          </a:p>
          <a:p>
            <a:pPr lvl="1"/>
            <a:r>
              <a:rPr lang="nl-NL" sz="1600" dirty="0"/>
              <a:t>PV </a:t>
            </a:r>
            <a:r>
              <a:rPr lang="nl-NL" sz="1600" dirty="0" smtClean="0"/>
              <a:t>Indexeringen</a:t>
            </a:r>
          </a:p>
          <a:p>
            <a:pPr lvl="1"/>
            <a:r>
              <a:rPr lang="nl-NL" sz="1600" dirty="0"/>
              <a:t>GK </a:t>
            </a:r>
            <a:r>
              <a:rPr lang="nl-NL" sz="1600" dirty="0" smtClean="0"/>
              <a:t>Formulier</a:t>
            </a:r>
          </a:p>
          <a:p>
            <a:pPr lvl="1"/>
            <a:r>
              <a:rPr lang="nl-NL" sz="1600" dirty="0"/>
              <a:t>Beheren voortgang </a:t>
            </a:r>
            <a:r>
              <a:rPr lang="nl-NL" sz="1600" dirty="0" smtClean="0"/>
              <a:t>issues </a:t>
            </a:r>
            <a:endParaRPr lang="en-US" sz="1600" dirty="0" smtClean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9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Scope van het project (deelproducten)</a:t>
            </a:r>
            <a:endParaRPr lang="nl-NL" dirty="0"/>
          </a:p>
        </p:txBody>
      </p:sp>
      <p:sp>
        <p:nvSpPr>
          <p:cNvPr id="6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</a:t>
            </a:r>
            <a:r>
              <a:rPr lang="nl-NL" dirty="0" err="1" smtClean="0"/>
              <a:t>BEDRIJFSinformatie</a:t>
            </a:r>
            <a:r>
              <a:rPr lang="nl-NL" dirty="0" smtClean="0"/>
              <a:t> zaaknummer 31163756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7599302"/>
      </p:ext>
    </p:extLst>
  </p:cSld>
  <p:clrMapOvr>
    <a:masterClrMapping/>
  </p:clrMapOvr>
</p:sld>
</file>

<file path=ppt/theme/theme1.xml><?xml version="1.0" encoding="utf-8"?>
<a:theme xmlns:a="http://schemas.openxmlformats.org/drawingml/2006/main" name="RWS 16: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WS_Powerpoint_16x9_NL_v7 [Read-Only]" id="{2BCCA983-5322-48DC-BF4C-04F4FB9569A0}" vid="{1C9EABB5-911C-4521-B1B6-2157135CE514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Project Document" ma:contentTypeID="0x010100869D8030C0354C67920800D7E93602B500A13D3FF6DC1A0348B47DDFFD2AB3B06B" ma:contentTypeVersion="92" ma:contentTypeDescription="" ma:contentTypeScope="" ma:versionID="bed726a1a0b4a9ca2fbdadd37a9d2917">
  <xsd:schema xmlns:xsd="http://www.w3.org/2001/XMLSchema" xmlns:xs="http://www.w3.org/2001/XMLSchema" xmlns:p="http://schemas.microsoft.com/office/2006/metadata/properties" xmlns:ns1="712264c7-d6d6-43df-8bec-8fc5aff08661" xmlns:ns2="208e46c2-bbcd-4624-8858-21bd42ce7c86" targetNamespace="http://schemas.microsoft.com/office/2006/metadata/properties" ma:root="true" ma:fieldsID="37f160f26215dd02f0fc64fea1608d55" ns1:_="" ns2:_="">
    <xsd:import namespace="712264c7-d6d6-43df-8bec-8fc5aff08661"/>
    <xsd:import namespace="208e46c2-bbcd-4624-8858-21bd42ce7c86"/>
    <xsd:element name="properties">
      <xsd:complexType>
        <xsd:sequence>
          <xsd:element name="documentManagement">
            <xsd:complexType>
              <xsd:all>
                <xsd:element ref="ns1:TaxCatchAll" minOccurs="0"/>
                <xsd:element ref="ns2:TaxCatchAllLabel" minOccurs="0"/>
                <xsd:element ref="ns1:_dlc_DocIdUrl" minOccurs="0"/>
                <xsd:element ref="ns2:Connect-DossierId" minOccurs="0"/>
                <xsd:element ref="ns2:Connect-Documenttype_0" minOccurs="0"/>
                <xsd:element ref="ns2:Connect-Subtitel" minOccurs="0"/>
                <xsd:element ref="ns2:Connect-Toelichting" minOccurs="0"/>
                <xsd:element ref="ns2:TaxKeywordTaxHTField" minOccurs="0"/>
                <xsd:element ref="ns2:Connect-Status"/>
                <xsd:element ref="ns2:Connect-Vertrouwelijkheid_0" minOccurs="0"/>
                <xsd:element ref="ns2:Connect-Organisatieonderdeel_0" minOccurs="0"/>
                <xsd:element ref="ns2:Connect-Auteur" minOccurs="0"/>
                <xsd:element ref="ns2:Connect-AuteurExtern" minOccurs="0"/>
                <xsd:element ref="ns2:Connect-Ondertekenaar" minOccurs="0"/>
                <xsd:element ref="ns2:Connect-Archiefwaardig"/>
                <xsd:element ref="ns2:Connect-Proces_0" minOccurs="0"/>
                <xsd:element ref="ns2:Connect-Projectnaam_0" minOccurs="0"/>
                <xsd:element ref="ns2:Connect-Projectnummer_0" minOccurs="0"/>
                <xsd:element ref="ns2:Connect-Projectmanager" minOccurs="0"/>
                <xsd:element ref="ns2:Connect-ManagerProjectbeheersing" minOccurs="0"/>
                <xsd:element ref="ns2:Connect-Contractmanager" minOccurs="0"/>
                <xsd:element ref="ns2:Connect-TechnischManager" minOccurs="0"/>
                <xsd:element ref="ns2:Connect-Omgevingsmanager" minOccurs="0"/>
                <xsd:element ref="ns2:Connect-SEfase_0" minOccurs="0"/>
                <xsd:element ref="ns2:Connect-IPMrol_0" minOccurs="0"/>
                <xsd:element ref="ns2:Connect-Deelproces_0" minOccurs="0"/>
                <xsd:element ref="ns2:Connect-Activiteit_0" minOccurs="0"/>
                <xsd:element ref="ns2:Connect-InformatieUitBronsysteem" minOccurs="0"/>
                <xsd:element ref="ns1:_dlc_DocId" minOccurs="0"/>
                <xsd:element ref="ns1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2264c7-d6d6-43df-8bec-8fc5aff08661" elementFormDefault="qualified">
    <xsd:import namespace="http://schemas.microsoft.com/office/2006/documentManagement/types"/>
    <xsd:import namespace="http://schemas.microsoft.com/office/infopath/2007/PartnerControls"/>
    <xsd:element name="TaxCatchAll" ma:index="0" nillable="true" ma:displayName="Taxonomy Catch All Column" ma:description="" ma:hidden="true" ma:list="{870630c2-6023-4fc3-a986-996f6c2c392e}" ma:internalName="TaxCatchAll" ma:readOnly="false" ma:showField="CatchAllData" ma:web="712264c7-d6d6-43df-8bec-8fc5aff086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Url" ma:index="2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" ma:index="47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PersistId" ma:index="48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8e46c2-bbcd-4624-8858-21bd42ce7c86" elementFormDefault="qualified">
    <xsd:import namespace="http://schemas.microsoft.com/office/2006/documentManagement/types"/>
    <xsd:import namespace="http://schemas.microsoft.com/office/infopath/2007/PartnerControls"/>
    <xsd:element name="TaxCatchAllLabel" ma:index="1" nillable="true" ma:displayName="Taxonomy Catch All Column1" ma:hidden="true" ma:list="{02901d14-61ec-4265-92e6-89af2f833895}" ma:internalName="TaxCatchAllLabel" ma:readOnly="true" ma:showField="CatchAllDataLabel" ma:web="e5397bc8-e42a-4575-8def-0e9ecd1d90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Connect-DossierId" ma:index="3" nillable="true" ma:displayName="Dossier Id" ma:hidden="true" ma:internalName="Connect_x002d_DossierId">
      <xsd:simpleType>
        <xsd:restriction base="dms:Text"/>
      </xsd:simpleType>
    </xsd:element>
    <xsd:element name="Connect-Documenttype_0" ma:index="4" nillable="true" ma:taxonomy="true" ma:internalName="Connect_x002d_Documenttype_0" ma:taxonomyFieldName="Connect_x002d_Documenttype" ma:displayName="Documenttype" ma:readOnly="false" ma:fieldId="{632b2cf5-cb90-4d36-808e-e16a2a4c971f}" ma:sspId="c3f2f726-aef4-499f-b234-769b04ce551a" ma:termSetId="43b0bde4-4856-4446-9770-0f92a2c217a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Subtitel" ma:index="14" nillable="true" ma:displayName="Subtitel" ma:hidden="true" ma:internalName="Connect_x002d_Subtitel" ma:readOnly="false">
      <xsd:simpleType>
        <xsd:restriction base="dms:Text"/>
      </xsd:simpleType>
    </xsd:element>
    <xsd:element name="Connect-Toelichting" ma:index="15" nillable="true" ma:displayName="Toelichting" ma:hidden="true" ma:internalName="Connect_x002d_Toelichting" ma:readOnly="false">
      <xsd:simpleType>
        <xsd:restriction base="dms:Note"/>
      </xsd:simpleType>
    </xsd:element>
    <xsd:element name="TaxKeywordTaxHTField" ma:index="16" nillable="true" ma:taxonomy="true" ma:internalName="TaxKeywordTaxHTField" ma:taxonomyFieldName="TaxKeyword" ma:displayName="Trefwoorden" ma:fieldId="{23f27201-bee3-471e-b2e7-b64fd8b7ca38}" ma:taxonomyMulti="true" ma:sspId="c3f2f726-aef4-499f-b234-769b04ce551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Connect-Status" ma:index="18" ma:displayName="Status" ma:default="Concept" ma:format="Dropdown" ma:internalName="Connect_x002d_Status" ma:readOnly="false">
      <xsd:simpleType>
        <xsd:restriction base="dms:Choice">
          <xsd:enumeration value="Niet gestart"/>
          <xsd:enumeration value="Concept"/>
          <xsd:enumeration value="Herzien"/>
          <xsd:enumeration value="Gepland"/>
          <xsd:enumeration value="Gepubliceerd"/>
          <xsd:enumeration value="Definitief"/>
          <xsd:enumeration value="Verlopen"/>
        </xsd:restriction>
      </xsd:simpleType>
    </xsd:element>
    <xsd:element name="Connect-Vertrouwelijkheid_0" ma:index="19" nillable="true" ma:taxonomy="true" ma:internalName="Connect_x002d_Vertrouwelijkheid_0" ma:taxonomyFieldName="Connect_x002d_Vertrouwelijkheid" ma:displayName="Vertrouwelijkheid" ma:readOnly="false" ma:default="" ma:fieldId="{0a3aeea8-11c4-4527-8904-0f5f985ee5a6}" ma:sspId="c3f2f726-aef4-499f-b234-769b04ce551a" ma:termSetId="f9c70258-7cf7-4f9c-853e-bb4f1932dbf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Organisatieonderdeel_0" ma:index="21" nillable="true" ma:taxonomy="true" ma:internalName="Connect_x002d_Organisatieonderdeel_0" ma:taxonomyFieldName="Connect_x002d_Organisatieonderdeel" ma:displayName="Organisatieonderdeel" ma:readOnly="false" ma:fieldId="{dd84a8dd-b3af-44be-8c59-29bf0754231d}" ma:sspId="c3f2f726-aef4-499f-b234-769b04ce551a" ma:termSetId="bf61afce-0112-414a-9017-7a80500cb76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Auteur" ma:index="23" nillable="true" ma:displayName="Auteur" ma:hidden="true" ma:list="UserInfo" ma:SharePointGroup="0" ma:internalName="Connect_x002d_Auteu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uteurExtern" ma:index="24" nillable="true" ma:displayName="Auteur Extern" ma:hidden="true" ma:internalName="Connect_x002d_AuteurExtern" ma:readOnly="false">
      <xsd:simpleType>
        <xsd:restriction base="dms:Text"/>
      </xsd:simpleType>
    </xsd:element>
    <xsd:element name="Connect-Ondertekenaar" ma:index="25" nillable="true" ma:displayName="Ondertekenaar" ma:hidden="true" ma:list="UserInfo" ma:SharePointGroup="0" ma:internalName="Connect_x002d_Ondertekenaa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rchiefwaardig" ma:index="26" ma:displayName="Archiefwaardig" ma:default="Nee" ma:format="Dropdown" ma:internalName="Connect_x002d_Archiefwaardig" ma:readOnly="false">
      <xsd:simpleType>
        <xsd:restriction base="dms:Choice">
          <xsd:enumeration value="Ja"/>
          <xsd:enumeration value="Nee"/>
        </xsd:restriction>
      </xsd:simpleType>
    </xsd:element>
    <xsd:element name="Connect-Proces_0" ma:index="27" nillable="true" ma:taxonomy="true" ma:internalName="Connect_x002d_Proces_0" ma:taxonomyFieldName="Connect_x002d_Proces" ma:displayName="Proces" ma:readOnly="false" ma:fieldId="{37118139-45bd-448e-9bae-30bc82aaf201}" ma:sspId="c3f2f726-aef4-499f-b234-769b04ce551a" ma:termSetId="4bc165ce-5ce9-4888-9634-f9e6daefad8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naam_0" ma:index="29" nillable="true" ma:taxonomy="true" ma:internalName="Connect_x002d_Projectnaam_0" ma:taxonomyFieldName="Connect_x002d_Projectnaam" ma:displayName="Projectnaam" ma:fieldId="{42d501e0-d93b-4483-9fba-c71f3ead83b7}" ma:sspId="c3f2f726-aef4-499f-b234-769b04ce551a" ma:termSetId="b6ab4cf9-7c4c-49d0-9f6f-41b2c81a8ac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nummer_0" ma:index="31" nillable="true" ma:taxonomy="true" ma:internalName="Connect_x002d_Projectnummer_0" ma:taxonomyFieldName="Connect_x002d_Projectnummer" ma:displayName="Projectnummer" ma:fieldId="{c8976e3a-aa66-41e2-85ca-20a9328c0af5}" ma:sspId="c3f2f726-aef4-499f-b234-769b04ce551a" ma:termSetId="da7d066a-3b12-4d08-823a-99418ad91ae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manager" ma:index="33" nillable="true" ma:displayName="Projectmanager" ma:hidden="true" ma:list="UserInfo" ma:SharePointGroup="0" ma:internalName="Connect_x002d_Project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ManagerProjectbeheersing" ma:index="34" nillable="true" ma:displayName="Manager Projectbeheersing" ma:hidden="true" ma:list="UserInfo" ma:SharePointGroup="0" ma:internalName="Connect_x002d_ManagerProjectbeheersing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Contractmanager" ma:index="35" nillable="true" ma:displayName="Contractmanager" ma:hidden="true" ma:list="UserInfo" ma:SharePointGroup="0" ma:internalName="Connect_x002d_Contract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TechnischManager" ma:index="36" nillable="true" ma:displayName="Technisch Manager" ma:hidden="true" ma:list="UserInfo" ma:SharePointGroup="0" ma:internalName="Connect_x002d_Technisch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Omgevingsmanager" ma:index="37" nillable="true" ma:displayName="Omgevingsmanager" ma:hidden="true" ma:list="UserInfo" ma:SharePointGroup="0" ma:internalName="Connect_x002d_Omgevings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SEfase_0" ma:index="38" nillable="true" ma:taxonomy="true" ma:internalName="Connect_x002d_SEfase_0" ma:taxonomyFieldName="Connect_x002d_SEfase" ma:displayName="SE-fase" ma:readOnly="false" ma:fieldId="{daf0b199-2ddf-4be9-bf03-a934c0223eb7}" ma:sspId="c3f2f726-aef4-499f-b234-769b04ce551a" ma:termSetId="94c1f566-e1fc-4109-af03-90195a820aa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IPMrol_0" ma:index="40" nillable="true" ma:taxonomy="true" ma:internalName="Connect_x002d_IPMrol_0" ma:taxonomyFieldName="Connect_x002d_IPMrol" ma:displayName="IPM-Rol" ma:fieldId="{6a66f5eb-73ec-4347-9499-3fed1c40262d}" ma:sspId="c3f2f726-aef4-499f-b234-769b04ce551a" ma:termSetId="aa68009d-6895-4151-885d-beee1346ca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Deelproces_0" ma:index="42" nillable="true" ma:taxonomy="true" ma:internalName="Connect_x002d_Deelproces_0" ma:taxonomyFieldName="Connect_x002d_Deelproces" ma:displayName="Deelproces" ma:fieldId="{c7a3b37a-d750-4b20-a47c-4ef43580f8ac}" ma:sspId="c3f2f726-aef4-499f-b234-769b04ce551a" ma:termSetId="72e7abac-d565-46dc-9817-62f4df16d9a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Activiteit_0" ma:index="44" nillable="true" ma:taxonomy="true" ma:internalName="Connect_x002d_Activiteit_0" ma:taxonomyFieldName="Connect_x002d_Activiteit" ma:displayName="Activiteit" ma:readOnly="false" ma:fieldId="{5fcf51d6-09ea-45d3-af7b-139194eb9ca4}" ma:sspId="c3f2f726-aef4-499f-b234-769b04ce551a" ma:termSetId="c6612529-6787-4a75-be09-a56fe00b25b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InformatieUitBronsysteem" ma:index="46" nillable="true" ma:displayName="Informatie Uit Bronsysteem" ma:hidden="true" ma:internalName="Connect_x002d_InformatieUitBronsysteem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Inhoudstype"/>
        <xsd:element ref="dc:title" minOccurs="0" maxOccurs="1" ma:index="10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haredContentType xmlns="Microsoft.SharePoint.Taxonomy.ContentTypeSync" SourceId="c3f2f726-aef4-499f-b234-769b04ce551a" ContentTypeId="0x010100869D8030C0354C67920800D7E93602B5" PreviousValue="false"/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nnect-DossierId xmlns="208e46c2-bbcd-4624-8858-21bd42ce7c86" xsi:nil="true"/>
    <Connect-Subtitel xmlns="208e46c2-bbcd-4624-8858-21bd42ce7c86" xsi:nil="true"/>
    <TaxKeywordTaxHTField xmlns="208e46c2-bbcd-4624-8858-21bd42ce7c86">
      <Terms xmlns="http://schemas.microsoft.com/office/infopath/2007/PartnerControls"/>
    </TaxKeywordTaxHTField>
    <Connect-SEfase_0 xmlns="208e46c2-bbcd-4624-8858-21bd42ce7c86">
      <Terms xmlns="http://schemas.microsoft.com/office/infopath/2007/PartnerControls"/>
    </Connect-SEfase_0>
    <Connect-Activiteit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Formuleren Projectopdracht</TermName>
          <TermId xmlns="http://schemas.microsoft.com/office/infopath/2007/PartnerControls">4135e0db-29e4-4610-9b14-bf57cfd66ec3</TermId>
        </TermInfo>
      </Terms>
    </Connect-Activiteit_0>
    <Connect-Status xmlns="208e46c2-bbcd-4624-8858-21bd42ce7c86">Definitief</Connect-Status>
    <Connect-Archiefwaardig xmlns="208e46c2-bbcd-4624-8858-21bd42ce7c86">Ja</Connect-Archiefwaardig>
    <Connect-IPMrol_0 xmlns="208e46c2-bbcd-4624-8858-21bd42ce7c86">
      <Terms xmlns="http://schemas.microsoft.com/office/infopath/2007/PartnerControls"/>
    </Connect-IPMrol_0>
    <Connect-InformatieUitBronsysteem xmlns="208e46c2-bbcd-4624-8858-21bd42ce7c86" xsi:nil="true"/>
    <Connect-Omgevingsmanager xmlns="208e46c2-bbcd-4624-8858-21bd42ce7c86">
      <UserInfo>
        <DisplayName/>
        <AccountId xsi:nil="true"/>
        <AccountType/>
      </UserInfo>
    </Connect-Omgevingsmanager>
    <TaxCatchAllLabel xmlns="208e46c2-bbcd-4624-8858-21bd42ce7c86"/>
    <Connect-Documenttype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Overeenkomst - Contract</TermName>
          <TermId xmlns="http://schemas.microsoft.com/office/infopath/2007/PartnerControls">bcc5eb24-6b8e-44d8-bc7f-02f871b15c9d</TermId>
        </TermInfo>
      </Terms>
    </Connect-Documenttype_0>
    <Connect-Toelichting xmlns="208e46c2-bbcd-4624-8858-21bd42ce7c86" xsi:nil="true"/>
    <Connect-Ondertekenaar xmlns="208e46c2-bbcd-4624-8858-21bd42ce7c86">
      <UserInfo>
        <DisplayName/>
        <AccountId xsi:nil="true"/>
        <AccountType/>
      </UserInfo>
    </Connect-Ondertekenaar>
    <Connect-Contractmanager xmlns="208e46c2-bbcd-4624-8858-21bd42ce7c86">
      <UserInfo>
        <DisplayName/>
        <AccountId xsi:nil="true"/>
        <AccountType/>
      </UserInfo>
    </Connect-Contractmanager>
    <Connect-TechnischManager xmlns="208e46c2-bbcd-4624-8858-21bd42ce7c86">
      <UserInfo>
        <DisplayName/>
        <AccountId xsi:nil="true"/>
        <AccountType/>
      </UserInfo>
    </Connect-TechnischManager>
    <Connect-Auteur xmlns="208e46c2-bbcd-4624-8858-21bd42ce7c86">
      <UserInfo>
        <DisplayName/>
        <AccountId xsi:nil="true"/>
        <AccountType/>
      </UserInfo>
    </Connect-Auteur>
    <Connect-Projectnummer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K1221703</TermName>
          <TermId xmlns="http://schemas.microsoft.com/office/infopath/2007/PartnerControls">c8e4affd-d1b6-4b86-b0cc-fbb3466e7fef</TermId>
        </TermInfo>
      </Terms>
    </Connect-Projectnummer_0>
    <Connect-Vertrouwelijkheid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RWS Bedrijfsvertrouwelijk/geen</TermName>
          <TermId xmlns="http://schemas.microsoft.com/office/infopath/2007/PartnerControls">1523f3d8-a3f5-4033-a4d4-a04bf7d6d8cc</TermId>
        </TermInfo>
      </Terms>
    </Connect-Vertrouwelijkheid_0>
    <Connect-Proces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Beheer, Onderhoud en ondersteuning</TermName>
          <TermId xmlns="http://schemas.microsoft.com/office/infopath/2007/PartnerControls">3cd49983-55e7-40a9-9a78-0208c626ec2b</TermId>
        </TermInfo>
      </Terms>
    </Connect-Proces_0>
    <Connect-Projectnaam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ZN A Wegen - Voorbereiding en Service</TermName>
          <TermId xmlns="http://schemas.microsoft.com/office/infopath/2007/PartnerControls">a828e1af-87bf-4436-a03c-d2975edcc2ce</TermId>
        </TermInfo>
      </Terms>
    </Connect-Projectnaam_0>
    <Connect-Deelproces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Projectmanagement</TermName>
          <TermId xmlns="http://schemas.microsoft.com/office/infopath/2007/PartnerControls">a237a121-6e46-4f60-9732-ab9a0258ebb6</TermId>
        </TermInfo>
      </Terms>
    </Connect-Deelproces_0>
    <Connect-Organisatieonderdeel_0 xmlns="208e46c2-bbcd-4624-8858-21bd42ce7c86">
      <Terms xmlns="http://schemas.microsoft.com/office/infopath/2007/PartnerControls"/>
    </Connect-Organisatieonderdeel_0>
    <Connect-AuteurExtern xmlns="208e46c2-bbcd-4624-8858-21bd42ce7c86" xsi:nil="true"/>
    <Connect-Projectmanager xmlns="208e46c2-bbcd-4624-8858-21bd42ce7c86">
      <UserInfo>
        <DisplayName>Hennissen, Ludo (PPO)</DisplayName>
        <AccountId>30</AccountId>
        <AccountType/>
      </UserInfo>
    </Connect-Projectmanager>
    <Connect-ManagerProjectbeheersing xmlns="208e46c2-bbcd-4624-8858-21bd42ce7c86">
      <UserInfo>
        <DisplayName/>
        <AccountId xsi:nil="true"/>
        <AccountType/>
      </UserInfo>
    </Connect-ManagerProjectbeheersing>
    <_dlc_DocId xmlns="712264c7-d6d6-43df-8bec-8fc5aff08661">RWS00129-5-9590</_dlc_DocId>
    <TaxCatchAll xmlns="712264c7-d6d6-43df-8bec-8fc5aff08661">
      <Value>15</Value>
      <Value>26</Value>
      <Value>263</Value>
      <Value>23</Value>
      <Value>138</Value>
      <Value>562</Value>
      <Value>561</Value>
    </TaxCatchAll>
    <_dlc_DocIdUrl xmlns="712264c7-d6d6-43df-8bec-8fc5aff08661">
      <Url>http://connect.intranet.rijkswaterstaat.nl/project/S003838/Projectmanagement/_layouts/15/DocIdRedir.aspx?ID=RWS00129-5-9590</Url>
      <Description>RWS00129-5-9590</Description>
    </_dlc_DocIdUrl>
  </documentManagement>
</p:properties>
</file>

<file path=customXml/itemProps1.xml><?xml version="1.0" encoding="utf-8"?>
<ds:datastoreItem xmlns:ds="http://schemas.openxmlformats.org/officeDocument/2006/customXml" ds:itemID="{259EA5C0-3692-4148-A451-29E69D4DE68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0DFB1E-8FBA-4E81-A40E-DD4A2CDDF911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CB156986-1ED7-486E-A72C-D94CDDD1B7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2264c7-d6d6-43df-8bec-8fc5aff08661"/>
    <ds:schemaRef ds:uri="208e46c2-bbcd-4624-8858-21bd42ce7c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A51003AD-158F-4F5F-8B35-CAB62D2D28BD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FCC55406-35CE-4BAF-BF60-45A5FAF6EA5F}">
  <ds:schemaRefs>
    <ds:schemaRef ds:uri="208e46c2-bbcd-4624-8858-21bd42ce7c86"/>
    <ds:schemaRef ds:uri="http://purl.org/dc/terms/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712264c7-d6d6-43df-8bec-8fc5aff08661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RWS 16X9 NL</Template>
  <TotalTime>1287</TotalTime>
  <Words>653</Words>
  <Application>Microsoft Office PowerPoint</Application>
  <PresentationFormat>Breedbeeld</PresentationFormat>
  <Paragraphs>146</Paragraphs>
  <Slides>13</Slides>
  <Notes>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9" baseType="lpstr">
      <vt:lpstr>Arial</vt:lpstr>
      <vt:lpstr>Calibri</vt:lpstr>
      <vt:lpstr>Courier New</vt:lpstr>
      <vt:lpstr>Verdana</vt:lpstr>
      <vt:lpstr>Wingdings</vt:lpstr>
      <vt:lpstr>RWS 16:9 NL</vt:lpstr>
      <vt:lpstr>Inlichtingen bijeenkomst zaaknr. 31163756</vt:lpstr>
      <vt:lpstr>Welkom genodigden</vt:lpstr>
      <vt:lpstr>Doel van deze inlichtingenbijeenkomst</vt:lpstr>
      <vt:lpstr>Organisatie ZN A Wegen</vt:lpstr>
      <vt:lpstr>Organisatie ZN A Wegen</vt:lpstr>
      <vt:lpstr>Organisatie ZN A Wegen</vt:lpstr>
      <vt:lpstr>Scope van het project</vt:lpstr>
      <vt:lpstr>Scope van het project (deelproducten)</vt:lpstr>
      <vt:lpstr>Scope van het project (deelproducten)</vt:lpstr>
      <vt:lpstr>Scope van het project (deelproducten)</vt:lpstr>
      <vt:lpstr>Aandachtspunten</vt:lpstr>
      <vt:lpstr>Planning</vt:lpstr>
      <vt:lpstr>Vragen?</vt:lpstr>
    </vt:vector>
  </TitlesOfParts>
  <Company>Rijkswaterstaat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Wertz, Maurice (PPO)</dc:creator>
  <cp:keywords/>
  <dc:description>Template by Orange Pepper_x000d_
2018</dc:description>
  <cp:lastModifiedBy>Funken, Joep (PPO)</cp:lastModifiedBy>
  <cp:revision>139</cp:revision>
  <dcterms:created xsi:type="dcterms:W3CDTF">2020-11-04T07:49:39Z</dcterms:created>
  <dcterms:modified xsi:type="dcterms:W3CDTF">2021-07-14T10:21:08Z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0x010100869D8030C0354C67920800D7E93602B500A13D3FF6DC1A0348B47DDFFD2AB3B06B</vt:lpwstr>
  </property>
  <property fmtid="{D5CDD505-2E9C-101B-9397-08002B2CF9AE}" pid="3" name="TaxKeyword">
    <vt:lpwstr/>
  </property>
  <property fmtid="{D5CDD505-2E9C-101B-9397-08002B2CF9AE}" pid="4" name="Connect-Documenttype">
    <vt:lpwstr>138;#Overeenkomst - Contract|bcc5eb24-6b8e-44d8-bc7f-02f871b15c9d</vt:lpwstr>
  </property>
  <property fmtid="{D5CDD505-2E9C-101B-9397-08002B2CF9AE}" pid="5" name="Connect-Proces">
    <vt:lpwstr>263;#Beheer, Onderhoud en ondersteuning|3cd49983-55e7-40a9-9a78-0208c626ec2b</vt:lpwstr>
  </property>
  <property fmtid="{D5CDD505-2E9C-101B-9397-08002B2CF9AE}" pid="6" name="Connect-SEfase">
    <vt:lpwstr/>
  </property>
  <property fmtid="{D5CDD505-2E9C-101B-9397-08002B2CF9AE}" pid="7" name="Connect-Projectnummer">
    <vt:lpwstr>562;#K1221703|c8e4affd-d1b6-4b86-b0cc-fbb3466e7fef</vt:lpwstr>
  </property>
  <property fmtid="{D5CDD505-2E9C-101B-9397-08002B2CF9AE}" pid="8" name="Connect-Organisatieonderdeel">
    <vt:lpwstr/>
  </property>
  <property fmtid="{D5CDD505-2E9C-101B-9397-08002B2CF9AE}" pid="9" name="Connect-Deelproces">
    <vt:lpwstr>15;#Projectmanagement|a237a121-6e46-4f60-9732-ab9a0258ebb6</vt:lpwstr>
  </property>
  <property fmtid="{D5CDD505-2E9C-101B-9397-08002B2CF9AE}" pid="10" name="Connect-Vertrouwelijkheid">
    <vt:lpwstr>23;#RWS Bedrijfsvertrouwelijk/geen|1523f3d8-a3f5-4033-a4d4-a04bf7d6d8cc</vt:lpwstr>
  </property>
  <property fmtid="{D5CDD505-2E9C-101B-9397-08002B2CF9AE}" pid="11" name="Connect-IPMrol">
    <vt:lpwstr/>
  </property>
  <property fmtid="{D5CDD505-2E9C-101B-9397-08002B2CF9AE}" pid="12" name="Connect-Projectnaam">
    <vt:lpwstr>561;#ZN A Wegen - Voorbereiding en Service|a828e1af-87bf-4436-a03c-d2975edcc2ce</vt:lpwstr>
  </property>
  <property fmtid="{D5CDD505-2E9C-101B-9397-08002B2CF9AE}" pid="13" name="Connect-Activiteit">
    <vt:lpwstr>26;#Formuleren Projectopdracht|4135e0db-29e4-4610-9b14-bf57cfd66ec3</vt:lpwstr>
  </property>
  <property fmtid="{D5CDD505-2E9C-101B-9397-08002B2CF9AE}" pid="14" name="_dlc_DocIdItemGuid">
    <vt:lpwstr>f4d4fa2c-05fe-4c3f-92fb-1b3a85ba1bbe</vt:lpwstr>
  </property>
  <property fmtid="{D5CDD505-2E9C-101B-9397-08002B2CF9AE}" pid="15" name="_rws_NoMedatataSyncRequired">
    <vt:lpwstr>True</vt:lpwstr>
  </property>
</Properties>
</file>