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7" r:id="rId1"/>
    <p:sldMasterId id="2147483721" r:id="rId2"/>
    <p:sldMasterId id="2147483660" r:id="rId3"/>
    <p:sldMasterId id="2147483722" r:id="rId4"/>
    <p:sldMasterId id="2147483792" r:id="rId5"/>
  </p:sldMasterIdLst>
  <p:notesMasterIdLst>
    <p:notesMasterId r:id="rId17"/>
  </p:notesMasterIdLst>
  <p:handoutMasterIdLst>
    <p:handoutMasterId r:id="rId18"/>
  </p:handoutMasterIdLst>
  <p:sldIdLst>
    <p:sldId id="264" r:id="rId6"/>
    <p:sldId id="322" r:id="rId7"/>
    <p:sldId id="326" r:id="rId8"/>
    <p:sldId id="327" r:id="rId9"/>
    <p:sldId id="318" r:id="rId10"/>
    <p:sldId id="329" r:id="rId11"/>
    <p:sldId id="331" r:id="rId12"/>
    <p:sldId id="330" r:id="rId13"/>
    <p:sldId id="332" r:id="rId14"/>
    <p:sldId id="333" r:id="rId15"/>
    <p:sldId id="334" r:id="rId16"/>
  </p:sldIdLst>
  <p:sldSz cx="9144000" cy="6858000" type="screen4x3"/>
  <p:notesSz cx="6805613" cy="99441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BC7"/>
    <a:srgbClr val="76D2B6"/>
    <a:srgbClr val="39870C"/>
    <a:srgbClr val="046F96"/>
    <a:srgbClr val="4E96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50" autoAdjust="0"/>
    <p:restoredTop sz="94650" autoAdjust="0"/>
  </p:normalViewPr>
  <p:slideViewPr>
    <p:cSldViewPr>
      <p:cViewPr varScale="1">
        <p:scale>
          <a:sx n="118" d="100"/>
          <a:sy n="118" d="100"/>
        </p:scale>
        <p:origin x="167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A6EBAE-3060-48A2-8819-225186738A1B}" type="datetimeFigureOut">
              <a:rPr lang="nl-NL" smtClean="0"/>
              <a:pPr/>
              <a:t>18-6-2021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64A84-3C16-4192-B912-1DBAAD05A925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22664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C3580C0-5E2B-44BD-B4D7-D464B554295F}" type="datetimeFigureOut">
              <a:rPr lang="nl-NL"/>
              <a:pPr>
                <a:defRPr/>
              </a:pPr>
              <a:t>18-6-2021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 smtClean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A7A57EB-FB37-4E61-91A7-D59F12C7B71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3342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balk, tekst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2800" y="1263600"/>
            <a:ext cx="4129200" cy="522000"/>
          </a:xfrm>
        </p:spPr>
        <p:txBody>
          <a:bodyPr/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7" name="Tijdelijke aanduiding voor inhoud 6"/>
          <p:cNvSpPr>
            <a:spLocks noGrp="1"/>
          </p:cNvSpPr>
          <p:nvPr>
            <p:ph sz="quarter" idx="10"/>
          </p:nvPr>
        </p:nvSpPr>
        <p:spPr>
          <a:xfrm>
            <a:off x="352800" y="1818000"/>
            <a:ext cx="4129200" cy="4392000"/>
          </a:xfrm>
        </p:spPr>
        <p:txBody>
          <a:bodyPr/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13" name="Tijdelijke aanduiding voor inhoud 12"/>
          <p:cNvSpPr>
            <a:spLocks noGrp="1"/>
          </p:cNvSpPr>
          <p:nvPr>
            <p:ph sz="quarter" idx="11"/>
          </p:nvPr>
        </p:nvSpPr>
        <p:spPr>
          <a:xfrm>
            <a:off x="4575599" y="1072799"/>
            <a:ext cx="4410000" cy="525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nl-NL" dirty="0" smtClean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A132693-ECE4-46FE-B5A5-7E2FED4806F8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Basisadministratie Persoonsgegevens en Reisdocumenten</a:t>
            </a:r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5BB4E-5DB5-F644-B84A-9D7F84AEAFF8}" type="datetimeFigureOut">
              <a:rPr lang="nl-NL" smtClean="0"/>
              <a:pPr/>
              <a:t>18-6-2021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458CE-6000-DD41-83BC-81917E3DED0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2387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pagina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atum 8"/>
          <p:cNvSpPr>
            <a:spLocks noGrp="1"/>
          </p:cNvSpPr>
          <p:nvPr>
            <p:ph type="dt" sz="half" idx="10"/>
          </p:nvPr>
        </p:nvSpPr>
        <p:spPr>
          <a:xfrm>
            <a:off x="4910138" y="6346825"/>
            <a:ext cx="3600450" cy="3603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shpTitel"/>
          <p:cNvSpPr>
            <a:spLocks noGrp="1"/>
          </p:cNvSpPr>
          <p:nvPr>
            <p:ph type="title"/>
          </p:nvPr>
        </p:nvSpPr>
        <p:spPr>
          <a:xfrm>
            <a:off x="4924425" y="2447925"/>
            <a:ext cx="3600450" cy="942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8" name="shpTekst"/>
          <p:cNvSpPr>
            <a:spLocks noGrp="1"/>
          </p:cNvSpPr>
          <p:nvPr>
            <p:ph idx="1"/>
          </p:nvPr>
        </p:nvSpPr>
        <p:spPr bwMode="auto">
          <a:xfrm>
            <a:off x="4910138" y="3484563"/>
            <a:ext cx="3600450" cy="277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pagina zonder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Datum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shpTitel"/>
          <p:cNvSpPr>
            <a:spLocks noGrp="1"/>
          </p:cNvSpPr>
          <p:nvPr>
            <p:ph type="title"/>
          </p:nvPr>
        </p:nvSpPr>
        <p:spPr>
          <a:xfrm>
            <a:off x="4910138" y="2505075"/>
            <a:ext cx="3600450" cy="942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6" name="shpTekst"/>
          <p:cNvSpPr>
            <a:spLocks noGrp="1"/>
          </p:cNvSpPr>
          <p:nvPr>
            <p:ph idx="1"/>
          </p:nvPr>
        </p:nvSpPr>
        <p:spPr bwMode="auto">
          <a:xfrm>
            <a:off x="4924425" y="3541713"/>
            <a:ext cx="3600450" cy="270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 lvl="0"/>
            <a:r>
              <a:rPr lang="nl-NL" dirty="0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Datum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shpTitel"/>
          <p:cNvSpPr>
            <a:spLocks noGrp="1"/>
          </p:cNvSpPr>
          <p:nvPr>
            <p:ph type="title"/>
          </p:nvPr>
        </p:nvSpPr>
        <p:spPr>
          <a:xfrm>
            <a:off x="4924425" y="2501900"/>
            <a:ext cx="3600450" cy="5762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9" name="shpTekst"/>
          <p:cNvSpPr>
            <a:spLocks noGrp="1"/>
          </p:cNvSpPr>
          <p:nvPr>
            <p:ph idx="1"/>
          </p:nvPr>
        </p:nvSpPr>
        <p:spPr bwMode="auto">
          <a:xfrm>
            <a:off x="4924425" y="3154363"/>
            <a:ext cx="3600450" cy="306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34000" indent="-234000">
              <a:buFont typeface="Arial" pitchFamily="34" charset="0"/>
              <a:buChar char="•"/>
              <a:defRPr sz="1800"/>
            </a:lvl1pPr>
          </a:lstStyle>
          <a:p>
            <a:pPr lvl="0"/>
            <a:r>
              <a:rPr lang="nl-NL" dirty="0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cij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Datum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shpTitel"/>
          <p:cNvSpPr>
            <a:spLocks noGrp="1"/>
          </p:cNvSpPr>
          <p:nvPr>
            <p:ph type="title"/>
          </p:nvPr>
        </p:nvSpPr>
        <p:spPr>
          <a:xfrm>
            <a:off x="4924425" y="2501900"/>
            <a:ext cx="3600450" cy="5762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7" name="shpTekst"/>
          <p:cNvSpPr>
            <a:spLocks noGrp="1"/>
          </p:cNvSpPr>
          <p:nvPr>
            <p:ph idx="1"/>
          </p:nvPr>
        </p:nvSpPr>
        <p:spPr bwMode="auto">
          <a:xfrm>
            <a:off x="4924425" y="3154363"/>
            <a:ext cx="3600450" cy="306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34000" indent="-234000">
              <a:buFont typeface="+mj-lt"/>
              <a:buAutoNum type="arabicPeriod"/>
              <a:defRPr sz="1800"/>
            </a:lvl1pPr>
          </a:lstStyle>
          <a:p>
            <a:pPr lvl="0"/>
            <a:r>
              <a:rPr lang="nl-NL" dirty="0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le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Datum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shpTitel"/>
          <p:cNvSpPr>
            <a:spLocks noGrp="1"/>
          </p:cNvSpPr>
          <p:nvPr>
            <p:ph type="title"/>
          </p:nvPr>
        </p:nvSpPr>
        <p:spPr>
          <a:xfrm>
            <a:off x="4924425" y="2501900"/>
            <a:ext cx="3600450" cy="5762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7" name="shpTekst"/>
          <p:cNvSpPr>
            <a:spLocks noGrp="1"/>
          </p:cNvSpPr>
          <p:nvPr>
            <p:ph idx="1"/>
          </p:nvPr>
        </p:nvSpPr>
        <p:spPr bwMode="auto">
          <a:xfrm>
            <a:off x="4924425" y="3154363"/>
            <a:ext cx="3600450" cy="306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34000" indent="-234000">
              <a:buFont typeface="+mj-lt"/>
              <a:buAutoNum type="alphaLcPeriod"/>
              <a:defRPr sz="1800"/>
            </a:lvl1pPr>
          </a:lstStyle>
          <a:p>
            <a:pPr lvl="0"/>
            <a:r>
              <a:rPr lang="nl-NL" dirty="0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A132693-ECE4-46FE-B5A5-7E2FED4806F8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Basisadministratie Persoonsgegevens en Reisdocumenten</a:t>
            </a:r>
            <a:endParaRPr lang="nl-NL"/>
          </a:p>
        </p:txBody>
      </p:sp>
      <p:sp>
        <p:nvSpPr>
          <p:cNvPr id="11" name="Tijdelijke aanduiding voor inhoud 10"/>
          <p:cNvSpPr>
            <a:spLocks noGrp="1"/>
          </p:cNvSpPr>
          <p:nvPr>
            <p:ph sz="quarter" idx="13"/>
          </p:nvPr>
        </p:nvSpPr>
        <p:spPr>
          <a:xfrm>
            <a:off x="352800" y="1800000"/>
            <a:ext cx="8229600" cy="44136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352800" y="1800000"/>
            <a:ext cx="4129200" cy="427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83600" y="1800000"/>
            <a:ext cx="4129200" cy="427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A132693-ECE4-46FE-B5A5-7E2FED4806F8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Basisadministratie Persoonsgegevens en Reisdocumenten</a:t>
            </a:r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balk hoog, tekst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2800" y="1263600"/>
            <a:ext cx="4129200" cy="8640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7" name="Tijdelijke aanduiding voor inhoud 6"/>
          <p:cNvSpPr>
            <a:spLocks noGrp="1"/>
          </p:cNvSpPr>
          <p:nvPr>
            <p:ph sz="quarter" idx="10"/>
          </p:nvPr>
        </p:nvSpPr>
        <p:spPr>
          <a:xfrm>
            <a:off x="352800" y="2178000"/>
            <a:ext cx="4129200" cy="4032000"/>
          </a:xfrm>
        </p:spPr>
        <p:txBody>
          <a:bodyPr/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13" name="Tijdelijke aanduiding voor inhoud 12"/>
          <p:cNvSpPr>
            <a:spLocks noGrp="1"/>
          </p:cNvSpPr>
          <p:nvPr>
            <p:ph sz="quarter" idx="11"/>
          </p:nvPr>
        </p:nvSpPr>
        <p:spPr>
          <a:xfrm>
            <a:off x="4575599" y="1072799"/>
            <a:ext cx="4410000" cy="525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nl-NL" dirty="0" smtClean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A132693-ECE4-46FE-B5A5-7E2FED4806F8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Basisadministratie Persoonsgegevens en Reisdocumenten</a:t>
            </a:r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hpFoto" descr="Afb 1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sp>
        <p:nvSpPr>
          <p:cNvPr id="9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007B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  <p:pic>
        <p:nvPicPr>
          <p:cNvPr id="1026" name="Picture 2" descr="\\Datac3vs02-100.adfr.intern\HomeStore19\chinj\Desktop\RO_BZK_RVB_Logo_Powerpoint_diap_nl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2001837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 spc="-60">
          <a:solidFill>
            <a:srgbClr val="000000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9pPr>
    </p:titleStyle>
    <p:bodyStyle>
      <a:lvl1pPr marL="0" indent="0" algn="l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rgbClr val="000000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279400" indent="177800" algn="l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chemeClr val="bg1"/>
          </a:solidFill>
          <a:latin typeface="+mn-lt"/>
          <a:ea typeface="Verdana" pitchFamily="34" charset="0"/>
          <a:cs typeface="Verdana" pitchFamily="34" charset="0"/>
        </a:defRPr>
      </a:lvl2pPr>
      <a:lvl3pPr marL="558800" indent="355600" algn="l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chemeClr val="bg1"/>
          </a:solidFill>
          <a:latin typeface="+mn-lt"/>
          <a:ea typeface="Verdana" pitchFamily="34" charset="0"/>
          <a:cs typeface="Verdana" pitchFamily="34" charset="0"/>
        </a:defRPr>
      </a:lvl3pPr>
      <a:lvl4pPr marL="838200" indent="533400" algn="l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chemeClr val="bg1"/>
          </a:solidFill>
          <a:latin typeface="+mn-lt"/>
          <a:ea typeface="Verdana" pitchFamily="34" charset="0"/>
          <a:cs typeface="Verdana" pitchFamily="34" charset="0"/>
        </a:defRPr>
      </a:lvl4pPr>
      <a:lvl5pPr marL="1117600" indent="711200" algn="l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chemeClr val="bg1"/>
          </a:solidFill>
          <a:latin typeface="+mn-lt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007B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  <p:pic>
        <p:nvPicPr>
          <p:cNvPr id="3075" name="shpFoto" descr="Afb 2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hpDatum"/>
          <p:cNvSpPr>
            <a:spLocks noGrp="1"/>
          </p:cNvSpPr>
          <p:nvPr>
            <p:ph type="dt" sz="half" idx="2"/>
          </p:nvPr>
        </p:nvSpPr>
        <p:spPr>
          <a:xfrm>
            <a:off x="4924425" y="6389688"/>
            <a:ext cx="3600450" cy="3603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-10" baseline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" name="shpTitel"/>
          <p:cNvSpPr>
            <a:spLocks noGrp="1"/>
          </p:cNvSpPr>
          <p:nvPr>
            <p:ph type="title"/>
          </p:nvPr>
        </p:nvSpPr>
        <p:spPr>
          <a:xfrm>
            <a:off x="4924425" y="2447925"/>
            <a:ext cx="3600450" cy="942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079" name="shpTekst"/>
          <p:cNvSpPr>
            <a:spLocks noGrp="1"/>
          </p:cNvSpPr>
          <p:nvPr>
            <p:ph type="body" idx="1"/>
          </p:nvPr>
        </p:nvSpPr>
        <p:spPr bwMode="auto">
          <a:xfrm>
            <a:off x="4910138" y="3484563"/>
            <a:ext cx="3600450" cy="277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smtClean="0"/>
              <a:t>Klik om de modelstijlen te bewerken</a:t>
            </a:r>
          </a:p>
        </p:txBody>
      </p:sp>
      <p:pic>
        <p:nvPicPr>
          <p:cNvPr id="2050" name="Picture 2" descr="\\Datac3vs02-100.adfr.intern\HomeStore19\chinj\Desktop\RO_BZK_RVB_Logo_Powerpoint_diap_nl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2001838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 spc="-60">
          <a:solidFill>
            <a:srgbClr val="FFFFFF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9pPr>
    </p:titleStyle>
    <p:bodyStyle>
      <a:lvl1pPr marL="0" indent="0" algn="l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rgbClr val="FFFFFF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279400" indent="177800" algn="l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chemeClr val="bg1"/>
          </a:solidFill>
          <a:latin typeface="+mn-lt"/>
          <a:ea typeface="Verdana" pitchFamily="34" charset="0"/>
          <a:cs typeface="Verdana" pitchFamily="34" charset="0"/>
        </a:defRPr>
      </a:lvl2pPr>
      <a:lvl3pPr marL="558800" indent="355600" algn="l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chemeClr val="bg1"/>
          </a:solidFill>
          <a:latin typeface="+mn-lt"/>
          <a:ea typeface="Verdana" pitchFamily="34" charset="0"/>
          <a:cs typeface="Verdana" pitchFamily="34" charset="0"/>
        </a:defRPr>
      </a:lvl3pPr>
      <a:lvl4pPr marL="838200" indent="533400" algn="l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chemeClr val="bg1"/>
          </a:solidFill>
          <a:latin typeface="+mn-lt"/>
          <a:ea typeface="Verdana" pitchFamily="34" charset="0"/>
          <a:cs typeface="Verdana" pitchFamily="34" charset="0"/>
        </a:defRPr>
      </a:lvl4pPr>
      <a:lvl5pPr marL="1117600" indent="711200" algn="l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chemeClr val="bg1"/>
          </a:solidFill>
          <a:latin typeface="+mn-lt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007B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  <p:sp>
        <p:nvSpPr>
          <p:cNvPr id="9" name="shpDatum"/>
          <p:cNvSpPr>
            <a:spLocks noGrp="1"/>
          </p:cNvSpPr>
          <p:nvPr>
            <p:ph type="dt" sz="half" idx="2"/>
          </p:nvPr>
        </p:nvSpPr>
        <p:spPr>
          <a:xfrm>
            <a:off x="4910138" y="6346825"/>
            <a:ext cx="3600450" cy="3603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-10" baseline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3" name="shpTitel"/>
          <p:cNvSpPr>
            <a:spLocks noGrp="1"/>
          </p:cNvSpPr>
          <p:nvPr>
            <p:ph type="title"/>
          </p:nvPr>
        </p:nvSpPr>
        <p:spPr>
          <a:xfrm>
            <a:off x="4910138" y="2505075"/>
            <a:ext cx="3600450" cy="942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4102" name="shpTekst"/>
          <p:cNvSpPr>
            <a:spLocks noGrp="1"/>
          </p:cNvSpPr>
          <p:nvPr>
            <p:ph type="body" idx="1"/>
          </p:nvPr>
        </p:nvSpPr>
        <p:spPr bwMode="auto">
          <a:xfrm>
            <a:off x="4924425" y="3541713"/>
            <a:ext cx="3600450" cy="270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modelstijlen te bewerken</a:t>
            </a:r>
          </a:p>
        </p:txBody>
      </p:sp>
      <p:pic>
        <p:nvPicPr>
          <p:cNvPr id="3074" name="Picture 2" descr="\\Datac3vs02-100.adfr.intern\HomeStore19\chinj\Desktop\RO_BZK_RVB_Logo_Powerpoint_diap_nl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4001" cy="2001838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 spc="-60">
          <a:solidFill>
            <a:srgbClr val="FFFFFF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9pPr>
    </p:titleStyle>
    <p:bodyStyle>
      <a:lvl1pPr marL="0" indent="0" algn="l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rgbClr val="FFFFFF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279400" indent="-277813" algn="l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chemeClr val="bg1"/>
          </a:solidFill>
          <a:latin typeface="+mn-lt"/>
          <a:ea typeface="Verdana" pitchFamily="34" charset="0"/>
          <a:cs typeface="Verdana" pitchFamily="34" charset="0"/>
        </a:defRPr>
      </a:lvl2pPr>
      <a:lvl3pPr marL="558800" indent="-277813" algn="l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chemeClr val="bg1"/>
          </a:solidFill>
          <a:latin typeface="+mn-lt"/>
          <a:ea typeface="Verdana" pitchFamily="34" charset="0"/>
          <a:cs typeface="Verdana" pitchFamily="34" charset="0"/>
        </a:defRPr>
      </a:lvl3pPr>
      <a:lvl4pPr marL="838200" indent="-277813" algn="l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chemeClr val="bg1"/>
          </a:solidFill>
          <a:latin typeface="+mn-lt"/>
          <a:ea typeface="Verdana" pitchFamily="34" charset="0"/>
          <a:cs typeface="Verdana" pitchFamily="34" charset="0"/>
        </a:defRPr>
      </a:lvl4pPr>
      <a:lvl5pPr marL="1117600" indent="-277813" algn="l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chemeClr val="bg1"/>
          </a:solidFill>
          <a:latin typeface="+mn-lt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007B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  <p:pic>
        <p:nvPicPr>
          <p:cNvPr id="5123" name="shpFoto" descr="Afb_inhoud.png"/>
          <p:cNvPicPr preferRelativeResize="0">
            <a:picLocks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hpDatum"/>
          <p:cNvSpPr>
            <a:spLocks noGrp="1"/>
          </p:cNvSpPr>
          <p:nvPr>
            <p:ph type="dt" sz="half" idx="2"/>
          </p:nvPr>
        </p:nvSpPr>
        <p:spPr>
          <a:xfrm>
            <a:off x="4910138" y="6346825"/>
            <a:ext cx="3600450" cy="3603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-10" baseline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3" name="shpTitel"/>
          <p:cNvSpPr>
            <a:spLocks noGrp="1"/>
          </p:cNvSpPr>
          <p:nvPr>
            <p:ph type="title"/>
          </p:nvPr>
        </p:nvSpPr>
        <p:spPr>
          <a:xfrm>
            <a:off x="4924425" y="2501900"/>
            <a:ext cx="3600450" cy="5762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5127" name="shpTekst"/>
          <p:cNvSpPr>
            <a:spLocks noGrp="1"/>
          </p:cNvSpPr>
          <p:nvPr>
            <p:ph type="body" idx="1"/>
          </p:nvPr>
        </p:nvSpPr>
        <p:spPr bwMode="auto">
          <a:xfrm>
            <a:off x="4924425" y="3154363"/>
            <a:ext cx="3600450" cy="306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smtClean="0"/>
              <a:t>Klik om de modelstijlen te bewerken</a:t>
            </a:r>
          </a:p>
        </p:txBody>
      </p:sp>
      <p:pic>
        <p:nvPicPr>
          <p:cNvPr id="4098" name="Picture 2" descr="\\Datac3vs02-100.adfr.intern\HomeStore19\chinj\Desktop\RO_BZK_RVB_Logo_Powerpoint_diap_nl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" y="0"/>
            <a:ext cx="9144001" cy="2001838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 spc="-60">
          <a:solidFill>
            <a:srgbClr val="FFFFFF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9pPr>
    </p:titleStyle>
    <p:bodyStyle>
      <a:lvl1pPr marL="233363" indent="-233363" algn="l" rtl="0" eaLnBrk="0" fontAlgn="base" hangingPunct="0">
        <a:spcBef>
          <a:spcPct val="0"/>
        </a:spcBef>
        <a:spcAft>
          <a:spcPct val="0"/>
        </a:spcAft>
        <a:buFont typeface="Arial" charset="0"/>
        <a:buChar char="•"/>
        <a:defRPr kern="1200">
          <a:solidFill>
            <a:srgbClr val="FFFFFF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279400" indent="-277813" algn="l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chemeClr val="bg1"/>
          </a:solidFill>
          <a:latin typeface="+mn-lt"/>
          <a:ea typeface="Verdana" pitchFamily="34" charset="0"/>
          <a:cs typeface="Verdana" pitchFamily="34" charset="0"/>
        </a:defRPr>
      </a:lvl2pPr>
      <a:lvl3pPr marL="558800" indent="-277813" algn="l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chemeClr val="bg1"/>
          </a:solidFill>
          <a:latin typeface="+mn-lt"/>
          <a:ea typeface="Verdana" pitchFamily="34" charset="0"/>
          <a:cs typeface="Verdana" pitchFamily="34" charset="0"/>
        </a:defRPr>
      </a:lvl3pPr>
      <a:lvl4pPr marL="838200" indent="-277813" algn="l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chemeClr val="bg1"/>
          </a:solidFill>
          <a:latin typeface="+mn-lt"/>
          <a:ea typeface="Verdana" pitchFamily="34" charset="0"/>
          <a:cs typeface="Verdana" pitchFamily="34" charset="0"/>
        </a:defRPr>
      </a:lvl4pPr>
      <a:lvl5pPr marL="1117600" indent="-277813" algn="l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chemeClr val="bg1"/>
          </a:solidFill>
          <a:latin typeface="+mn-lt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pTitel"/>
          <p:cNvSpPr>
            <a:spLocks noGrp="1"/>
          </p:cNvSpPr>
          <p:nvPr>
            <p:ph type="title"/>
          </p:nvPr>
        </p:nvSpPr>
        <p:spPr>
          <a:xfrm>
            <a:off x="352800" y="1188000"/>
            <a:ext cx="8229600" cy="572400"/>
          </a:xfrm>
          <a:prstGeom prst="rect">
            <a:avLst/>
          </a:prstGeom>
          <a:solidFill>
            <a:srgbClr val="FFFFFF"/>
          </a:solidFill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shpTekst"/>
          <p:cNvSpPr>
            <a:spLocks noGrp="1"/>
          </p:cNvSpPr>
          <p:nvPr>
            <p:ph type="body" idx="1"/>
          </p:nvPr>
        </p:nvSpPr>
        <p:spPr>
          <a:xfrm>
            <a:off x="352800" y="1799999"/>
            <a:ext cx="8229600" cy="4413600"/>
          </a:xfrm>
          <a:prstGeom prst="rect">
            <a:avLst/>
          </a:prstGeom>
          <a:solidFill>
            <a:srgbClr val="FFFFFF"/>
          </a:solidFill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17" name="shpKleurvlakOnder"/>
          <p:cNvSpPr/>
          <p:nvPr userDrawn="1"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007B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0" name="shpPagina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74650" y="6378575"/>
            <a:ext cx="712788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spc="-10" baseline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fld id="{3A132693-ECE4-46FE-B5A5-7E2FED4806F8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  <p:sp>
        <p:nvSpPr>
          <p:cNvPr id="21" name="shpKleurvlakBoven"/>
          <p:cNvSpPr/>
          <p:nvPr userDrawn="1"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007B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22" name="shpBeeldmerk" descr="RO__vervolgpagina~LPPT.png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shpDatum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486275" y="6540500"/>
            <a:ext cx="4157663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spc="-10" baseline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4" name="shpVoettekst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8338" y="6386513"/>
            <a:ext cx="4165600" cy="31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spc="-10" baseline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r>
              <a:rPr lang="nl-NL" smtClean="0"/>
              <a:t>Basisadministratie Persoonsgegevens en Reisdocumenten</a:t>
            </a:r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9" r:id="rId5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rgbClr val="CA005D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Blip>
          <a:blip r:embed="rId8"/>
        </a:buBlip>
        <a:defRPr sz="1800" kern="1200">
          <a:solidFill>
            <a:srgbClr val="000000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180000" indent="-180000" algn="l" defTabSz="914400" rtl="0" eaLnBrk="1" latinLnBrk="0" hangingPunct="1">
        <a:spcBef>
          <a:spcPct val="20000"/>
        </a:spcBef>
        <a:buSzPct val="119000"/>
        <a:buFont typeface="Arial" pitchFamily="34" charset="0"/>
        <a:buChar char="•"/>
        <a:defRPr sz="1800" kern="1200">
          <a:solidFill>
            <a:srgbClr val="000000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381600" indent="-205200" algn="l" defTabSz="914400" rtl="0" eaLnBrk="1" latinLnBrk="0" hangingPunct="1">
        <a:spcBef>
          <a:spcPct val="20000"/>
        </a:spcBef>
        <a:buFont typeface="Arial Black" pitchFamily="34" charset="0"/>
        <a:buChar char="–"/>
        <a:defRPr sz="1800" kern="1200">
          <a:solidFill>
            <a:srgbClr val="000000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540000" indent="-158400" algn="l" defTabSz="914400" rtl="0" eaLnBrk="1" latinLnBrk="0" hangingPunct="1">
        <a:spcBef>
          <a:spcPct val="20000"/>
        </a:spcBef>
        <a:buSzPct val="119000"/>
        <a:buFont typeface="Verdana" pitchFamily="34" charset="0"/>
        <a:buChar char="›"/>
        <a:defRPr sz="1800" kern="1200">
          <a:solidFill>
            <a:srgbClr val="000000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733425" indent="-195263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rgbClr val="000000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16016" y="2708921"/>
            <a:ext cx="4032448" cy="3384375"/>
          </a:xfrm>
        </p:spPr>
        <p:txBody>
          <a:bodyPr>
            <a:normAutofit fontScale="90000"/>
          </a:bodyPr>
          <a:lstStyle/>
          <a:p>
            <a:pPr algn="ctr"/>
            <a:r>
              <a:rPr lang="nl-NL" sz="3600" cap="small" dirty="0" smtClean="0"/>
              <a:t>Marktconsultatie</a:t>
            </a:r>
            <a:br>
              <a:rPr lang="nl-NL" sz="3600" cap="small" dirty="0" smtClean="0"/>
            </a:br>
            <a:r>
              <a:rPr lang="nl-NL" sz="3600" cap="small" dirty="0"/>
              <a:t/>
            </a:r>
            <a:br>
              <a:rPr lang="nl-NL" sz="3600" cap="small" dirty="0"/>
            </a:br>
            <a:r>
              <a:rPr lang="nl-NL" sz="3600" cap="small" dirty="0" smtClean="0"/>
              <a:t>Vervangen </a:t>
            </a:r>
            <a:r>
              <a:rPr lang="nl-NL" sz="3600" cap="small" dirty="0" err="1" smtClean="0"/>
              <a:t>beveiligings-installaties</a:t>
            </a:r>
            <a:r>
              <a:rPr lang="nl-NL" sz="3600" cap="small" dirty="0" smtClean="0"/>
              <a:t> en overige onderdelen </a:t>
            </a:r>
            <a:br>
              <a:rPr lang="nl-NL" sz="3600" cap="small" dirty="0" smtClean="0"/>
            </a:br>
            <a:r>
              <a:rPr lang="nl-NL" sz="3600" cap="small" dirty="0" smtClean="0"/>
              <a:t>PI Alphen a/d Rijn</a:t>
            </a:r>
            <a:endParaRPr lang="nl-NL" sz="2800" dirty="0"/>
          </a:p>
        </p:txBody>
      </p:sp>
      <p:pic>
        <p:nvPicPr>
          <p:cNvPr id="3" name="Picture 2" descr="C:\Users\BosmaTo\AppData\Local\Microsoft\Windows\Temporary Internet Files\Content.Outlook\SJ8FD0S5\01109708.jpg"/>
          <p:cNvPicPr>
            <a:picLocks noChangeAspect="1" noChangeArrowheads="1"/>
          </p:cNvPicPr>
          <p:nvPr/>
        </p:nvPicPr>
        <p:blipFill rotWithShape="1">
          <a:blip r:embed="rId2"/>
          <a:srcRect r="11675"/>
          <a:stretch/>
        </p:blipFill>
        <p:spPr bwMode="auto">
          <a:xfrm>
            <a:off x="179512" y="2708921"/>
            <a:ext cx="4248472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A132693-ECE4-46FE-B5A5-7E2FED4806F8}" type="slidenum">
              <a:rPr lang="nl-NL" smtClean="0"/>
              <a:pPr>
                <a:defRPr/>
              </a:pPr>
              <a:t>10</a:t>
            </a:fld>
            <a:endParaRPr lang="nl-NL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2400" b="1" dirty="0" smtClean="0">
                <a:solidFill>
                  <a:schemeClr val="tx1"/>
                </a:solidFill>
              </a:rPr>
              <a:t>Kengetallen</a:t>
            </a:r>
            <a:endParaRPr lang="nl-NL" sz="2400" b="1" dirty="0">
              <a:solidFill>
                <a:schemeClr val="tx1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251520" y="1772816"/>
            <a:ext cx="878497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20 nieuwe technische ruimten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600 m2 voorzetwand WK4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20x toegang + </a:t>
            </a:r>
            <a:r>
              <a:rPr lang="nl-NL" sz="2200" dirty="0" err="1" smtClean="0"/>
              <a:t>electra</a:t>
            </a:r>
            <a:r>
              <a:rPr lang="nl-NL" sz="2200" dirty="0" smtClean="0"/>
              <a:t> + koeling TR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4400 armaturen vervangen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250 aanwezigheidsmelders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1600 m2 systeemplafond standaard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9800 m2 systeemplafond geborgd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200 m2 verlaagd plafond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200" dirty="0" smtClean="0"/>
          </a:p>
        </p:txBody>
      </p:sp>
    </p:spTree>
    <p:extLst>
      <p:ext uri="{BB962C8B-B14F-4D97-AF65-F5344CB8AC3E}">
        <p14:creationId xmlns:p14="http://schemas.microsoft.com/office/powerpoint/2010/main" val="402079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A132693-ECE4-46FE-B5A5-7E2FED4806F8}" type="slidenum">
              <a:rPr lang="nl-NL" smtClean="0"/>
              <a:pPr>
                <a:defRPr/>
              </a:pPr>
              <a:t>11</a:t>
            </a:fld>
            <a:endParaRPr lang="nl-NL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2400" b="1" dirty="0" smtClean="0">
                <a:solidFill>
                  <a:schemeClr val="tx1"/>
                </a:solidFill>
              </a:rPr>
              <a:t>Doelstellingen marktconsultatie</a:t>
            </a:r>
            <a:endParaRPr lang="nl-NL" sz="2400" b="1" dirty="0">
              <a:solidFill>
                <a:schemeClr val="tx1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251520" y="1772816"/>
            <a:ext cx="878497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l-NL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Doel is te komen tot een succesvolle aanbesteding en realisatie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Zijn daarnaast uitvoeringsrisico’s op de juiste plek belegd</a:t>
            </a:r>
          </a:p>
          <a:p>
            <a:r>
              <a:rPr lang="nl-NL" sz="22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Mogelijkheid tot ophalen </a:t>
            </a:r>
            <a:r>
              <a:rPr lang="nl-NL" sz="2200" dirty="0" err="1" smtClean="0"/>
              <a:t>lessons</a:t>
            </a:r>
            <a:r>
              <a:rPr lang="nl-NL" sz="2200" dirty="0" smtClean="0"/>
              <a:t> </a:t>
            </a:r>
            <a:r>
              <a:rPr lang="nl-NL" sz="2200" dirty="0" err="1" smtClean="0"/>
              <a:t>learned</a:t>
            </a:r>
            <a:r>
              <a:rPr lang="nl-NL" sz="2200" dirty="0" smtClean="0"/>
              <a:t> marktpartijen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200" dirty="0" smtClean="0"/>
          </a:p>
        </p:txBody>
      </p:sp>
    </p:spTree>
    <p:extLst>
      <p:ext uri="{BB962C8B-B14F-4D97-AF65-F5344CB8AC3E}">
        <p14:creationId xmlns:p14="http://schemas.microsoft.com/office/powerpoint/2010/main" val="1841124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A132693-ECE4-46FE-B5A5-7E2FED4806F8}" type="slidenum">
              <a:rPr lang="nl-NL" smtClean="0"/>
              <a:pPr>
                <a:defRPr/>
              </a:pPr>
              <a:t>2</a:t>
            </a:fld>
            <a:endParaRPr lang="nl-NL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2400" b="1" dirty="0" smtClean="0">
                <a:solidFill>
                  <a:schemeClr val="tx1"/>
                </a:solidFill>
              </a:rPr>
              <a:t>Agenda</a:t>
            </a:r>
            <a:endParaRPr lang="nl-NL" sz="2400" b="1" dirty="0">
              <a:solidFill>
                <a:schemeClr val="tx1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251520" y="1772816"/>
            <a:ext cx="878497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>
                <a:solidFill>
                  <a:prstClr val="black"/>
                </a:solidFill>
              </a:rPr>
              <a:t>Kennismaking</a:t>
            </a:r>
            <a:endParaRPr lang="nl-NL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PI Alphen a/d Rijn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Korte toelichting uitvraag</a:t>
            </a:r>
          </a:p>
          <a:p>
            <a:r>
              <a:rPr lang="nl-NL" sz="2800" dirty="0" smtClean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Beoogde planning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Marktconsultatie</a:t>
            </a:r>
            <a:endParaRPr lang="nl-NL" sz="2800" dirty="0"/>
          </a:p>
          <a:p>
            <a:endParaRPr lang="nl-NL" sz="2800" dirty="0" smtClean="0"/>
          </a:p>
        </p:txBody>
      </p:sp>
    </p:spTree>
    <p:extLst>
      <p:ext uri="{BB962C8B-B14F-4D97-AF65-F5344CB8AC3E}">
        <p14:creationId xmlns:p14="http://schemas.microsoft.com/office/powerpoint/2010/main" val="289383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20180320_terrein_PI_Alphen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2" y="1214907"/>
            <a:ext cx="9703459" cy="5144241"/>
          </a:xfrm>
          <a:prstGeom prst="rect">
            <a:avLst/>
          </a:prstGeom>
        </p:spPr>
      </p:pic>
      <p:sp>
        <p:nvSpPr>
          <p:cNvPr id="4" name="Vrije vorm 3"/>
          <p:cNvSpPr/>
          <p:nvPr/>
        </p:nvSpPr>
        <p:spPr>
          <a:xfrm>
            <a:off x="687659" y="3005254"/>
            <a:ext cx="4175512" cy="1658744"/>
          </a:xfrm>
          <a:custGeom>
            <a:avLst/>
            <a:gdLst>
              <a:gd name="connsiteX0" fmla="*/ 4163121 w 4175512"/>
              <a:gd name="connsiteY0" fmla="*/ 12390 h 2211658"/>
              <a:gd name="connsiteX1" fmla="*/ 4175512 w 4175512"/>
              <a:gd name="connsiteY1" fmla="*/ 2019609 h 2211658"/>
              <a:gd name="connsiteX2" fmla="*/ 2546195 w 4175512"/>
              <a:gd name="connsiteY2" fmla="*/ 2013414 h 2211658"/>
              <a:gd name="connsiteX3" fmla="*/ 2570975 w 4175512"/>
              <a:gd name="connsiteY3" fmla="*/ 2087756 h 2211658"/>
              <a:gd name="connsiteX4" fmla="*/ 2162097 w 4175512"/>
              <a:gd name="connsiteY4" fmla="*/ 2211658 h 2211658"/>
              <a:gd name="connsiteX5" fmla="*/ 2062975 w 4175512"/>
              <a:gd name="connsiteY5" fmla="*/ 1883317 h 2211658"/>
              <a:gd name="connsiteX6" fmla="*/ 1703658 w 4175512"/>
              <a:gd name="connsiteY6" fmla="*/ 2025804 h 2211658"/>
              <a:gd name="connsiteX7" fmla="*/ 693853 w 4175512"/>
              <a:gd name="connsiteY7" fmla="*/ 2025804 h 2211658"/>
              <a:gd name="connsiteX8" fmla="*/ 0 w 4175512"/>
              <a:gd name="connsiteY8" fmla="*/ 0 h 2211658"/>
              <a:gd name="connsiteX9" fmla="*/ 4163121 w 4175512"/>
              <a:gd name="connsiteY9" fmla="*/ 12390 h 2211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75512" h="2211658">
                <a:moveTo>
                  <a:pt x="4163121" y="12390"/>
                </a:moveTo>
                <a:cubicBezTo>
                  <a:pt x="4167251" y="681463"/>
                  <a:pt x="4171382" y="1350536"/>
                  <a:pt x="4175512" y="2019609"/>
                </a:cubicBezTo>
                <a:lnTo>
                  <a:pt x="2546195" y="2013414"/>
                </a:lnTo>
                <a:lnTo>
                  <a:pt x="2570975" y="2087756"/>
                </a:lnTo>
                <a:lnTo>
                  <a:pt x="2162097" y="2211658"/>
                </a:lnTo>
                <a:lnTo>
                  <a:pt x="2062975" y="1883317"/>
                </a:lnTo>
                <a:lnTo>
                  <a:pt x="1703658" y="2025804"/>
                </a:lnTo>
                <a:lnTo>
                  <a:pt x="693853" y="2025804"/>
                </a:lnTo>
                <a:lnTo>
                  <a:pt x="0" y="0"/>
                </a:lnTo>
                <a:lnTo>
                  <a:pt x="4163121" y="12390"/>
                </a:lnTo>
                <a:close/>
              </a:path>
            </a:pathLst>
          </a:cu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1000"/>
                </a:schemeClr>
              </a:gs>
            </a:gsLst>
            <a:lin ang="0" scaled="0"/>
          </a:gradFill>
          <a:ln w="76200" cmpd="sng"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Vrije vorm 4"/>
          <p:cNvSpPr/>
          <p:nvPr/>
        </p:nvSpPr>
        <p:spPr>
          <a:xfrm>
            <a:off x="4856976" y="3009901"/>
            <a:ext cx="2849756" cy="1510061"/>
          </a:xfrm>
          <a:custGeom>
            <a:avLst/>
            <a:gdLst>
              <a:gd name="connsiteX0" fmla="*/ 2843561 w 2849756"/>
              <a:gd name="connsiteY0" fmla="*/ 0 h 2013414"/>
              <a:gd name="connsiteX1" fmla="*/ 0 w 2849756"/>
              <a:gd name="connsiteY1" fmla="*/ 6195 h 2013414"/>
              <a:gd name="connsiteX2" fmla="*/ 6195 w 2849756"/>
              <a:gd name="connsiteY2" fmla="*/ 2013414 h 2013414"/>
              <a:gd name="connsiteX3" fmla="*/ 2849756 w 2849756"/>
              <a:gd name="connsiteY3" fmla="*/ 2007219 h 2013414"/>
              <a:gd name="connsiteX4" fmla="*/ 2843561 w 2849756"/>
              <a:gd name="connsiteY4" fmla="*/ 0 h 2013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9756" h="2013414">
                <a:moveTo>
                  <a:pt x="2843561" y="0"/>
                </a:moveTo>
                <a:lnTo>
                  <a:pt x="0" y="6195"/>
                </a:lnTo>
                <a:lnTo>
                  <a:pt x="6195" y="2013414"/>
                </a:lnTo>
                <a:lnTo>
                  <a:pt x="2849756" y="2007219"/>
                </a:lnTo>
                <a:lnTo>
                  <a:pt x="2843561" y="0"/>
                </a:lnTo>
                <a:close/>
              </a:path>
            </a:pathLst>
          </a:cu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0000"/>
                </a:schemeClr>
              </a:gs>
            </a:gsLst>
            <a:lin ang="0" scaled="0"/>
          </a:gradFill>
          <a:ln w="762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7" name="Rechte verbindingslijn 6"/>
          <p:cNvCxnSpPr>
            <a:endCxn id="2" idx="2"/>
          </p:cNvCxnSpPr>
          <p:nvPr/>
        </p:nvCxnSpPr>
        <p:spPr>
          <a:xfrm>
            <a:off x="4863171" y="1176615"/>
            <a:ext cx="0" cy="5182532"/>
          </a:xfrm>
          <a:prstGeom prst="line">
            <a:avLst/>
          </a:prstGeom>
          <a:ln w="50800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kstvak 12"/>
          <p:cNvSpPr txBox="1"/>
          <p:nvPr/>
        </p:nvSpPr>
        <p:spPr>
          <a:xfrm>
            <a:off x="847947" y="1038225"/>
            <a:ext cx="387432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 err="1" smtClean="0"/>
              <a:t>Maatschapslaan</a:t>
            </a:r>
            <a:r>
              <a:rPr lang="nl-NL" b="1" dirty="0" smtClean="0"/>
              <a:t> </a:t>
            </a:r>
          </a:p>
          <a:p>
            <a:pPr algn="r"/>
            <a:r>
              <a:rPr lang="nl-NL" b="1" dirty="0" smtClean="0"/>
              <a:t>2,6 </a:t>
            </a:r>
            <a:r>
              <a:rPr lang="nl-NL" b="1" dirty="0" err="1" smtClean="0"/>
              <a:t>hA</a:t>
            </a:r>
            <a:endParaRPr lang="nl-NL" b="1" dirty="0" smtClean="0"/>
          </a:p>
          <a:p>
            <a:pPr algn="r"/>
            <a:r>
              <a:rPr lang="nl-NL" b="1" dirty="0" smtClean="0"/>
              <a:t>Bouwjaar: 1996</a:t>
            </a:r>
          </a:p>
          <a:p>
            <a:pPr algn="r"/>
            <a:r>
              <a:rPr lang="nl-NL" b="1" dirty="0" smtClean="0"/>
              <a:t>324 verblijfsruimten</a:t>
            </a:r>
          </a:p>
          <a:p>
            <a:pPr algn="r"/>
            <a:r>
              <a:rPr lang="nl-NL" b="1" dirty="0" smtClean="0"/>
              <a:t>442 gedetineerden</a:t>
            </a:r>
            <a:endParaRPr lang="nl-NL" b="1" dirty="0"/>
          </a:p>
        </p:txBody>
      </p:sp>
      <p:sp>
        <p:nvSpPr>
          <p:cNvPr id="14" name="Tekstvak 13"/>
          <p:cNvSpPr txBox="1"/>
          <p:nvPr/>
        </p:nvSpPr>
        <p:spPr>
          <a:xfrm>
            <a:off x="4969546" y="1038225"/>
            <a:ext cx="28234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smtClean="0"/>
              <a:t>Eikenlaan </a:t>
            </a:r>
          </a:p>
          <a:p>
            <a:r>
              <a:rPr lang="nl-NL" b="1" dirty="0" smtClean="0"/>
              <a:t>1,9 </a:t>
            </a:r>
            <a:r>
              <a:rPr lang="nl-NL" b="1" dirty="0" err="1" smtClean="0"/>
              <a:t>hA</a:t>
            </a:r>
            <a:endParaRPr lang="nl-NL" b="1" dirty="0" smtClean="0"/>
          </a:p>
          <a:p>
            <a:r>
              <a:rPr lang="nl-NL" b="1" dirty="0" smtClean="0"/>
              <a:t>Bouwjaar: 2007</a:t>
            </a:r>
          </a:p>
          <a:p>
            <a:r>
              <a:rPr lang="nl-NL" b="1" dirty="0" smtClean="0"/>
              <a:t>586 verblijfsruimten</a:t>
            </a:r>
          </a:p>
          <a:p>
            <a:r>
              <a:rPr lang="nl-NL" b="1" dirty="0" smtClean="0"/>
              <a:t>1140 gedetineerden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278145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458CE-6000-DD41-83BC-81917E3DED09}" type="slidenum">
              <a:rPr lang="nl-NL" smtClean="0"/>
              <a:pPr/>
              <a:t>4</a:t>
            </a:fld>
            <a:endParaRPr lang="nl-NL"/>
          </a:p>
        </p:txBody>
      </p:sp>
      <p:sp>
        <p:nvSpPr>
          <p:cNvPr id="5" name="Titel 3"/>
          <p:cNvSpPr txBox="1">
            <a:spLocks/>
          </p:cNvSpPr>
          <p:nvPr/>
        </p:nvSpPr>
        <p:spPr>
          <a:xfrm>
            <a:off x="352800" y="1188000"/>
            <a:ext cx="8229600" cy="572400"/>
          </a:xfrm>
          <a:prstGeom prst="rect">
            <a:avLst/>
          </a:prstGeom>
          <a:solidFill>
            <a:srgbClr val="FFFFFF"/>
          </a:solidFill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600" kern="1200">
                <a:solidFill>
                  <a:srgbClr val="CA005D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nl-NL" sz="2400" b="1" dirty="0" smtClean="0">
                <a:solidFill>
                  <a:schemeClr val="tx1"/>
                </a:solidFill>
              </a:rPr>
              <a:t>Producten PI Alphen</a:t>
            </a:r>
            <a:endParaRPr lang="nl-NL" sz="2400" b="1" dirty="0">
              <a:solidFill>
                <a:schemeClr val="tx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251520" y="1772816"/>
            <a:ext cx="878497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 smtClean="0"/>
              <a:t>Arrestanten</a:t>
            </a:r>
          </a:p>
          <a:p>
            <a:endParaRPr lang="nl-NL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/>
              <a:t>Huis van Bewaring (HvB</a:t>
            </a:r>
            <a:r>
              <a:rPr lang="nl-NL" sz="2400" dirty="0" smtClean="0"/>
              <a:t>)</a:t>
            </a:r>
          </a:p>
          <a:p>
            <a:endParaRPr lang="nl-NL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 smtClean="0"/>
              <a:t>Gevangenis</a:t>
            </a:r>
          </a:p>
          <a:p>
            <a:endParaRPr lang="nl-NL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/>
              <a:t>Beperkt Beveiligde Afdeling (BBA) </a:t>
            </a:r>
            <a:endParaRPr lang="nl-NL" sz="2400" dirty="0" smtClean="0"/>
          </a:p>
          <a:p>
            <a:endParaRPr lang="nl-NL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 smtClean="0"/>
              <a:t>Inrichting </a:t>
            </a:r>
            <a:r>
              <a:rPr lang="nl-NL" sz="2400" dirty="0"/>
              <a:t>Stelselmatige Daders (ISD)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59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A132693-ECE4-46FE-B5A5-7E2FED4806F8}" type="slidenum">
              <a:rPr lang="nl-NL" smtClean="0"/>
              <a:pPr>
                <a:defRPr/>
              </a:pPr>
              <a:t>5</a:t>
            </a:fld>
            <a:endParaRPr lang="nl-NL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2400" b="1" dirty="0" smtClean="0">
                <a:solidFill>
                  <a:schemeClr val="tx1"/>
                </a:solidFill>
              </a:rPr>
              <a:t>Uitvraag (1)</a:t>
            </a:r>
            <a:endParaRPr lang="nl-NL" sz="2400" b="1" dirty="0">
              <a:solidFill>
                <a:schemeClr val="tx1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251520" y="1772816"/>
            <a:ext cx="8784976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sz="2200" dirty="0" smtClean="0"/>
              <a:t>Vervangen bijna </a:t>
            </a:r>
            <a:r>
              <a:rPr lang="nl-NL" sz="2200" dirty="0"/>
              <a:t>alle beveiligingsinstallaties </a:t>
            </a:r>
            <a:r>
              <a:rPr lang="nl-NL" sz="2200" dirty="0" smtClean="0"/>
              <a:t>op beide locaties.</a:t>
            </a:r>
          </a:p>
          <a:p>
            <a:pPr lvl="1"/>
            <a:r>
              <a:rPr lang="nl-NL" sz="2200" dirty="0" smtClean="0"/>
              <a:t>Koppelen beveiligingsinstallaties beide </a:t>
            </a:r>
            <a:r>
              <a:rPr lang="nl-NL" sz="2200" dirty="0"/>
              <a:t>locaties </a:t>
            </a:r>
            <a:r>
              <a:rPr lang="nl-NL" sz="2200" dirty="0" smtClean="0"/>
              <a:t>tot een systeem.</a:t>
            </a:r>
          </a:p>
          <a:p>
            <a:pPr lvl="1"/>
            <a:endParaRPr lang="nl-NL" sz="2200" dirty="0" smtClean="0"/>
          </a:p>
          <a:p>
            <a:pPr marL="457200" indent="-457200">
              <a:buFont typeface="+mj-lt"/>
              <a:buAutoNum type="arabicPeriod"/>
            </a:pPr>
            <a:r>
              <a:rPr lang="nl-NL" sz="2200" dirty="0" smtClean="0"/>
              <a:t>Vervangen </a:t>
            </a:r>
            <a:r>
              <a:rPr lang="nl-NL" sz="2200" dirty="0"/>
              <a:t>en koppelen </a:t>
            </a:r>
            <a:r>
              <a:rPr lang="nl-NL" sz="2200" dirty="0" smtClean="0"/>
              <a:t>brandmeldinstallaties </a:t>
            </a:r>
            <a:r>
              <a:rPr lang="nl-NL" sz="2200" dirty="0"/>
              <a:t>op beide locaties</a:t>
            </a:r>
            <a:r>
              <a:rPr lang="nl-NL" sz="2200" dirty="0" smtClean="0"/>
              <a:t>.  </a:t>
            </a:r>
          </a:p>
          <a:p>
            <a:pPr marL="457200" indent="-457200">
              <a:buFont typeface="+mj-lt"/>
              <a:buAutoNum type="arabicPeriod"/>
            </a:pPr>
            <a:endParaRPr lang="nl-NL" sz="2200" dirty="0"/>
          </a:p>
          <a:p>
            <a:pPr marL="457200" indent="-457200">
              <a:buFont typeface="+mj-lt"/>
              <a:buAutoNum type="arabicPeriod"/>
            </a:pPr>
            <a:r>
              <a:rPr lang="nl-NL" sz="2200" dirty="0"/>
              <a:t>Opstellen van een nieuw sluit- en sleutelsysteem voor beide locaties samen</a:t>
            </a:r>
            <a:r>
              <a:rPr lang="nl-NL" sz="220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endParaRPr lang="nl-NL" sz="2200" dirty="0"/>
          </a:p>
          <a:p>
            <a:pPr marL="457200" indent="-457200">
              <a:buFont typeface="+mj-lt"/>
              <a:buAutoNum type="arabicPeriod"/>
            </a:pPr>
            <a:r>
              <a:rPr lang="x-none" sz="2200" dirty="0"/>
              <a:t>Het realiseren van een nieuwe </a:t>
            </a:r>
            <a:r>
              <a:rPr lang="nl-NL" sz="2200" dirty="0" smtClean="0"/>
              <a:t>gezamenlijke </a:t>
            </a:r>
            <a:r>
              <a:rPr lang="x-none" sz="2200" dirty="0" smtClean="0"/>
              <a:t>centraalpost</a:t>
            </a:r>
            <a:r>
              <a:rPr lang="nl-NL" sz="2200" dirty="0" smtClean="0"/>
              <a:t>, nieuwe bouwkundige ruimte t.b.v. </a:t>
            </a:r>
            <a:r>
              <a:rPr lang="nl-NL" sz="2200" dirty="0" err="1" smtClean="0"/>
              <a:t>telehoren</a:t>
            </a:r>
            <a:r>
              <a:rPr lang="nl-NL" sz="2200" dirty="0" smtClean="0"/>
              <a:t> boven remise EL</a:t>
            </a:r>
            <a:r>
              <a:rPr lang="x-none" sz="2200" dirty="0" smtClean="0"/>
              <a:t>.</a:t>
            </a:r>
            <a:endParaRPr lang="nl-NL" sz="2200" dirty="0" smtClean="0"/>
          </a:p>
          <a:p>
            <a:pPr lvl="1"/>
            <a:endParaRPr lang="nl-NL" sz="2200" dirty="0"/>
          </a:p>
          <a:p>
            <a:pPr marL="457200" indent="-457200">
              <a:buFont typeface="+mj-lt"/>
              <a:buAutoNum type="arabicPeriod"/>
            </a:pPr>
            <a:endParaRPr lang="nl-NL" sz="2200" dirty="0" smtClean="0"/>
          </a:p>
          <a:p>
            <a:pPr marL="457200" indent="-457200">
              <a:buFont typeface="+mj-lt"/>
              <a:buAutoNum type="arabicPeriod"/>
            </a:pPr>
            <a:endParaRPr lang="nl-NL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4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A132693-ECE4-46FE-B5A5-7E2FED4806F8}" type="slidenum">
              <a:rPr lang="nl-NL" smtClean="0"/>
              <a:pPr>
                <a:defRPr/>
              </a:pPr>
              <a:t>6</a:t>
            </a:fld>
            <a:endParaRPr lang="nl-NL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2400" b="1" dirty="0" smtClean="0">
                <a:solidFill>
                  <a:schemeClr val="tx1"/>
                </a:solidFill>
              </a:rPr>
              <a:t>Uitvraag (2)</a:t>
            </a:r>
            <a:endParaRPr lang="nl-NL" sz="2400" b="1" dirty="0">
              <a:solidFill>
                <a:schemeClr val="tx1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251520" y="1772816"/>
            <a:ext cx="8784976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+mj-lt"/>
              <a:buAutoNum type="arabicPeriod" startAt="5"/>
            </a:pPr>
            <a:r>
              <a:rPr lang="x-none" sz="2200" dirty="0" smtClean="0"/>
              <a:t>Opknappen </a:t>
            </a:r>
            <a:r>
              <a:rPr lang="x-none" sz="2200" dirty="0"/>
              <a:t>van alle statische posten op beide locaties</a:t>
            </a:r>
            <a:r>
              <a:rPr lang="x-none" sz="2200" dirty="0" smtClean="0"/>
              <a:t>.</a:t>
            </a:r>
            <a:endParaRPr lang="nl-NL" sz="2200" dirty="0" smtClean="0"/>
          </a:p>
          <a:p>
            <a:pPr lvl="1"/>
            <a:r>
              <a:rPr lang="nl-NL" sz="2200" dirty="0" smtClean="0"/>
              <a:t>Bouwkundig, installatietechnisch, inrichting etc.</a:t>
            </a:r>
            <a:endParaRPr lang="nl-NL" sz="2200" dirty="0"/>
          </a:p>
          <a:p>
            <a:pPr marL="914400" lvl="1" indent="-457200">
              <a:buFont typeface="+mj-lt"/>
              <a:buAutoNum type="arabicPeriod" startAt="5"/>
            </a:pPr>
            <a:endParaRPr lang="nl-NL" sz="2200" dirty="0" smtClean="0"/>
          </a:p>
          <a:p>
            <a:pPr marL="457200" indent="-457200">
              <a:buFont typeface="+mj-lt"/>
              <a:buAutoNum type="arabicPeriod" startAt="5"/>
            </a:pPr>
            <a:r>
              <a:rPr lang="nl-NL" sz="2200" dirty="0"/>
              <a:t>Aanpassen en uitbreiding digitale infrastructuur (</a:t>
            </a:r>
            <a:r>
              <a:rPr lang="nl-NL" sz="2200" dirty="0" err="1"/>
              <a:t>ict</a:t>
            </a:r>
            <a:r>
              <a:rPr lang="nl-NL" sz="2200" dirty="0"/>
              <a:t>) op beide </a:t>
            </a:r>
            <a:r>
              <a:rPr lang="nl-NL" sz="2200" dirty="0" smtClean="0"/>
              <a:t>locaties, inclusief realisatie nieuwe technische ruimten.</a:t>
            </a:r>
          </a:p>
          <a:p>
            <a:pPr marL="457200" indent="-457200">
              <a:buFont typeface="+mj-lt"/>
              <a:buAutoNum type="arabicPeriod" startAt="5"/>
            </a:pPr>
            <a:endParaRPr lang="nl-NL" sz="2200" dirty="0"/>
          </a:p>
          <a:p>
            <a:pPr marL="457200" indent="-457200">
              <a:buFont typeface="+mj-lt"/>
              <a:buAutoNum type="arabicPeriod" startAt="5"/>
            </a:pPr>
            <a:r>
              <a:rPr lang="nl-NL" sz="2200" dirty="0" smtClean="0"/>
              <a:t>V</a:t>
            </a:r>
            <a:r>
              <a:rPr lang="x-none" sz="2200" dirty="0" smtClean="0"/>
              <a:t>ervangen huidige </a:t>
            </a:r>
            <a:r>
              <a:rPr lang="x-none" sz="2200" dirty="0"/>
              <a:t>binnenverlichting </a:t>
            </a:r>
            <a:r>
              <a:rPr lang="nl-NL" sz="2200" dirty="0" smtClean="0"/>
              <a:t>locatie </a:t>
            </a:r>
            <a:r>
              <a:rPr lang="x-none" sz="2200" dirty="0"/>
              <a:t>Maatschapslaan</a:t>
            </a:r>
            <a:r>
              <a:rPr lang="x-none" sz="2200" dirty="0" smtClean="0"/>
              <a:t>.</a:t>
            </a:r>
            <a:endParaRPr lang="nl-NL" sz="2200" dirty="0" smtClean="0"/>
          </a:p>
          <a:p>
            <a:pPr marL="457200" indent="-457200">
              <a:buFont typeface="+mj-lt"/>
              <a:buAutoNum type="arabicPeriod" startAt="5"/>
            </a:pPr>
            <a:endParaRPr lang="nl-NL" sz="2200" dirty="0"/>
          </a:p>
          <a:p>
            <a:pPr marL="457200" indent="-457200">
              <a:buFont typeface="+mj-lt"/>
              <a:buAutoNum type="arabicPeriod" startAt="5"/>
            </a:pPr>
            <a:r>
              <a:rPr lang="nl-NL" sz="2200" dirty="0" smtClean="0"/>
              <a:t>Vervangen plafonds locatie Maatschapslaan.</a:t>
            </a:r>
          </a:p>
          <a:p>
            <a:pPr lvl="1"/>
            <a:endParaRPr lang="nl-NL" sz="2200" dirty="0"/>
          </a:p>
          <a:p>
            <a:pPr marL="457200" indent="-457200">
              <a:buFont typeface="+mj-lt"/>
              <a:buAutoNum type="arabicPeriod" startAt="5"/>
            </a:pPr>
            <a:endParaRPr lang="nl-NL" sz="2200" dirty="0" smtClean="0"/>
          </a:p>
          <a:p>
            <a:pPr marL="457200" indent="-457200">
              <a:buFont typeface="+mj-lt"/>
              <a:buAutoNum type="arabicPeriod" startAt="5"/>
            </a:pPr>
            <a:endParaRPr lang="nl-NL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60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A132693-ECE4-46FE-B5A5-7E2FED4806F8}" type="slidenum">
              <a:rPr lang="nl-NL" smtClean="0"/>
              <a:pPr>
                <a:defRPr/>
              </a:pPr>
              <a:t>7</a:t>
            </a:fld>
            <a:endParaRPr lang="nl-NL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2400" b="1" dirty="0" smtClean="0">
                <a:solidFill>
                  <a:schemeClr val="tx1"/>
                </a:solidFill>
              </a:rPr>
              <a:t>Planning</a:t>
            </a:r>
            <a:endParaRPr lang="nl-NL" sz="2400" b="1" dirty="0">
              <a:solidFill>
                <a:schemeClr val="tx1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251520" y="1772816"/>
            <a:ext cx="8784976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2200" dirty="0" smtClean="0"/>
          </a:p>
          <a:p>
            <a:pPr lvl="1"/>
            <a:endParaRPr lang="nl-NL" sz="2200" dirty="0"/>
          </a:p>
          <a:p>
            <a:pPr marL="457200" indent="-457200">
              <a:buFont typeface="+mj-lt"/>
              <a:buAutoNum type="alphaLcParenR"/>
            </a:pPr>
            <a:endParaRPr lang="nl-NL" sz="2200" dirty="0" smtClean="0"/>
          </a:p>
          <a:p>
            <a:pPr marL="457200" indent="-457200">
              <a:buFont typeface="+mj-lt"/>
              <a:buAutoNum type="alphaLcParenR"/>
            </a:pPr>
            <a:endParaRPr lang="nl-NL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400" dirty="0">
              <a:solidFill>
                <a:prstClr val="black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251520" y="1772816"/>
            <a:ext cx="8784976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Aanbestedingsstukken gereed: 	Q3 2021.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Europese aanbesteding:		Q4-2021 - Q1 2022.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Opdrachtverstrekking uitvoering: 	Q2 2022.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Uitvoering gereed: 			Q3 2024</a:t>
            </a:r>
          </a:p>
          <a:p>
            <a:endParaRPr lang="nl-NL" sz="2200" dirty="0"/>
          </a:p>
          <a:p>
            <a:endParaRPr lang="nl-NL" sz="2200" dirty="0" smtClean="0"/>
          </a:p>
          <a:p>
            <a:endParaRPr lang="nl-NL" sz="2200" dirty="0"/>
          </a:p>
          <a:p>
            <a:endParaRPr lang="nl-NL" sz="2200" dirty="0" smtClean="0"/>
          </a:p>
          <a:p>
            <a:endParaRPr lang="nl-NL" sz="2200" dirty="0"/>
          </a:p>
          <a:p>
            <a:r>
              <a:rPr lang="nl-NL" dirty="0" smtClean="0"/>
              <a:t>(Indicatieve tijdstippen)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200" dirty="0" smtClean="0"/>
          </a:p>
          <a:p>
            <a:pPr lvl="1"/>
            <a:endParaRPr lang="nl-NL" sz="2200" dirty="0"/>
          </a:p>
          <a:p>
            <a:pPr marL="457200" indent="-457200">
              <a:buFont typeface="+mj-lt"/>
              <a:buAutoNum type="alphaLcParenR"/>
            </a:pPr>
            <a:endParaRPr lang="nl-NL" sz="2200" dirty="0" smtClean="0"/>
          </a:p>
          <a:p>
            <a:pPr marL="457200" indent="-457200">
              <a:buFont typeface="+mj-lt"/>
              <a:buAutoNum type="alphaLcParenR"/>
            </a:pPr>
            <a:endParaRPr lang="nl-NL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51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A132693-ECE4-46FE-B5A5-7E2FED4806F8}" type="slidenum">
              <a:rPr lang="nl-NL" smtClean="0"/>
              <a:pPr>
                <a:defRPr/>
              </a:pPr>
              <a:t>8</a:t>
            </a:fld>
            <a:endParaRPr lang="nl-NL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2400" b="1" dirty="0" smtClean="0">
                <a:solidFill>
                  <a:schemeClr val="tx1"/>
                </a:solidFill>
              </a:rPr>
              <a:t>Kengetallen</a:t>
            </a:r>
            <a:endParaRPr lang="nl-NL" sz="2400" b="1" dirty="0">
              <a:solidFill>
                <a:schemeClr val="tx1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251520" y="1772816"/>
            <a:ext cx="8784976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Circa 100m2 meldkamer met 8 werkplekken en 3 </a:t>
            </a:r>
            <a:r>
              <a:rPr lang="nl-NL" sz="2200" dirty="0" err="1" smtClean="0"/>
              <a:t>videowalls</a:t>
            </a:r>
            <a:endParaRPr lang="nl-NL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85m2 nieuwbouw </a:t>
            </a:r>
            <a:r>
              <a:rPr lang="nl-NL" sz="2200" dirty="0" err="1" smtClean="0"/>
              <a:t>telehoren</a:t>
            </a:r>
            <a:r>
              <a:rPr lang="nl-NL" sz="2200" dirty="0" smtClean="0"/>
              <a:t> boven remise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200m2 nieuwe wk4 binnenwanden / 550m2 nieuwe vloerafwerking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17 posten klimaat aanpassingen + </a:t>
            </a:r>
            <a:r>
              <a:rPr lang="nl-NL" sz="2200" dirty="0"/>
              <a:t>5 nieuwe pantry’s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7 stuks luchtgekoelde warmte pompen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340 elektrische sloten extra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650 </a:t>
            </a:r>
            <a:r>
              <a:rPr lang="nl-NL" sz="2200" dirty="0" err="1" smtClean="0"/>
              <a:t>deurstandsignalerigen</a:t>
            </a:r>
            <a:endParaRPr lang="nl-NL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425 verkeersintercomposten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965 </a:t>
            </a:r>
            <a:r>
              <a:rPr lang="nl-NL" sz="2200" dirty="0" err="1" smtClean="0"/>
              <a:t>celintercomposten</a:t>
            </a:r>
            <a:r>
              <a:rPr lang="nl-NL" sz="2200" dirty="0" smtClean="0"/>
              <a:t> met signalering en afstellezer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220 camera’s vervangen en uitbreiden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30 bedienstations ZBJ</a:t>
            </a:r>
            <a:endParaRPr lang="nl-NL" sz="2200" dirty="0"/>
          </a:p>
        </p:txBody>
      </p:sp>
    </p:spTree>
    <p:extLst>
      <p:ext uri="{BB962C8B-B14F-4D97-AF65-F5344CB8AC3E}">
        <p14:creationId xmlns:p14="http://schemas.microsoft.com/office/powerpoint/2010/main" val="85754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A132693-ECE4-46FE-B5A5-7E2FED4806F8}" type="slidenum">
              <a:rPr lang="nl-NL" smtClean="0"/>
              <a:pPr>
                <a:defRPr/>
              </a:pPr>
              <a:t>9</a:t>
            </a:fld>
            <a:endParaRPr lang="nl-NL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2400" b="1" dirty="0" smtClean="0">
                <a:solidFill>
                  <a:schemeClr val="tx1"/>
                </a:solidFill>
              </a:rPr>
              <a:t>Kengetallen</a:t>
            </a:r>
            <a:endParaRPr lang="nl-NL" sz="2400" b="1" dirty="0">
              <a:solidFill>
                <a:schemeClr val="tx1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251520" y="1772816"/>
            <a:ext cx="8784976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Nieuwe PZI/MAI met 805 nieuwe pagers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4150 componenten BMI demonteren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12 brandmeldcentrales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17 nevenpanelen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1520 optische melders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1050 </a:t>
            </a:r>
            <a:r>
              <a:rPr lang="nl-NL" sz="2200" dirty="0" err="1" smtClean="0"/>
              <a:t>multicriteria</a:t>
            </a:r>
            <a:r>
              <a:rPr lang="nl-NL" sz="2200" dirty="0" smtClean="0"/>
              <a:t> melders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1900 nevenindicatoren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225 handbrandmelders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6500 meter nieuw kabelgoottracé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2400 2-voudig en 400 enkelvoudig Cat 6a werkplek aansluiting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 smtClean="0"/>
              <a:t>900 wifi aansluiting</a:t>
            </a:r>
          </a:p>
        </p:txBody>
      </p:sp>
    </p:spTree>
    <p:extLst>
      <p:ext uri="{BB962C8B-B14F-4D97-AF65-F5344CB8AC3E}">
        <p14:creationId xmlns:p14="http://schemas.microsoft.com/office/powerpoint/2010/main" val="141411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oorpagin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BC7"/>
      </a:accent1>
      <a:accent2>
        <a:srgbClr val="8FCAE7"/>
      </a:accent2>
      <a:accent3>
        <a:srgbClr val="F092CD"/>
      </a:accent3>
      <a:accent4>
        <a:srgbClr val="A90061"/>
      </a:accent4>
      <a:accent5>
        <a:srgbClr val="42145F"/>
      </a:accent5>
      <a:accent6>
        <a:srgbClr val="275937"/>
      </a:accent6>
      <a:hlink>
        <a:srgbClr val="0000FF"/>
      </a:hlink>
      <a:folHlink>
        <a:srgbClr val="80008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itelpagina met afbeelding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BC7"/>
      </a:accent1>
      <a:accent2>
        <a:srgbClr val="8FCAE7"/>
      </a:accent2>
      <a:accent3>
        <a:srgbClr val="F092CD"/>
      </a:accent3>
      <a:accent4>
        <a:srgbClr val="A90061"/>
      </a:accent4>
      <a:accent5>
        <a:srgbClr val="42145F"/>
      </a:accent5>
      <a:accent6>
        <a:srgbClr val="275937"/>
      </a:accent6>
      <a:hlink>
        <a:srgbClr val="0000FF"/>
      </a:hlink>
      <a:folHlink>
        <a:srgbClr val="80008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itelpagina zonder afbeelding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BC7"/>
      </a:accent1>
      <a:accent2>
        <a:srgbClr val="8FCAE7"/>
      </a:accent2>
      <a:accent3>
        <a:srgbClr val="F092CD"/>
      </a:accent3>
      <a:accent4>
        <a:srgbClr val="A90061"/>
      </a:accent4>
      <a:accent5>
        <a:srgbClr val="42145F"/>
      </a:accent5>
      <a:accent6>
        <a:srgbClr val="275937"/>
      </a:accent6>
      <a:hlink>
        <a:srgbClr val="0000FF"/>
      </a:hlink>
      <a:folHlink>
        <a:srgbClr val="80008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Inhoudsopgave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BC7"/>
      </a:accent1>
      <a:accent2>
        <a:srgbClr val="8FCAE7"/>
      </a:accent2>
      <a:accent3>
        <a:srgbClr val="F092CD"/>
      </a:accent3>
      <a:accent4>
        <a:srgbClr val="A90061"/>
      </a:accent4>
      <a:accent5>
        <a:srgbClr val="42145F"/>
      </a:accent5>
      <a:accent6>
        <a:srgbClr val="275937"/>
      </a:accent6>
      <a:hlink>
        <a:srgbClr val="0000FF"/>
      </a:hlink>
      <a:folHlink>
        <a:srgbClr val="80008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Standaardontwerp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BC7"/>
      </a:accent1>
      <a:accent2>
        <a:srgbClr val="8FCAE7"/>
      </a:accent2>
      <a:accent3>
        <a:srgbClr val="F092CD"/>
      </a:accent3>
      <a:accent4>
        <a:srgbClr val="A90061"/>
      </a:accent4>
      <a:accent5>
        <a:srgbClr val="42145F"/>
      </a:accent5>
      <a:accent6>
        <a:srgbClr val="275937"/>
      </a:accent6>
      <a:hlink>
        <a:srgbClr val="0000FF"/>
      </a:hlink>
      <a:folHlink>
        <a:srgbClr val="80008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382</Words>
  <Application>Microsoft Office PowerPoint</Application>
  <PresentationFormat>Diavoorstelling (4:3)</PresentationFormat>
  <Paragraphs>133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5</vt:i4>
      </vt:variant>
      <vt:variant>
        <vt:lpstr>Diatitels</vt:lpstr>
      </vt:variant>
      <vt:variant>
        <vt:i4>11</vt:i4>
      </vt:variant>
    </vt:vector>
  </HeadingPairs>
  <TitlesOfParts>
    <vt:vector size="20" baseType="lpstr">
      <vt:lpstr>Arial</vt:lpstr>
      <vt:lpstr>Arial Black</vt:lpstr>
      <vt:lpstr>Calibri</vt:lpstr>
      <vt:lpstr>Verdana</vt:lpstr>
      <vt:lpstr>Voorpagina</vt:lpstr>
      <vt:lpstr>Titelpagina met afbeelding</vt:lpstr>
      <vt:lpstr>Titelpagina zonder afbeelding</vt:lpstr>
      <vt:lpstr>Inhoudsopgave</vt:lpstr>
      <vt:lpstr>Standaardontwerp</vt:lpstr>
      <vt:lpstr>Marktconsultatie  Vervangen beveiligings-installaties en overige onderdelen  PI Alphen a/d Rijn</vt:lpstr>
      <vt:lpstr>Agenda</vt:lpstr>
      <vt:lpstr>PowerPoint-presentatie</vt:lpstr>
      <vt:lpstr>PowerPoint-presentatie</vt:lpstr>
      <vt:lpstr>Uitvraag (1)</vt:lpstr>
      <vt:lpstr>Uitvraag (2)</vt:lpstr>
      <vt:lpstr>Planning</vt:lpstr>
      <vt:lpstr>Kengetallen</vt:lpstr>
      <vt:lpstr>Kengetallen</vt:lpstr>
      <vt:lpstr>Kengetallen</vt:lpstr>
      <vt:lpstr>Doelstellingen marktconsultatie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Tilly Koot</dc:creator>
  <cp:lastModifiedBy>Govers, Guido</cp:lastModifiedBy>
  <cp:revision>503</cp:revision>
  <cp:lastPrinted>2019-04-04T11:43:56Z</cp:lastPrinted>
  <dcterms:created xsi:type="dcterms:W3CDTF">2008-09-11T21:25:35Z</dcterms:created>
  <dcterms:modified xsi:type="dcterms:W3CDTF">2021-06-18T13:18:26Z</dcterms:modified>
  <cp:category>Mintgroen</cp:category>
</cp:coreProperties>
</file>