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721" r:id="rId2"/>
    <p:sldMasterId id="2147483660" r:id="rId3"/>
    <p:sldMasterId id="2147483722" r:id="rId4"/>
    <p:sldMasterId id="2147483792" r:id="rId5"/>
  </p:sldMasterIdLst>
  <p:notesMasterIdLst>
    <p:notesMasterId r:id="rId17"/>
  </p:notesMasterIdLst>
  <p:handoutMasterIdLst>
    <p:handoutMasterId r:id="rId18"/>
  </p:handoutMasterIdLst>
  <p:sldIdLst>
    <p:sldId id="264" r:id="rId6"/>
    <p:sldId id="322" r:id="rId7"/>
    <p:sldId id="326" r:id="rId8"/>
    <p:sldId id="327" r:id="rId9"/>
    <p:sldId id="318" r:id="rId10"/>
    <p:sldId id="329" r:id="rId11"/>
    <p:sldId id="331" r:id="rId12"/>
    <p:sldId id="330" r:id="rId13"/>
    <p:sldId id="332" r:id="rId14"/>
    <p:sldId id="333" r:id="rId15"/>
    <p:sldId id="334" r:id="rId16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76D2B6"/>
    <a:srgbClr val="39870C"/>
    <a:srgbClr val="046F96"/>
    <a:srgbClr val="4E9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0" autoAdjust="0"/>
    <p:restoredTop sz="94650" autoAdjust="0"/>
  </p:normalViewPr>
  <p:slideViewPr>
    <p:cSldViewPr>
      <p:cViewPr varScale="1">
        <p:scale>
          <a:sx n="118" d="100"/>
          <a:sy n="118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EBAE-3060-48A2-8819-225186738A1B}" type="datetimeFigureOut">
              <a:rPr lang="nl-NL" smtClean="0"/>
              <a:pPr/>
              <a:t>18-6-2021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4A84-3C16-4192-B912-1DBAAD05A92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266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3580C0-5E2B-44BD-B4D7-D464B554295F}" type="datetimeFigureOut">
              <a:rPr lang="nl-NL"/>
              <a:pPr>
                <a:defRPr/>
              </a:pPr>
              <a:t>18-6-2021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7A57EB-FB37-4E61-91A7-D59F12C7B7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, teks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352800" y="1818000"/>
            <a:ext cx="4129200" cy="4392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4575599" y="1072799"/>
            <a:ext cx="4410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Basisadministratie Persoonsgegevens en Reisdocumenten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B4E-5DB5-F644-B84A-9D7F84AEAFF8}" type="datetimeFigureOut">
              <a:rPr lang="nl-NL" smtClean="0"/>
              <a:pPr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CE-6000-DD41-83BC-81917E3DED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3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4910138" y="6346825"/>
            <a:ext cx="36004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Titel"/>
          <p:cNvSpPr>
            <a:spLocks noGrp="1"/>
          </p:cNvSpPr>
          <p:nvPr>
            <p:ph type="title"/>
          </p:nvPr>
        </p:nvSpPr>
        <p:spPr>
          <a:xfrm>
            <a:off x="4924425" y="244792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3484563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Datum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Titel"/>
          <p:cNvSpPr>
            <a:spLocks noGrp="1"/>
          </p:cNvSpPr>
          <p:nvPr>
            <p:ph type="title"/>
          </p:nvPr>
        </p:nvSpPr>
        <p:spPr>
          <a:xfrm>
            <a:off x="4910138" y="250507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shpTekst"/>
          <p:cNvSpPr>
            <a:spLocks noGrp="1"/>
          </p:cNvSpPr>
          <p:nvPr>
            <p:ph idx="1"/>
          </p:nvPr>
        </p:nvSpPr>
        <p:spPr bwMode="auto">
          <a:xfrm>
            <a:off x="4924425" y="3541713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Datum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Titel"/>
          <p:cNvSpPr>
            <a:spLocks noGrp="1"/>
          </p:cNvSpPr>
          <p:nvPr>
            <p:ph type="title"/>
          </p:nvPr>
        </p:nvSpPr>
        <p:spPr>
          <a:xfrm>
            <a:off x="4924425" y="2501900"/>
            <a:ext cx="3600450" cy="576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shpTekst"/>
          <p:cNvSpPr>
            <a:spLocks noGrp="1"/>
          </p:cNvSpPr>
          <p:nvPr>
            <p:ph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cij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Datum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Titel"/>
          <p:cNvSpPr>
            <a:spLocks noGrp="1"/>
          </p:cNvSpPr>
          <p:nvPr>
            <p:ph type="title"/>
          </p:nvPr>
        </p:nvSpPr>
        <p:spPr>
          <a:xfrm>
            <a:off x="4924425" y="2501900"/>
            <a:ext cx="3600450" cy="576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shpTekst"/>
          <p:cNvSpPr>
            <a:spLocks noGrp="1"/>
          </p:cNvSpPr>
          <p:nvPr>
            <p:ph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>
              <a:buFont typeface="+mj-lt"/>
              <a:buAutoNum type="arabicPeriod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Datum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Titel"/>
          <p:cNvSpPr>
            <a:spLocks noGrp="1"/>
          </p:cNvSpPr>
          <p:nvPr>
            <p:ph type="title"/>
          </p:nvPr>
        </p:nvSpPr>
        <p:spPr>
          <a:xfrm>
            <a:off x="4924425" y="2501900"/>
            <a:ext cx="3600450" cy="576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shpTekst"/>
          <p:cNvSpPr>
            <a:spLocks noGrp="1"/>
          </p:cNvSpPr>
          <p:nvPr>
            <p:ph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>
              <a:buFont typeface="+mj-lt"/>
              <a:buAutoNum type="alphaLcPeriod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Basisadministratie Persoonsgegevens en Reisdocumenten</a:t>
            </a:r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352800" y="1800000"/>
            <a:ext cx="82296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Basisadministratie Persoonsgegevens en Reisdocumenten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352800" y="2178000"/>
            <a:ext cx="4129200" cy="4032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4575599" y="1072799"/>
            <a:ext cx="4410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Basisadministratie Persoonsgegevens en Reisdocumenten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pFoto" descr="Afb 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6" name="Picture 2" descr="\\Datac3vs02-100.adfr.intern\HomeStore19\chinj\Desktop\RO_BZK_RVB_Logo_Powerpoint_diap_n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018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1778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75" name="shpFoto" descr="Afb 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pDatum"/>
          <p:cNvSpPr>
            <a:spLocks noGrp="1"/>
          </p:cNvSpPr>
          <p:nvPr>
            <p:ph type="dt" sz="half" idx="2"/>
          </p:nvPr>
        </p:nvSpPr>
        <p:spPr>
          <a:xfrm>
            <a:off x="4924425" y="6389688"/>
            <a:ext cx="36004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hpTitel"/>
          <p:cNvSpPr>
            <a:spLocks noGrp="1"/>
          </p:cNvSpPr>
          <p:nvPr>
            <p:ph type="title"/>
          </p:nvPr>
        </p:nvSpPr>
        <p:spPr>
          <a:xfrm>
            <a:off x="4924425" y="244792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079" name="shpTekst"/>
          <p:cNvSpPr>
            <a:spLocks noGrp="1"/>
          </p:cNvSpPr>
          <p:nvPr>
            <p:ph type="body" idx="1"/>
          </p:nvPr>
        </p:nvSpPr>
        <p:spPr bwMode="auto">
          <a:xfrm>
            <a:off x="4910138" y="3484563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2050" name="Picture 2" descr="\\Datac3vs02-100.adfr.intern\HomeStore19\chinj\Desktop\RO_BZK_RVB_Logo_Powerpoint_diap_n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1778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shpDatum"/>
          <p:cNvSpPr>
            <a:spLocks noGrp="1"/>
          </p:cNvSpPr>
          <p:nvPr>
            <p:ph type="dt" sz="half" idx="2"/>
          </p:nvPr>
        </p:nvSpPr>
        <p:spPr>
          <a:xfrm>
            <a:off x="4910138" y="6346825"/>
            <a:ext cx="360045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Titel"/>
          <p:cNvSpPr>
            <a:spLocks noGrp="1"/>
          </p:cNvSpPr>
          <p:nvPr>
            <p:ph type="title"/>
          </p:nvPr>
        </p:nvSpPr>
        <p:spPr>
          <a:xfrm>
            <a:off x="4910138" y="250507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102" name="shpTekst"/>
          <p:cNvSpPr>
            <a:spLocks noGrp="1"/>
          </p:cNvSpPr>
          <p:nvPr>
            <p:ph type="body" idx="1"/>
          </p:nvPr>
        </p:nvSpPr>
        <p:spPr bwMode="auto">
          <a:xfrm>
            <a:off x="4924425" y="3541713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3074" name="Picture 2" descr="\\Datac3vs02-100.adfr.intern\HomeStore19\chinj\Desktop\RO_BZK_RVB_Logo_Powerpoint_diap_n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001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123" name="shpFoto" descr="Afb_inhoud.png"/>
          <p:cNvPicPr preferRelativeResize="0"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Datum"/>
          <p:cNvSpPr>
            <a:spLocks noGrp="1"/>
          </p:cNvSpPr>
          <p:nvPr>
            <p:ph type="dt" sz="half" idx="2"/>
          </p:nvPr>
        </p:nvSpPr>
        <p:spPr>
          <a:xfrm>
            <a:off x="4910138" y="6346825"/>
            <a:ext cx="360045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Titel"/>
          <p:cNvSpPr>
            <a:spLocks noGrp="1"/>
          </p:cNvSpPr>
          <p:nvPr>
            <p:ph type="title"/>
          </p:nvPr>
        </p:nvSpPr>
        <p:spPr>
          <a:xfrm>
            <a:off x="4924425" y="2501900"/>
            <a:ext cx="3600450" cy="576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127" name="shpTekst"/>
          <p:cNvSpPr>
            <a:spLocks noGrp="1"/>
          </p:cNvSpPr>
          <p:nvPr>
            <p:ph type="body"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4098" name="Picture 2" descr="\\Datac3vs02-100.adfr.intern\HomeStore19\chinj\Desktop\RO_BZK_RVB_Logo_Powerpoint_diap_n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9144001" cy="2001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33363" indent="-233363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/>
          </p:cNvSpPr>
          <p:nvPr>
            <p:ph type="title"/>
          </p:nvPr>
        </p:nvSpPr>
        <p:spPr>
          <a:xfrm>
            <a:off x="352800" y="1188000"/>
            <a:ext cx="8229600" cy="5724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ekst"/>
          <p:cNvSpPr>
            <a:spLocks noGrp="1"/>
          </p:cNvSpPr>
          <p:nvPr>
            <p:ph type="body" idx="1"/>
          </p:nvPr>
        </p:nvSpPr>
        <p:spPr>
          <a:xfrm>
            <a:off x="352800" y="1799999"/>
            <a:ext cx="8229600" cy="44136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7" name="shpKleurvlakOnder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1" name="shpKleurvlakBoven"/>
          <p:cNvSpPr/>
          <p:nvPr userDrawn="1"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2" name="shpBeeldmerk" descr="RO__vervolgpagina~LPPT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Basisadministratie Persoonsgegevens en Reisdocumenten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9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CA005D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80000" indent="-180000" algn="l" defTabSz="914400" rtl="0" eaLnBrk="1" latinLnBrk="0" hangingPunct="1">
        <a:spcBef>
          <a:spcPct val="20000"/>
        </a:spcBef>
        <a:buSzPct val="119000"/>
        <a:buFont typeface="Arial" pitchFamily="34" charset="0"/>
        <a:buChar char="•"/>
        <a:defRPr sz="18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81600" indent="-205200" algn="l" defTabSz="914400" rtl="0" eaLnBrk="1" latinLnBrk="0" hangingPunct="1">
        <a:spcBef>
          <a:spcPct val="20000"/>
        </a:spcBef>
        <a:buFont typeface="Arial Black" pitchFamily="34" charset="0"/>
        <a:buChar char="–"/>
        <a:defRPr sz="18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40000" indent="-158400" algn="l" defTabSz="914400" rtl="0" eaLnBrk="1" latinLnBrk="0" hangingPunct="1">
        <a:spcBef>
          <a:spcPct val="20000"/>
        </a:spcBef>
        <a:buSzPct val="119000"/>
        <a:buFont typeface="Verdana" pitchFamily="34" charset="0"/>
        <a:buChar char="›"/>
        <a:defRPr sz="18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33425" indent="-19526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708921"/>
            <a:ext cx="4032448" cy="338437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cap="small" dirty="0" smtClean="0"/>
              <a:t>Marktconsultatie</a:t>
            </a:r>
            <a:br>
              <a:rPr lang="nl-NL" sz="3600" cap="small" dirty="0" smtClean="0"/>
            </a:br>
            <a:r>
              <a:rPr lang="nl-NL" sz="3600" cap="small" dirty="0"/>
              <a:t/>
            </a:r>
            <a:br>
              <a:rPr lang="nl-NL" sz="3600" cap="small" dirty="0"/>
            </a:br>
            <a:r>
              <a:rPr lang="nl-NL" sz="3600" cap="small" dirty="0" smtClean="0"/>
              <a:t>Vervangen </a:t>
            </a:r>
            <a:r>
              <a:rPr lang="nl-NL" sz="3600" cap="small" dirty="0" err="1" smtClean="0"/>
              <a:t>beveiligings-installaties</a:t>
            </a:r>
            <a:r>
              <a:rPr lang="nl-NL" sz="3600" cap="small" dirty="0" smtClean="0"/>
              <a:t> en overige onderdelen </a:t>
            </a:r>
            <a:br>
              <a:rPr lang="nl-NL" sz="3600" cap="small" dirty="0" smtClean="0"/>
            </a:br>
            <a:r>
              <a:rPr lang="nl-NL" sz="3600" cap="small" dirty="0" smtClean="0"/>
              <a:t>PI Alphen a/d Rijn</a:t>
            </a:r>
            <a:endParaRPr lang="nl-NL" sz="2800" dirty="0"/>
          </a:p>
        </p:txBody>
      </p:sp>
      <p:pic>
        <p:nvPicPr>
          <p:cNvPr id="3" name="Picture 2" descr="C:\Users\BosmaTo\AppData\Local\Microsoft\Windows\Temporary Internet Files\Content.Outlook\SJ8FD0S5\01109708.jpg"/>
          <p:cNvPicPr>
            <a:picLocks noChangeAspect="1" noChangeArrowheads="1"/>
          </p:cNvPicPr>
          <p:nvPr/>
        </p:nvPicPr>
        <p:blipFill rotWithShape="1">
          <a:blip r:embed="rId2"/>
          <a:srcRect r="11675"/>
          <a:stretch/>
        </p:blipFill>
        <p:spPr bwMode="auto">
          <a:xfrm>
            <a:off x="179512" y="2708921"/>
            <a:ext cx="424847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Kengetallen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20 nieuwe technische 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600 m2 voorzetwand WK4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20x toegang + </a:t>
            </a:r>
            <a:r>
              <a:rPr lang="nl-NL" sz="2200" dirty="0" err="1" smtClean="0"/>
              <a:t>electra</a:t>
            </a:r>
            <a:r>
              <a:rPr lang="nl-NL" sz="2200" dirty="0" smtClean="0"/>
              <a:t> + koeling 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4400 armaturen vervangen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250 aanwezigheidsmelders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1600 m2 systeemplafond standaard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9800 m2 systeemplafond geborgd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200 m2 verlaagd plafond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40207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Doelstellingen marktconsultatie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Doel is te komen tot een succesvolle aanbesteding en realisatie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Zijn daarnaast uitvoeringsrisico’s op de juiste plek belegd</a:t>
            </a:r>
          </a:p>
          <a:p>
            <a:r>
              <a:rPr lang="nl-NL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Mogelijkheid tot ophalen </a:t>
            </a:r>
            <a:r>
              <a:rPr lang="nl-NL" sz="2200" dirty="0" err="1" smtClean="0"/>
              <a:t>lessons</a:t>
            </a:r>
            <a:r>
              <a:rPr lang="nl-NL" sz="2200" dirty="0" smtClean="0"/>
              <a:t> </a:t>
            </a:r>
            <a:r>
              <a:rPr lang="nl-NL" sz="2200" dirty="0" err="1" smtClean="0"/>
              <a:t>learned</a:t>
            </a:r>
            <a:r>
              <a:rPr lang="nl-NL" sz="2200" dirty="0" smtClean="0"/>
              <a:t> marktpartijen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18411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Agenda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prstClr val="black"/>
                </a:solidFill>
              </a:rPr>
              <a:t>Kennismaking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PI Alphen a/d Rijn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Korte toelichting uitvraag</a:t>
            </a:r>
          </a:p>
          <a:p>
            <a:r>
              <a:rPr lang="nl-NL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Beoogde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Marktconsultatie</a:t>
            </a:r>
            <a:endParaRPr lang="nl-NL" sz="2800" dirty="0"/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2893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0320_terrein_PI_Alphe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" y="1214907"/>
            <a:ext cx="9703459" cy="5144241"/>
          </a:xfrm>
          <a:prstGeom prst="rect">
            <a:avLst/>
          </a:prstGeom>
        </p:spPr>
      </p:pic>
      <p:sp>
        <p:nvSpPr>
          <p:cNvPr id="4" name="Vrije vorm 3"/>
          <p:cNvSpPr/>
          <p:nvPr/>
        </p:nvSpPr>
        <p:spPr>
          <a:xfrm>
            <a:off x="687659" y="3005254"/>
            <a:ext cx="4175512" cy="1658744"/>
          </a:xfrm>
          <a:custGeom>
            <a:avLst/>
            <a:gdLst>
              <a:gd name="connsiteX0" fmla="*/ 4163121 w 4175512"/>
              <a:gd name="connsiteY0" fmla="*/ 12390 h 2211658"/>
              <a:gd name="connsiteX1" fmla="*/ 4175512 w 4175512"/>
              <a:gd name="connsiteY1" fmla="*/ 2019609 h 2211658"/>
              <a:gd name="connsiteX2" fmla="*/ 2546195 w 4175512"/>
              <a:gd name="connsiteY2" fmla="*/ 2013414 h 2211658"/>
              <a:gd name="connsiteX3" fmla="*/ 2570975 w 4175512"/>
              <a:gd name="connsiteY3" fmla="*/ 2087756 h 2211658"/>
              <a:gd name="connsiteX4" fmla="*/ 2162097 w 4175512"/>
              <a:gd name="connsiteY4" fmla="*/ 2211658 h 2211658"/>
              <a:gd name="connsiteX5" fmla="*/ 2062975 w 4175512"/>
              <a:gd name="connsiteY5" fmla="*/ 1883317 h 2211658"/>
              <a:gd name="connsiteX6" fmla="*/ 1703658 w 4175512"/>
              <a:gd name="connsiteY6" fmla="*/ 2025804 h 2211658"/>
              <a:gd name="connsiteX7" fmla="*/ 693853 w 4175512"/>
              <a:gd name="connsiteY7" fmla="*/ 2025804 h 2211658"/>
              <a:gd name="connsiteX8" fmla="*/ 0 w 4175512"/>
              <a:gd name="connsiteY8" fmla="*/ 0 h 2211658"/>
              <a:gd name="connsiteX9" fmla="*/ 4163121 w 4175512"/>
              <a:gd name="connsiteY9" fmla="*/ 12390 h 221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5512" h="2211658">
                <a:moveTo>
                  <a:pt x="4163121" y="12390"/>
                </a:moveTo>
                <a:cubicBezTo>
                  <a:pt x="4167251" y="681463"/>
                  <a:pt x="4171382" y="1350536"/>
                  <a:pt x="4175512" y="2019609"/>
                </a:cubicBezTo>
                <a:lnTo>
                  <a:pt x="2546195" y="2013414"/>
                </a:lnTo>
                <a:lnTo>
                  <a:pt x="2570975" y="2087756"/>
                </a:lnTo>
                <a:lnTo>
                  <a:pt x="2162097" y="2211658"/>
                </a:lnTo>
                <a:lnTo>
                  <a:pt x="2062975" y="1883317"/>
                </a:lnTo>
                <a:lnTo>
                  <a:pt x="1703658" y="2025804"/>
                </a:lnTo>
                <a:lnTo>
                  <a:pt x="693853" y="2025804"/>
                </a:lnTo>
                <a:lnTo>
                  <a:pt x="0" y="0"/>
                </a:lnTo>
                <a:lnTo>
                  <a:pt x="4163121" y="1239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0" scaled="0"/>
          </a:gradFill>
          <a:ln w="76200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4856976" y="3009901"/>
            <a:ext cx="2849756" cy="1510061"/>
          </a:xfrm>
          <a:custGeom>
            <a:avLst/>
            <a:gdLst>
              <a:gd name="connsiteX0" fmla="*/ 2843561 w 2849756"/>
              <a:gd name="connsiteY0" fmla="*/ 0 h 2013414"/>
              <a:gd name="connsiteX1" fmla="*/ 0 w 2849756"/>
              <a:gd name="connsiteY1" fmla="*/ 6195 h 2013414"/>
              <a:gd name="connsiteX2" fmla="*/ 6195 w 2849756"/>
              <a:gd name="connsiteY2" fmla="*/ 2013414 h 2013414"/>
              <a:gd name="connsiteX3" fmla="*/ 2849756 w 2849756"/>
              <a:gd name="connsiteY3" fmla="*/ 2007219 h 2013414"/>
              <a:gd name="connsiteX4" fmla="*/ 2843561 w 2849756"/>
              <a:gd name="connsiteY4" fmla="*/ 0 h 201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756" h="2013414">
                <a:moveTo>
                  <a:pt x="2843561" y="0"/>
                </a:moveTo>
                <a:lnTo>
                  <a:pt x="0" y="6195"/>
                </a:lnTo>
                <a:lnTo>
                  <a:pt x="6195" y="2013414"/>
                </a:lnTo>
                <a:lnTo>
                  <a:pt x="2849756" y="2007219"/>
                </a:lnTo>
                <a:lnTo>
                  <a:pt x="2843561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0" scaled="0"/>
          </a:gra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>
            <a:endCxn id="2" idx="2"/>
          </p:cNvCxnSpPr>
          <p:nvPr/>
        </p:nvCxnSpPr>
        <p:spPr>
          <a:xfrm>
            <a:off x="4863171" y="1176615"/>
            <a:ext cx="0" cy="5182532"/>
          </a:xfrm>
          <a:prstGeom prst="line">
            <a:avLst/>
          </a:prstGeom>
          <a:ln w="508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847947" y="1038225"/>
            <a:ext cx="3874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err="1" smtClean="0"/>
              <a:t>Maatschapslaan</a:t>
            </a:r>
            <a:r>
              <a:rPr lang="nl-NL" b="1" dirty="0" smtClean="0"/>
              <a:t> </a:t>
            </a:r>
          </a:p>
          <a:p>
            <a:pPr algn="r"/>
            <a:r>
              <a:rPr lang="nl-NL" b="1" dirty="0" smtClean="0"/>
              <a:t>2,6 </a:t>
            </a:r>
            <a:r>
              <a:rPr lang="nl-NL" b="1" dirty="0" err="1" smtClean="0"/>
              <a:t>hA</a:t>
            </a:r>
            <a:endParaRPr lang="nl-NL" b="1" dirty="0" smtClean="0"/>
          </a:p>
          <a:p>
            <a:pPr algn="r"/>
            <a:r>
              <a:rPr lang="nl-NL" b="1" dirty="0" smtClean="0"/>
              <a:t>Bouwjaar: 1996</a:t>
            </a:r>
          </a:p>
          <a:p>
            <a:pPr algn="r"/>
            <a:r>
              <a:rPr lang="nl-NL" b="1" dirty="0" smtClean="0"/>
              <a:t>324 verblijfsruimten</a:t>
            </a:r>
          </a:p>
          <a:p>
            <a:pPr algn="r"/>
            <a:r>
              <a:rPr lang="nl-NL" b="1" dirty="0" smtClean="0"/>
              <a:t>442 gedetineerden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4969546" y="1038225"/>
            <a:ext cx="2823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Eikenlaan </a:t>
            </a:r>
          </a:p>
          <a:p>
            <a:r>
              <a:rPr lang="nl-NL" b="1" dirty="0" smtClean="0"/>
              <a:t>1,9 </a:t>
            </a:r>
            <a:r>
              <a:rPr lang="nl-NL" b="1" dirty="0" err="1" smtClean="0"/>
              <a:t>hA</a:t>
            </a:r>
            <a:endParaRPr lang="nl-NL" b="1" dirty="0" smtClean="0"/>
          </a:p>
          <a:p>
            <a:r>
              <a:rPr lang="nl-NL" b="1" dirty="0" smtClean="0"/>
              <a:t>Bouwjaar: 2007</a:t>
            </a:r>
          </a:p>
          <a:p>
            <a:r>
              <a:rPr lang="nl-NL" b="1" dirty="0" smtClean="0"/>
              <a:t>586 verblijfsruimten</a:t>
            </a:r>
          </a:p>
          <a:p>
            <a:r>
              <a:rPr lang="nl-NL" b="1" dirty="0" smtClean="0"/>
              <a:t>1140 gedetineerden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814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CE-6000-DD41-83BC-81917E3DED0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352800" y="1188000"/>
            <a:ext cx="8229600" cy="5724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CA00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2400" b="1" dirty="0" smtClean="0">
                <a:solidFill>
                  <a:schemeClr val="tx1"/>
                </a:solidFill>
              </a:rPr>
              <a:t>Producten PI Alphen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1520" y="1772816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Arrestanten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Huis van Bewaring (HvB</a:t>
            </a:r>
            <a:r>
              <a:rPr lang="nl-NL" sz="2400" dirty="0" smtClean="0"/>
              <a:t>)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Gevangenis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Beperkt Beveiligde Afdeling (BBA) </a:t>
            </a:r>
            <a:endParaRPr lang="nl-NL" sz="2400" dirty="0" smtClean="0"/>
          </a:p>
          <a:p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Inrichting </a:t>
            </a:r>
            <a:r>
              <a:rPr lang="nl-NL" sz="2400" dirty="0"/>
              <a:t>Stelselmatige Daders (ISD)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Uitvraag (1)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 smtClean="0"/>
              <a:t>Vervangen bijna </a:t>
            </a:r>
            <a:r>
              <a:rPr lang="nl-NL" sz="2200" dirty="0"/>
              <a:t>alle beveiligingsinstallaties </a:t>
            </a:r>
            <a:r>
              <a:rPr lang="nl-NL" sz="2200" dirty="0" smtClean="0"/>
              <a:t>op beide locaties.</a:t>
            </a:r>
          </a:p>
          <a:p>
            <a:pPr lvl="1"/>
            <a:r>
              <a:rPr lang="nl-NL" sz="2200" dirty="0" smtClean="0"/>
              <a:t>Koppelen beveiligingsinstallaties beide </a:t>
            </a:r>
            <a:r>
              <a:rPr lang="nl-NL" sz="2200" dirty="0"/>
              <a:t>locaties </a:t>
            </a:r>
            <a:r>
              <a:rPr lang="nl-NL" sz="2200" dirty="0" smtClean="0"/>
              <a:t>tot een systeem.</a:t>
            </a:r>
          </a:p>
          <a:p>
            <a:pPr lvl="1"/>
            <a:endParaRPr lang="nl-NL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200" dirty="0" smtClean="0"/>
              <a:t>Vervangen </a:t>
            </a:r>
            <a:r>
              <a:rPr lang="nl-NL" sz="2200" dirty="0"/>
              <a:t>en koppelen </a:t>
            </a:r>
            <a:r>
              <a:rPr lang="nl-NL" sz="2200" dirty="0" smtClean="0"/>
              <a:t>brandmeldinstallaties </a:t>
            </a:r>
            <a:r>
              <a:rPr lang="nl-NL" sz="2200" dirty="0"/>
              <a:t>op beide locaties</a:t>
            </a:r>
            <a:r>
              <a:rPr lang="nl-NL" sz="2200" dirty="0" smtClean="0"/>
              <a:t>.  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Opstellen van een nieuw sluit- en sleutelsysteem voor beide locaties samen</a:t>
            </a:r>
            <a:r>
              <a:rPr lang="nl-NL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  <a:p>
            <a:pPr marL="457200" indent="-457200">
              <a:buFont typeface="+mj-lt"/>
              <a:buAutoNum type="arabicPeriod"/>
            </a:pPr>
            <a:r>
              <a:rPr lang="x-none" sz="2200" dirty="0"/>
              <a:t>Het realiseren van een nieuwe </a:t>
            </a:r>
            <a:r>
              <a:rPr lang="nl-NL" sz="2200" dirty="0" smtClean="0"/>
              <a:t>gezamenlijke </a:t>
            </a:r>
            <a:r>
              <a:rPr lang="x-none" sz="2200" dirty="0" smtClean="0"/>
              <a:t>centraalpost</a:t>
            </a:r>
            <a:r>
              <a:rPr lang="nl-NL" sz="2200" dirty="0" smtClean="0"/>
              <a:t>, nieuwe bouwkundige ruimte t.b.v. </a:t>
            </a:r>
            <a:r>
              <a:rPr lang="nl-NL" sz="2200" dirty="0" err="1" smtClean="0"/>
              <a:t>telehoren</a:t>
            </a:r>
            <a:r>
              <a:rPr lang="nl-NL" sz="2200" dirty="0" smtClean="0"/>
              <a:t> boven remise EL</a:t>
            </a:r>
            <a:r>
              <a:rPr lang="x-none" sz="2200" dirty="0" smtClean="0"/>
              <a:t>.</a:t>
            </a:r>
            <a:endParaRPr lang="nl-NL" sz="2200" dirty="0" smtClean="0"/>
          </a:p>
          <a:p>
            <a:pPr lvl="1"/>
            <a:endParaRPr lang="nl-NL" sz="2200" dirty="0"/>
          </a:p>
          <a:p>
            <a:pPr marL="457200" indent="-457200">
              <a:buFont typeface="+mj-lt"/>
              <a:buAutoNum type="arabicPeriod"/>
            </a:pPr>
            <a:endParaRPr lang="nl-NL" sz="2200" dirty="0" smtClean="0"/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Uitvraag (2)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x-none" sz="2200" dirty="0" smtClean="0"/>
              <a:t>Opknappen </a:t>
            </a:r>
            <a:r>
              <a:rPr lang="x-none" sz="2200" dirty="0"/>
              <a:t>van alle statische posten op beide locaties</a:t>
            </a:r>
            <a:r>
              <a:rPr lang="x-none" sz="2200" dirty="0" smtClean="0"/>
              <a:t>.</a:t>
            </a:r>
            <a:endParaRPr lang="nl-NL" sz="2200" dirty="0" smtClean="0"/>
          </a:p>
          <a:p>
            <a:pPr lvl="1"/>
            <a:r>
              <a:rPr lang="nl-NL" sz="2200" dirty="0" smtClean="0"/>
              <a:t>Bouwkundig, installatietechnisch, inrichting etc.</a:t>
            </a:r>
            <a:endParaRPr lang="nl-NL" sz="2200" dirty="0"/>
          </a:p>
          <a:p>
            <a:pPr marL="914400" lvl="1" indent="-457200">
              <a:buFont typeface="+mj-lt"/>
              <a:buAutoNum type="arabicPeriod" startAt="5"/>
            </a:pPr>
            <a:endParaRPr lang="nl-NL" sz="22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nl-NL" sz="2200" dirty="0"/>
              <a:t>Aanpassen en uitbreiding digitale infrastructuur (</a:t>
            </a:r>
            <a:r>
              <a:rPr lang="nl-NL" sz="2200" dirty="0" err="1"/>
              <a:t>ict</a:t>
            </a:r>
            <a:r>
              <a:rPr lang="nl-NL" sz="2200" dirty="0"/>
              <a:t>) op beide </a:t>
            </a:r>
            <a:r>
              <a:rPr lang="nl-NL" sz="2200" dirty="0" smtClean="0"/>
              <a:t>locaties, inclusief realisatie nieuwe technische ruimten.</a:t>
            </a:r>
          </a:p>
          <a:p>
            <a:pPr marL="457200" indent="-457200">
              <a:buFont typeface="+mj-lt"/>
              <a:buAutoNum type="arabicPeriod" startAt="5"/>
            </a:pPr>
            <a:endParaRPr lang="nl-NL" sz="2200" dirty="0"/>
          </a:p>
          <a:p>
            <a:pPr marL="457200" indent="-457200">
              <a:buFont typeface="+mj-lt"/>
              <a:buAutoNum type="arabicPeriod" startAt="5"/>
            </a:pPr>
            <a:r>
              <a:rPr lang="nl-NL" sz="2200" dirty="0" smtClean="0"/>
              <a:t>V</a:t>
            </a:r>
            <a:r>
              <a:rPr lang="x-none" sz="2200" dirty="0" smtClean="0"/>
              <a:t>ervangen huidige </a:t>
            </a:r>
            <a:r>
              <a:rPr lang="x-none" sz="2200" dirty="0"/>
              <a:t>binnenverlichting </a:t>
            </a:r>
            <a:r>
              <a:rPr lang="nl-NL" sz="2200" dirty="0" smtClean="0"/>
              <a:t>locatie </a:t>
            </a:r>
            <a:r>
              <a:rPr lang="x-none" sz="2200" dirty="0"/>
              <a:t>Maatschapslaan</a:t>
            </a:r>
            <a:r>
              <a:rPr lang="x-none" sz="2200" dirty="0" smtClean="0"/>
              <a:t>.</a:t>
            </a:r>
            <a:endParaRPr lang="nl-NL" sz="2200" dirty="0" smtClean="0"/>
          </a:p>
          <a:p>
            <a:pPr marL="457200" indent="-457200">
              <a:buFont typeface="+mj-lt"/>
              <a:buAutoNum type="arabicPeriod" startAt="5"/>
            </a:pPr>
            <a:endParaRPr lang="nl-NL" sz="2200" dirty="0"/>
          </a:p>
          <a:p>
            <a:pPr marL="457200" indent="-457200">
              <a:buFont typeface="+mj-lt"/>
              <a:buAutoNum type="arabicPeriod" startAt="5"/>
            </a:pPr>
            <a:r>
              <a:rPr lang="nl-NL" sz="2200" dirty="0" smtClean="0"/>
              <a:t>Vervangen plafonds locatie Maatschapslaan.</a:t>
            </a:r>
          </a:p>
          <a:p>
            <a:pPr lvl="1"/>
            <a:endParaRPr lang="nl-NL" sz="2200" dirty="0"/>
          </a:p>
          <a:p>
            <a:pPr marL="457200" indent="-457200">
              <a:buFont typeface="+mj-lt"/>
              <a:buAutoNum type="arabicPeriod" startAt="5"/>
            </a:pPr>
            <a:endParaRPr lang="nl-NL" sz="2200" dirty="0" smtClean="0"/>
          </a:p>
          <a:p>
            <a:pPr marL="457200" indent="-457200">
              <a:buFont typeface="+mj-lt"/>
              <a:buAutoNum type="arabicPeriod" startAt="5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Planning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dirty="0" smtClean="0"/>
          </a:p>
          <a:p>
            <a:pPr lvl="1"/>
            <a:endParaRPr lang="nl-NL" sz="2200" dirty="0"/>
          </a:p>
          <a:p>
            <a:pPr marL="457200" indent="-457200">
              <a:buFont typeface="+mj-lt"/>
              <a:buAutoNum type="alphaLcParenR"/>
            </a:pPr>
            <a:endParaRPr lang="nl-NL" sz="2200" dirty="0" smtClean="0"/>
          </a:p>
          <a:p>
            <a:pPr marL="457200" indent="-457200">
              <a:buFont typeface="+mj-lt"/>
              <a:buAutoNum type="alphaLcParenR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1520" y="1772816"/>
            <a:ext cx="87849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Aanbestedingsstukken gereed: 	Q3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Europese aanbesteding:		Q4-2021 - Q1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Opdrachtverstrekking uitvoering: 	Q2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Uitvoering gereed: 			Q3 2024</a:t>
            </a:r>
          </a:p>
          <a:p>
            <a:endParaRPr lang="nl-NL" sz="2200" dirty="0"/>
          </a:p>
          <a:p>
            <a:endParaRPr lang="nl-NL" sz="2200" dirty="0" smtClean="0"/>
          </a:p>
          <a:p>
            <a:endParaRPr lang="nl-NL" sz="2200" dirty="0"/>
          </a:p>
          <a:p>
            <a:endParaRPr lang="nl-NL" sz="2200" dirty="0" smtClean="0"/>
          </a:p>
          <a:p>
            <a:endParaRPr lang="nl-NL" sz="2200" dirty="0"/>
          </a:p>
          <a:p>
            <a:r>
              <a:rPr lang="nl-NL" dirty="0" smtClean="0"/>
              <a:t>(Indicatieve tijdstippen)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lvl="1"/>
            <a:endParaRPr lang="nl-NL" sz="2200" dirty="0"/>
          </a:p>
          <a:p>
            <a:pPr marL="457200" indent="-457200">
              <a:buFont typeface="+mj-lt"/>
              <a:buAutoNum type="alphaLcParenR"/>
            </a:pPr>
            <a:endParaRPr lang="nl-NL" sz="2200" dirty="0" smtClean="0"/>
          </a:p>
          <a:p>
            <a:pPr marL="457200" indent="-457200">
              <a:buFont typeface="+mj-lt"/>
              <a:buAutoNum type="alphaLcParenR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Kengetallen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Circa 100m2 meldkamer met 8 werkplekken en 3 </a:t>
            </a:r>
            <a:r>
              <a:rPr lang="nl-NL" sz="2200" dirty="0" err="1" smtClean="0"/>
              <a:t>videowalls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85m2 nieuwbouw </a:t>
            </a:r>
            <a:r>
              <a:rPr lang="nl-NL" sz="2200" dirty="0" err="1" smtClean="0"/>
              <a:t>telehoren</a:t>
            </a:r>
            <a:r>
              <a:rPr lang="nl-NL" sz="2200" dirty="0" smtClean="0"/>
              <a:t> boven remise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200m2 nieuwe wk4 binnenwanden / 550m2 nieuwe vloerafwerking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17 posten klimaat aanpassingen + </a:t>
            </a:r>
            <a:r>
              <a:rPr lang="nl-NL" sz="2200" dirty="0"/>
              <a:t>5 nieuwe pantry’s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7 stuks luchtgekoelde warmte pompen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340 elektrische sloten extra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650 </a:t>
            </a:r>
            <a:r>
              <a:rPr lang="nl-NL" sz="2200" dirty="0" err="1" smtClean="0"/>
              <a:t>deurstandsignalerigen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425 verkeersintercomposten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965 </a:t>
            </a:r>
            <a:r>
              <a:rPr lang="nl-NL" sz="2200" dirty="0" err="1" smtClean="0"/>
              <a:t>celintercomposten</a:t>
            </a:r>
            <a:r>
              <a:rPr lang="nl-NL" sz="2200" dirty="0" smtClean="0"/>
              <a:t> met signalering en afstellezer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220 camera’s vervangen en uitbreiden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30 bedienstations ZBJ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8575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Kengetallen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8784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Nieuwe PZI/MAI met 805 nieuwe pagers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4150 componenten BMI demonteren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12 brandmeldcentrales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17 nevenpanelen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1520 optische melders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1050 </a:t>
            </a:r>
            <a:r>
              <a:rPr lang="nl-NL" sz="2200" dirty="0" err="1" smtClean="0"/>
              <a:t>multicriteria</a:t>
            </a:r>
            <a:r>
              <a:rPr lang="nl-NL" sz="2200" dirty="0" smtClean="0"/>
              <a:t> melders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1900 nevenindicatoren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225 handbrandmelders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6500 meter nieuw kabelgoottracé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2400 2-voudig en 400 enkelvoudig Cat 6a werkplek aansluiting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900 wifi aansluiting</a:t>
            </a:r>
          </a:p>
        </p:txBody>
      </p:sp>
    </p:spTree>
    <p:extLst>
      <p:ext uri="{BB962C8B-B14F-4D97-AF65-F5344CB8AC3E}">
        <p14:creationId xmlns:p14="http://schemas.microsoft.com/office/powerpoint/2010/main" val="14141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orpagin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8FCAE7"/>
      </a:accent2>
      <a:accent3>
        <a:srgbClr val="F092CD"/>
      </a:accent3>
      <a:accent4>
        <a:srgbClr val="A90061"/>
      </a:accent4>
      <a:accent5>
        <a:srgbClr val="42145F"/>
      </a:accent5>
      <a:accent6>
        <a:srgbClr val="275937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pagina met afbeeld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8FCAE7"/>
      </a:accent2>
      <a:accent3>
        <a:srgbClr val="F092CD"/>
      </a:accent3>
      <a:accent4>
        <a:srgbClr val="A90061"/>
      </a:accent4>
      <a:accent5>
        <a:srgbClr val="42145F"/>
      </a:accent5>
      <a:accent6>
        <a:srgbClr val="275937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elpagina zonder afbeeld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8FCAE7"/>
      </a:accent2>
      <a:accent3>
        <a:srgbClr val="F092CD"/>
      </a:accent3>
      <a:accent4>
        <a:srgbClr val="A90061"/>
      </a:accent4>
      <a:accent5>
        <a:srgbClr val="42145F"/>
      </a:accent5>
      <a:accent6>
        <a:srgbClr val="275937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oudsopgav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8FCAE7"/>
      </a:accent2>
      <a:accent3>
        <a:srgbClr val="F092CD"/>
      </a:accent3>
      <a:accent4>
        <a:srgbClr val="A90061"/>
      </a:accent4>
      <a:accent5>
        <a:srgbClr val="42145F"/>
      </a:accent5>
      <a:accent6>
        <a:srgbClr val="275937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andaard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8FCAE7"/>
      </a:accent2>
      <a:accent3>
        <a:srgbClr val="F092CD"/>
      </a:accent3>
      <a:accent4>
        <a:srgbClr val="A90061"/>
      </a:accent4>
      <a:accent5>
        <a:srgbClr val="42145F"/>
      </a:accent5>
      <a:accent6>
        <a:srgbClr val="275937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Diavoorstelling (4:3)</PresentationFormat>
  <Paragraphs>133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Verdana</vt:lpstr>
      <vt:lpstr>Voorpagina</vt:lpstr>
      <vt:lpstr>Titelpagina met afbeelding</vt:lpstr>
      <vt:lpstr>Titelpagina zonder afbeelding</vt:lpstr>
      <vt:lpstr>Inhoudsopgave</vt:lpstr>
      <vt:lpstr>Standaardontwerp</vt:lpstr>
      <vt:lpstr>Marktconsultatie  Vervangen beveiligings-installaties en overige onderdelen  PI Alphen a/d Rijn</vt:lpstr>
      <vt:lpstr>Agenda</vt:lpstr>
      <vt:lpstr>PowerPoint-presentatie</vt:lpstr>
      <vt:lpstr>PowerPoint-presentatie</vt:lpstr>
      <vt:lpstr>Uitvraag (1)</vt:lpstr>
      <vt:lpstr>Uitvraag (2)</vt:lpstr>
      <vt:lpstr>Planning</vt:lpstr>
      <vt:lpstr>Kengetallen</vt:lpstr>
      <vt:lpstr>Kengetallen</vt:lpstr>
      <vt:lpstr>Kengetallen</vt:lpstr>
      <vt:lpstr>Doelstellingen marktconsultatie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Tilly Koot</dc:creator>
  <cp:lastModifiedBy>Govers, Guido</cp:lastModifiedBy>
  <cp:revision>503</cp:revision>
  <cp:lastPrinted>2019-04-04T11:43:56Z</cp:lastPrinted>
  <dcterms:created xsi:type="dcterms:W3CDTF">2008-09-11T21:25:35Z</dcterms:created>
  <dcterms:modified xsi:type="dcterms:W3CDTF">2021-06-18T13:18:26Z</dcterms:modified>
  <cp:category>Mintgroen</cp:category>
</cp:coreProperties>
</file>