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3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4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  <p:sldMasterId id="2147484454" r:id="rId2"/>
    <p:sldMasterId id="2147484488" r:id="rId3"/>
    <p:sldMasterId id="2147484522" r:id="rId4"/>
    <p:sldMasterId id="2147484556" r:id="rId5"/>
  </p:sldMasterIdLst>
  <p:notesMasterIdLst>
    <p:notesMasterId r:id="rId15"/>
  </p:notesMasterIdLst>
  <p:handoutMasterIdLst>
    <p:handoutMasterId r:id="rId16"/>
  </p:handoutMasterIdLst>
  <p:sldIdLst>
    <p:sldId id="260" r:id="rId6"/>
    <p:sldId id="262" r:id="rId7"/>
    <p:sldId id="270" r:id="rId8"/>
    <p:sldId id="277" r:id="rId9"/>
    <p:sldId id="274" r:id="rId10"/>
    <p:sldId id="278" r:id="rId11"/>
    <p:sldId id="275" r:id="rId12"/>
    <p:sldId id="276" r:id="rId13"/>
    <p:sldId id="279" r:id="rId14"/>
  </p:sldIdLst>
  <p:sldSz cx="12192000" cy="6858000"/>
  <p:notesSz cx="7099300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6803"/>
    <a:srgbClr val="EFA724"/>
    <a:srgbClr val="017BC6"/>
    <a:srgbClr val="737B00"/>
    <a:srgbClr val="AC791D"/>
    <a:srgbClr val="737800"/>
    <a:srgbClr val="238DC0"/>
    <a:srgbClr val="008AD4"/>
    <a:srgbClr val="737E00"/>
    <a:srgbClr val="7B8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2" autoAdjust="0"/>
    <p:restoredTop sz="95441" autoAdjust="0"/>
  </p:normalViewPr>
  <p:slideViewPr>
    <p:cSldViewPr snapToGrid="0">
      <p:cViewPr varScale="1">
        <p:scale>
          <a:sx n="95" d="100"/>
          <a:sy n="95" d="100"/>
        </p:scale>
        <p:origin x="1020" y="6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C6709BA-0250-418B-A227-469BF0F69AD3}" type="datetimeFigureOut">
              <a:rPr lang="nl-NL" smtClean="0"/>
              <a:pPr/>
              <a:t>5-10-2021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AD30240-3B76-4E52-B42B-C39F5C218F4D}" type="datetimeFigureOut">
              <a:rPr lang="nl-NL" smtClean="0"/>
              <a:pPr/>
              <a:t>5-10-2021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697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828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9902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5883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998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5736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693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209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24448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127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52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3862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80510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7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2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892380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 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3202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89164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659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2706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98795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090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829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AC79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AC79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625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5275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83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21356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937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421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581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379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283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6908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9230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1929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080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692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038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6969651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AC791D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8874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AC791D"/>
              </a:buClr>
              <a:defRPr sz="1800"/>
            </a:lvl3pPr>
            <a:lvl4pPr>
              <a:buClr>
                <a:srgbClr val="AC791D"/>
              </a:buClr>
              <a:defRPr sz="1800"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692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613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62721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76791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778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056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03670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7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2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590319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621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32361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3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79092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3096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988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134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636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EFA724"/>
              </a:buClr>
              <a:defRPr/>
            </a:lvl1pPr>
            <a:lvl2pPr>
              <a:buClr>
                <a:srgbClr val="EFA724"/>
              </a:buClr>
              <a:defRPr/>
            </a:lvl2pPr>
            <a:lvl3pPr>
              <a:buClr>
                <a:srgbClr val="EFA724"/>
              </a:buClr>
              <a:defRPr/>
            </a:lvl3pPr>
            <a:lvl4pPr>
              <a:buClr>
                <a:srgbClr val="EFA724"/>
              </a:buClr>
              <a:defRPr/>
            </a:lvl4pPr>
            <a:lvl5pPr>
              <a:buClr>
                <a:srgbClr val="EFA724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92203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59789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9964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02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840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866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869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54487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501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700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948936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862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99676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803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873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3108633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EFA724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188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3925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tx1"/>
              </a:buClr>
              <a:defRPr>
                <a:solidFill>
                  <a:srgbClr val="000000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793749" y="64681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068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5611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56888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29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94340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017BC6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4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017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6FED4-590C-4E2A-B162-DAEE1559342F}" type="datetimeFigureOut">
              <a:rPr lang="nl-NL" smtClean="0"/>
              <a:t>5-10-2021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6927-09B3-4184-BF6F-0BD556F0E8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23604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65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DD6803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500765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3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406980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263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886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8531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5877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5640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110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24448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325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DD680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DD680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816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8355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331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730138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427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123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391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075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7848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192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107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671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986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5354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DD6803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949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4439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723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734642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D6803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458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DD6803"/>
              </a:buClr>
              <a:defRPr sz="1800"/>
            </a:lvl3pPr>
            <a:lvl4pPr>
              <a:buClr>
                <a:srgbClr val="DD6803"/>
              </a:buClr>
              <a:defRPr sz="1800"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4806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457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8696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136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800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397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53721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7257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1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893408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224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6982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1645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7299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 oktober 2021</a:t>
            </a:fld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0815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31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97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7378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7378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897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380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dianummer 5"/>
          <p:cNvSpPr txBox="1">
            <a:spLocks/>
          </p:cNvSpPr>
          <p:nvPr userDrawn="1"/>
        </p:nvSpPr>
        <p:spPr>
          <a:xfrm>
            <a:off x="6556863" y="6317044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>
                <a:solidFill>
                  <a:srgbClr val="FFFFFF"/>
                </a:solidFill>
              </a:rPr>
              <a:pPr/>
              <a:t>‹nr.›</a:t>
            </a:fld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156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4842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502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712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766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923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793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1427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98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346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46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16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7921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13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71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6078836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737800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0276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737800"/>
              </a:buClr>
              <a:defRPr sz="2000"/>
            </a:lvl1pPr>
            <a:lvl2pPr>
              <a:buClr>
                <a:srgbClr val="737800"/>
              </a:buClr>
              <a:defRPr sz="1800"/>
            </a:lvl2pPr>
            <a:lvl3pPr>
              <a:buClr>
                <a:srgbClr val="737800"/>
              </a:buClr>
              <a:defRPr sz="1800"/>
            </a:lvl3pPr>
            <a:lvl4pPr>
              <a:buClr>
                <a:srgbClr val="737800"/>
              </a:buClr>
              <a:defRPr sz="1800"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4744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60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2192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17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26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121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5" Type="http://schemas.openxmlformats.org/officeDocument/2006/relationships/slideLayout" Target="../slideLayouts/slideLayout125.xml"/><Relationship Id="rId33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120.xml"/><Relationship Id="rId29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24" Type="http://schemas.openxmlformats.org/officeDocument/2006/relationships/slideLayout" Target="../slideLayouts/slideLayout124.xml"/><Relationship Id="rId32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23" Type="http://schemas.openxmlformats.org/officeDocument/2006/relationships/slideLayout" Target="../slideLayouts/slideLayout123.xml"/><Relationship Id="rId28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31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Relationship Id="rId22" Type="http://schemas.openxmlformats.org/officeDocument/2006/relationships/slideLayout" Target="../slideLayouts/slideLayout122.xml"/><Relationship Id="rId27" Type="http://schemas.openxmlformats.org/officeDocument/2006/relationships/slideLayout" Target="../slideLayouts/slideLayout127.xml"/><Relationship Id="rId30" Type="http://schemas.openxmlformats.org/officeDocument/2006/relationships/slideLayout" Target="../slideLayouts/slideLayout130.xml"/><Relationship Id="rId35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18" Type="http://schemas.openxmlformats.org/officeDocument/2006/relationships/slideLayout" Target="../slideLayouts/slideLayout151.xml"/><Relationship Id="rId26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54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5" Type="http://schemas.openxmlformats.org/officeDocument/2006/relationships/slideLayout" Target="../slideLayouts/slideLayout158.xml"/><Relationship Id="rId33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53.xml"/><Relationship Id="rId29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24" Type="http://schemas.openxmlformats.org/officeDocument/2006/relationships/slideLayout" Target="../slideLayouts/slideLayout157.xml"/><Relationship Id="rId32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23" Type="http://schemas.openxmlformats.org/officeDocument/2006/relationships/slideLayout" Target="../slideLayouts/slideLayout156.xml"/><Relationship Id="rId28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43.xml"/><Relationship Id="rId19" Type="http://schemas.openxmlformats.org/officeDocument/2006/relationships/slideLayout" Target="../slideLayouts/slideLayout152.xml"/><Relationship Id="rId31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Relationship Id="rId22" Type="http://schemas.openxmlformats.org/officeDocument/2006/relationships/slideLayout" Target="../slideLayouts/slideLayout155.xml"/><Relationship Id="rId27" Type="http://schemas.openxmlformats.org/officeDocument/2006/relationships/slideLayout" Target="../slideLayouts/slideLayout160.xml"/><Relationship Id="rId30" Type="http://schemas.openxmlformats.org/officeDocument/2006/relationships/slideLayout" Target="../slideLayouts/slideLayout163.xml"/><Relationship Id="rId35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4450" r:id="rId2"/>
    <p:sldLayoutId id="2147483856" r:id="rId3"/>
    <p:sldLayoutId id="2147483862" r:id="rId4"/>
    <p:sldLayoutId id="2147483863" r:id="rId5"/>
    <p:sldLayoutId id="2147484453" r:id="rId6"/>
    <p:sldLayoutId id="2147484451" r:id="rId7"/>
    <p:sldLayoutId id="2147484452" r:id="rId8"/>
    <p:sldLayoutId id="2147483865" r:id="rId9"/>
    <p:sldLayoutId id="2147484449" r:id="rId10"/>
    <p:sldLayoutId id="2147483866" r:id="rId11"/>
    <p:sldLayoutId id="2147484448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6" r:id="rId20"/>
    <p:sldLayoutId id="2147483879" r:id="rId21"/>
    <p:sldLayoutId id="2147483880" r:id="rId22"/>
    <p:sldLayoutId id="2147483881" r:id="rId23"/>
    <p:sldLayoutId id="2147483882" r:id="rId24"/>
    <p:sldLayoutId id="2147483883" r:id="rId25"/>
    <p:sldLayoutId id="2147483884" r:id="rId26"/>
    <p:sldLayoutId id="2147483885" r:id="rId27"/>
    <p:sldLayoutId id="2147483886" r:id="rId28"/>
    <p:sldLayoutId id="2147483888" r:id="rId29"/>
    <p:sldLayoutId id="2147483889" r:id="rId30"/>
    <p:sldLayoutId id="2147483890" r:id="rId31"/>
    <p:sldLayoutId id="2147483891" r:id="rId32"/>
    <p:sldLayoutId id="2147483892" r:id="rId33"/>
    <p:sldLayoutId id="2147484590" r:id="rId3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017BC6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017BC6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017BC6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38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7" r:id="rId2"/>
    <p:sldLayoutId id="2147484456" r:id="rId3"/>
    <p:sldLayoutId id="2147484458" r:id="rId4"/>
    <p:sldLayoutId id="2147484459" r:id="rId5"/>
    <p:sldLayoutId id="2147484460" r:id="rId6"/>
    <p:sldLayoutId id="2147484461" r:id="rId7"/>
    <p:sldLayoutId id="2147484462" r:id="rId8"/>
    <p:sldLayoutId id="2147484463" r:id="rId9"/>
    <p:sldLayoutId id="2147484464" r:id="rId10"/>
    <p:sldLayoutId id="2147484465" r:id="rId11"/>
    <p:sldLayoutId id="2147484466" r:id="rId12"/>
    <p:sldLayoutId id="2147484467" r:id="rId13"/>
    <p:sldLayoutId id="2147484468" r:id="rId14"/>
    <p:sldLayoutId id="2147484469" r:id="rId15"/>
    <p:sldLayoutId id="2147484470" r:id="rId16"/>
    <p:sldLayoutId id="2147484471" r:id="rId17"/>
    <p:sldLayoutId id="2147484472" r:id="rId18"/>
    <p:sldLayoutId id="2147484473" r:id="rId19"/>
    <p:sldLayoutId id="2147484474" r:id="rId20"/>
    <p:sldLayoutId id="2147484475" r:id="rId21"/>
    <p:sldLayoutId id="2147484476" r:id="rId22"/>
    <p:sldLayoutId id="2147484477" r:id="rId23"/>
    <p:sldLayoutId id="2147484478" r:id="rId24"/>
    <p:sldLayoutId id="2147484479" r:id="rId25"/>
    <p:sldLayoutId id="2147484480" r:id="rId26"/>
    <p:sldLayoutId id="2147484481" r:id="rId27"/>
    <p:sldLayoutId id="2147484482" r:id="rId28"/>
    <p:sldLayoutId id="2147484483" r:id="rId29"/>
    <p:sldLayoutId id="2147484484" r:id="rId30"/>
    <p:sldLayoutId id="2147484485" r:id="rId31"/>
    <p:sldLayoutId id="2147484486" r:id="rId32"/>
    <p:sldLayoutId id="2147484487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D6803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D6803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D6803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D6803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Verdana" panose="020B0604030504040204" pitchFamily="34" charset="0"/>
        <a:buChar char="–"/>
        <a:defRPr sz="1600" kern="1200">
          <a:solidFill>
            <a:srgbClr val="DD6803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DD6803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1" r:id="rId2"/>
    <p:sldLayoutId id="2147484490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  <p:sldLayoutId id="2147484501" r:id="rId13"/>
    <p:sldLayoutId id="2147484502" r:id="rId14"/>
    <p:sldLayoutId id="2147484503" r:id="rId15"/>
    <p:sldLayoutId id="2147484504" r:id="rId16"/>
    <p:sldLayoutId id="2147484505" r:id="rId17"/>
    <p:sldLayoutId id="2147484506" r:id="rId18"/>
    <p:sldLayoutId id="2147484507" r:id="rId19"/>
    <p:sldLayoutId id="2147484508" r:id="rId20"/>
    <p:sldLayoutId id="2147484509" r:id="rId21"/>
    <p:sldLayoutId id="2147484510" r:id="rId22"/>
    <p:sldLayoutId id="2147484511" r:id="rId23"/>
    <p:sldLayoutId id="2147484512" r:id="rId24"/>
    <p:sldLayoutId id="2147484513" r:id="rId25"/>
    <p:sldLayoutId id="2147484514" r:id="rId26"/>
    <p:sldLayoutId id="2147484515" r:id="rId27"/>
    <p:sldLayoutId id="2147484516" r:id="rId28"/>
    <p:sldLayoutId id="2147484517" r:id="rId29"/>
    <p:sldLayoutId id="2147484518" r:id="rId30"/>
    <p:sldLayoutId id="2147484519" r:id="rId31"/>
    <p:sldLayoutId id="2147484520" r:id="rId32"/>
    <p:sldLayoutId id="2147484521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737800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737800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737800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7378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Verdana" panose="020B0604030504040204" pitchFamily="34" charset="0"/>
        <a:buChar char="–"/>
        <a:defRPr sz="1600" kern="1200">
          <a:solidFill>
            <a:srgbClr val="737800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737800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7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3" r:id="rId1"/>
    <p:sldLayoutId id="2147484525" r:id="rId2"/>
    <p:sldLayoutId id="2147484524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  <p:sldLayoutId id="2147484534" r:id="rId12"/>
    <p:sldLayoutId id="2147484535" r:id="rId13"/>
    <p:sldLayoutId id="2147484536" r:id="rId14"/>
    <p:sldLayoutId id="2147484537" r:id="rId15"/>
    <p:sldLayoutId id="2147484538" r:id="rId16"/>
    <p:sldLayoutId id="2147484539" r:id="rId17"/>
    <p:sldLayoutId id="2147484540" r:id="rId18"/>
    <p:sldLayoutId id="2147484541" r:id="rId19"/>
    <p:sldLayoutId id="2147484542" r:id="rId20"/>
    <p:sldLayoutId id="2147484543" r:id="rId21"/>
    <p:sldLayoutId id="2147484544" r:id="rId22"/>
    <p:sldLayoutId id="2147484545" r:id="rId23"/>
    <p:sldLayoutId id="2147484546" r:id="rId24"/>
    <p:sldLayoutId id="2147484547" r:id="rId25"/>
    <p:sldLayoutId id="2147484548" r:id="rId26"/>
    <p:sldLayoutId id="2147484549" r:id="rId27"/>
    <p:sldLayoutId id="2147484550" r:id="rId28"/>
    <p:sldLayoutId id="2147484551" r:id="rId29"/>
    <p:sldLayoutId id="2147484552" r:id="rId30"/>
    <p:sldLayoutId id="2147484553" r:id="rId31"/>
    <p:sldLayoutId id="2147484554" r:id="rId32"/>
    <p:sldLayoutId id="2147484555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AC791D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AC791D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AC791D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AC791D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Verdana" panose="020B0604030504040204" pitchFamily="34" charset="0"/>
        <a:buChar char="–"/>
        <a:defRPr sz="1600" kern="1200">
          <a:solidFill>
            <a:srgbClr val="AC791D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AC791D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9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7" r:id="rId1"/>
    <p:sldLayoutId id="2147484559" r:id="rId2"/>
    <p:sldLayoutId id="2147484558" r:id="rId3"/>
    <p:sldLayoutId id="2147484560" r:id="rId4"/>
    <p:sldLayoutId id="2147484561" r:id="rId5"/>
    <p:sldLayoutId id="2147484562" r:id="rId6"/>
    <p:sldLayoutId id="2147484563" r:id="rId7"/>
    <p:sldLayoutId id="2147484564" r:id="rId8"/>
    <p:sldLayoutId id="2147484565" r:id="rId9"/>
    <p:sldLayoutId id="2147484566" r:id="rId10"/>
    <p:sldLayoutId id="2147484567" r:id="rId11"/>
    <p:sldLayoutId id="2147484568" r:id="rId12"/>
    <p:sldLayoutId id="2147484569" r:id="rId13"/>
    <p:sldLayoutId id="2147484570" r:id="rId14"/>
    <p:sldLayoutId id="2147484571" r:id="rId15"/>
    <p:sldLayoutId id="2147484572" r:id="rId16"/>
    <p:sldLayoutId id="2147484573" r:id="rId17"/>
    <p:sldLayoutId id="2147484574" r:id="rId18"/>
    <p:sldLayoutId id="2147484575" r:id="rId19"/>
    <p:sldLayoutId id="2147484576" r:id="rId20"/>
    <p:sldLayoutId id="2147484577" r:id="rId21"/>
    <p:sldLayoutId id="2147484578" r:id="rId22"/>
    <p:sldLayoutId id="2147484579" r:id="rId23"/>
    <p:sldLayoutId id="2147484580" r:id="rId24"/>
    <p:sldLayoutId id="2147484581" r:id="rId25"/>
    <p:sldLayoutId id="2147484582" r:id="rId26"/>
    <p:sldLayoutId id="2147484583" r:id="rId27"/>
    <p:sldLayoutId id="2147484584" r:id="rId28"/>
    <p:sldLayoutId id="2147484585" r:id="rId29"/>
    <p:sldLayoutId id="2147484586" r:id="rId30"/>
    <p:sldLayoutId id="2147484587" r:id="rId31"/>
    <p:sldLayoutId id="2147484588" r:id="rId32"/>
    <p:sldLayoutId id="2147484589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EFA724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EFA724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EFA724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EFA72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600" kern="1200">
          <a:solidFill>
            <a:srgbClr val="EFA724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EFA724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1168" y="578326"/>
            <a:ext cx="11717865" cy="1430867"/>
          </a:xfrm>
        </p:spPr>
        <p:txBody>
          <a:bodyPr>
            <a:normAutofit/>
          </a:bodyPr>
          <a:lstStyle/>
          <a:p>
            <a:r>
              <a:rPr lang="nl-NL" sz="4000" dirty="0"/>
              <a:t>Project: Vernieuwing RJJI De </a:t>
            </a:r>
            <a:r>
              <a:rPr lang="nl-NL" sz="4000" dirty="0" err="1"/>
              <a:t>Hunnerberg</a:t>
            </a:r>
            <a:r>
              <a:rPr lang="nl-NL" sz="4400" dirty="0"/>
              <a:t> </a:t>
            </a:r>
            <a:br>
              <a:rPr lang="nl-NL" sz="4400" dirty="0"/>
            </a:br>
            <a:endParaRPr lang="nl-NL" sz="4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59" y="2374842"/>
            <a:ext cx="7162801" cy="2286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t="3592" b="13737"/>
          <a:stretch/>
        </p:blipFill>
        <p:spPr>
          <a:xfrm>
            <a:off x="8166100" y="1799166"/>
            <a:ext cx="3486150" cy="4727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608759" y="4660842"/>
            <a:ext cx="9144000" cy="1955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nl-NL" sz="18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Adres: Berg en </a:t>
            </a:r>
            <a:r>
              <a:rPr lang="nl-NL" sz="18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Dalseweg</a:t>
            </a:r>
            <a:r>
              <a:rPr lang="nl-NL" sz="18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287, 6522 CH Nijmegen</a:t>
            </a:r>
          </a:p>
          <a:p>
            <a:pPr algn="l">
              <a:lnSpc>
                <a:spcPct val="150000"/>
              </a:lnSpc>
            </a:pPr>
            <a:r>
              <a:rPr lang="nl-NL" sz="18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Object: 100055G01</a:t>
            </a:r>
          </a:p>
          <a:p>
            <a:pPr algn="l">
              <a:lnSpc>
                <a:spcPct val="150000"/>
              </a:lnSpc>
            </a:pPr>
            <a:r>
              <a:rPr lang="nl-NL" sz="18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Projectnr.:15864</a:t>
            </a:r>
          </a:p>
          <a:p>
            <a:pPr algn="l">
              <a:lnSpc>
                <a:spcPct val="150000"/>
              </a:lnSpc>
            </a:pPr>
            <a:r>
              <a:rPr lang="nl-NL" sz="18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Bouwjaar: 1905 / 1995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754045" y="1363860"/>
            <a:ext cx="11717865" cy="93972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u="sng" dirty="0"/>
              <a:t>Presentatie aanwijzing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6727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02621" y="1575920"/>
            <a:ext cx="12082045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nl-NL" dirty="0"/>
              <a:t>Verbouwen / uitbreiden Entreezone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l-NL" dirty="0"/>
              <a:t>Nieuwbouw energiegebouw (NSA) + vervangen </a:t>
            </a:r>
            <a:r>
              <a:rPr lang="nl-NL" dirty="0" err="1"/>
              <a:t>hoofdverdeelinrichting</a:t>
            </a:r>
            <a:endParaRPr lang="nl-NL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l-NL" dirty="0"/>
              <a:t>DIOO; Digitale Infrastructuur Op Orde</a:t>
            </a:r>
            <a:endParaRPr lang="nl-NL" dirty="0">
              <a:solidFill>
                <a:schemeClr val="bg1">
                  <a:lumMod val="75000"/>
                </a:schemeClr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l-NL" dirty="0"/>
              <a:t>Vervangen PZI / MAI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l-NL" dirty="0"/>
              <a:t>Vervangen beveiligingscomponenten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l-NL" dirty="0"/>
              <a:t>Renovatie leef-afdelingen  </a:t>
            </a:r>
            <a:endParaRPr lang="nl-NL" i="1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nl-NL" dirty="0"/>
              <a:t>					</a:t>
            </a:r>
            <a:endParaRPr lang="nl-NL" i="1" u="sng" dirty="0"/>
          </a:p>
          <a:p>
            <a:pPr marL="0" indent="0">
              <a:buNone/>
            </a:pPr>
            <a:r>
              <a:rPr lang="nl-NL" i="1" u="sng" dirty="0"/>
              <a:t>                                                                         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4" t="34074" r="23370" b="44629"/>
          <a:stretch/>
        </p:blipFill>
        <p:spPr>
          <a:xfrm>
            <a:off x="3879463" y="5795712"/>
            <a:ext cx="3815965" cy="8537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19792"/>
          <a:stretch/>
        </p:blipFill>
        <p:spPr>
          <a:xfrm>
            <a:off x="330200" y="5506438"/>
            <a:ext cx="2809694" cy="12739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467" y="5667768"/>
            <a:ext cx="2735284" cy="981711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702622" y="814011"/>
            <a:ext cx="11717865" cy="143086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/>
              <a:t>Project: Vernieuwing RJJI De </a:t>
            </a:r>
            <a:r>
              <a:rPr lang="nl-NL" sz="3200" dirty="0" err="1"/>
              <a:t>Hunnerberg</a:t>
            </a:r>
            <a:r>
              <a:rPr lang="nl-NL" sz="3200" dirty="0"/>
              <a:t> </a:t>
            </a:r>
            <a:r>
              <a:rPr lang="nl-NL" sz="4400" dirty="0"/>
              <a:t/>
            </a:r>
            <a:br>
              <a:rPr lang="nl-NL" sz="4400" dirty="0"/>
            </a:b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1719691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425575"/>
            <a:ext cx="10515600" cy="4351338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70" y="1063625"/>
            <a:ext cx="7636351" cy="5075237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81270" y="237860"/>
            <a:ext cx="8674863" cy="1325563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400" dirty="0"/>
              <a:t>1.Verbouwen/uitbreiden entreezone</a:t>
            </a:r>
          </a:p>
        </p:txBody>
      </p:sp>
      <p:sp>
        <p:nvSpPr>
          <p:cNvPr id="11" name="Tijdelijke aanduiding voor inhoud 2"/>
          <p:cNvSpPr txBox="1">
            <a:spLocks/>
          </p:cNvSpPr>
          <p:nvPr/>
        </p:nvSpPr>
        <p:spPr>
          <a:xfrm>
            <a:off x="8016666" y="578881"/>
            <a:ext cx="3994064" cy="5910054"/>
          </a:xfrm>
          <a:prstGeom prst="rect">
            <a:avLst/>
          </a:prstGeom>
        </p:spPr>
        <p:txBody>
          <a:bodyPr vert="horz" lIns="0" tIns="0" rIns="0" bIns="0" numCol="1" spcCol="46800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400" dirty="0"/>
              <a:t>Tijdelijke situatie</a:t>
            </a:r>
          </a:p>
          <a:p>
            <a:r>
              <a:rPr lang="nl-NL" sz="1400" dirty="0"/>
              <a:t>Entree via blauwe entreecontainer</a:t>
            </a:r>
          </a:p>
          <a:p>
            <a:r>
              <a:rPr lang="nl-NL" sz="1400" dirty="0"/>
              <a:t>Rood gearceerd gebied = deelproject entreezone</a:t>
            </a:r>
          </a:p>
          <a:p>
            <a:r>
              <a:rPr lang="nl-NL" sz="1400" dirty="0" err="1"/>
              <a:t>Tbv</a:t>
            </a:r>
            <a:r>
              <a:rPr lang="nl-NL" sz="1400" dirty="0"/>
              <a:t> deelproject entreezone wordt een </a:t>
            </a:r>
            <a:r>
              <a:rPr lang="nl-NL" sz="1400" dirty="0" err="1"/>
              <a:t>stand-alone</a:t>
            </a:r>
            <a:r>
              <a:rPr lang="nl-NL" sz="1400" dirty="0"/>
              <a:t> bouwgebied gemaakt (alleen toegankelijk voor aannemer)</a:t>
            </a:r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3546061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425575"/>
            <a:ext cx="10515600" cy="4351338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554" y="895350"/>
            <a:ext cx="7910893" cy="5593585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81270" y="237860"/>
            <a:ext cx="8674863" cy="1325563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400" dirty="0"/>
              <a:t>1.Verbouwen/uitbreiden entreezone</a:t>
            </a:r>
          </a:p>
        </p:txBody>
      </p:sp>
      <p:sp>
        <p:nvSpPr>
          <p:cNvPr id="11" name="Tijdelijke aanduiding voor inhoud 2"/>
          <p:cNvSpPr txBox="1">
            <a:spLocks/>
          </p:cNvSpPr>
          <p:nvPr/>
        </p:nvSpPr>
        <p:spPr>
          <a:xfrm>
            <a:off x="8016666" y="578881"/>
            <a:ext cx="3994064" cy="5910054"/>
          </a:xfrm>
          <a:prstGeom prst="rect">
            <a:avLst/>
          </a:prstGeom>
        </p:spPr>
        <p:txBody>
          <a:bodyPr vert="horz" lIns="0" tIns="0" rIns="0" bIns="0" numCol="1" spcCol="46800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400" dirty="0"/>
              <a:t>Impressie vernieuwde entreezone</a:t>
            </a:r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1136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425575"/>
            <a:ext cx="10515600" cy="4351338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/>
          <a:srcRect t="4943" r="6163" b="10513"/>
          <a:stretch/>
        </p:blipFill>
        <p:spPr>
          <a:xfrm>
            <a:off x="181270" y="1369384"/>
            <a:ext cx="7490263" cy="4601569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81270" y="237860"/>
            <a:ext cx="8674863" cy="1325563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400" dirty="0"/>
              <a:t>2.Nieuwbouw energiegebouw (NSA)</a:t>
            </a:r>
            <a:br>
              <a:rPr lang="nl-NL" sz="2400" dirty="0"/>
            </a:br>
            <a:r>
              <a:rPr lang="nl-NL" sz="2400" dirty="0"/>
              <a:t>   + vervangen hoofdverdeler </a:t>
            </a:r>
          </a:p>
        </p:txBody>
      </p:sp>
      <p:sp>
        <p:nvSpPr>
          <p:cNvPr id="12" name="Tijdelijke aanduiding voor inhoud 2"/>
          <p:cNvSpPr txBox="1">
            <a:spLocks/>
          </p:cNvSpPr>
          <p:nvPr/>
        </p:nvSpPr>
        <p:spPr>
          <a:xfrm>
            <a:off x="7906161" y="701676"/>
            <a:ext cx="3994064" cy="5075237"/>
          </a:xfrm>
          <a:prstGeom prst="rect">
            <a:avLst/>
          </a:prstGeom>
        </p:spPr>
        <p:txBody>
          <a:bodyPr vert="horz" lIns="0" tIns="0" rIns="0" bIns="0" numCol="1" spcCol="46800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400" dirty="0"/>
              <a:t>Locatie nieuwe NSA</a:t>
            </a:r>
            <a:endParaRPr lang="nl-NL" sz="1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sz="1400" u="sng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u="sng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</p:txBody>
      </p:sp>
      <p:pic>
        <p:nvPicPr>
          <p:cNvPr id="1026" name="Afbeelding 1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420" y="3842243"/>
            <a:ext cx="3941310" cy="2801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904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425575"/>
            <a:ext cx="10515600" cy="4351338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r="4288"/>
          <a:stretch/>
        </p:blipFill>
        <p:spPr>
          <a:xfrm>
            <a:off x="181270" y="1369384"/>
            <a:ext cx="7792003" cy="4786940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81270" y="237860"/>
            <a:ext cx="8674863" cy="1325563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400" dirty="0"/>
              <a:t>2.Nieuwbouw energiegebouw (NSA)</a:t>
            </a:r>
            <a:br>
              <a:rPr lang="nl-NL" sz="2400" dirty="0"/>
            </a:br>
            <a:r>
              <a:rPr lang="nl-NL" sz="2400" dirty="0"/>
              <a:t>   + vervangen hoofdverdeler </a:t>
            </a:r>
          </a:p>
        </p:txBody>
      </p:sp>
      <p:sp>
        <p:nvSpPr>
          <p:cNvPr id="12" name="Tijdelijke aanduiding voor inhoud 2"/>
          <p:cNvSpPr txBox="1">
            <a:spLocks/>
          </p:cNvSpPr>
          <p:nvPr/>
        </p:nvSpPr>
        <p:spPr>
          <a:xfrm>
            <a:off x="7906161" y="701676"/>
            <a:ext cx="3994064" cy="5075237"/>
          </a:xfrm>
          <a:prstGeom prst="rect">
            <a:avLst/>
          </a:prstGeom>
        </p:spPr>
        <p:txBody>
          <a:bodyPr vert="horz" lIns="0" tIns="0" rIns="0" bIns="0" numCol="1" spcCol="46800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400" dirty="0"/>
              <a:t>Impressie nieuw gebouw NSA</a:t>
            </a:r>
          </a:p>
          <a:p>
            <a:pPr marL="0" indent="0">
              <a:buNone/>
            </a:pPr>
            <a:endParaRPr lang="nl-NL" sz="1400" u="sng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u="sng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3658314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425575"/>
            <a:ext cx="10515600" cy="4351338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3"/>
          <a:srcRect b="11987"/>
          <a:stretch/>
        </p:blipFill>
        <p:spPr>
          <a:xfrm>
            <a:off x="181270" y="1107989"/>
            <a:ext cx="7272405" cy="3743930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81270" y="237860"/>
            <a:ext cx="8674863" cy="1325563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400" dirty="0"/>
              <a:t>3. DIOO</a:t>
            </a: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8108165" y="784126"/>
            <a:ext cx="3994064" cy="4847090"/>
          </a:xfrm>
          <a:prstGeom prst="rect">
            <a:avLst/>
          </a:prstGeom>
        </p:spPr>
        <p:txBody>
          <a:bodyPr vert="horz" lIns="0" tIns="0" rIns="0" bIns="0" numCol="1" spcCol="46800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1400" dirty="0"/>
          </a:p>
          <a:p>
            <a:r>
              <a:rPr lang="nl-NL" sz="1400" dirty="0"/>
              <a:t>Realiseren van 2 nieuwe SER en 1 MER ruimte</a:t>
            </a:r>
          </a:p>
          <a:p>
            <a:r>
              <a:rPr lang="nl-NL" sz="1400" dirty="0"/>
              <a:t>Vervangen bekabeling</a:t>
            </a:r>
          </a:p>
          <a:p>
            <a:pPr marL="0" indent="0">
              <a:buNone/>
            </a:pPr>
            <a:endParaRPr lang="nl-NL" sz="1400" dirty="0"/>
          </a:p>
          <a:p>
            <a:endParaRPr lang="nl-NL" sz="1400" u="sng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/>
          <a:srcRect l="11207" t="3473" b="8070"/>
          <a:stretch/>
        </p:blipFill>
        <p:spPr>
          <a:xfrm>
            <a:off x="5050971" y="3918358"/>
            <a:ext cx="2955594" cy="279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51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425575"/>
            <a:ext cx="10515600" cy="4351338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81270" y="237860"/>
            <a:ext cx="8674863" cy="1325563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400" dirty="0"/>
              <a:t>6. Renovatie </a:t>
            </a:r>
            <a:r>
              <a:rPr lang="nl-NL" sz="2400" dirty="0" err="1"/>
              <a:t>leefafdelingen</a:t>
            </a:r>
            <a:r>
              <a:rPr lang="nl-NL" sz="2400" dirty="0"/>
              <a:t> A t/m H</a:t>
            </a:r>
            <a:br>
              <a:rPr lang="nl-NL" sz="2400" dirty="0"/>
            </a:br>
            <a:r>
              <a:rPr lang="nl-NL" sz="2400" dirty="0"/>
              <a:t>   + no. 3/4/5</a:t>
            </a: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8059071" y="784126"/>
            <a:ext cx="3994064" cy="4847090"/>
          </a:xfrm>
          <a:prstGeom prst="rect">
            <a:avLst/>
          </a:prstGeom>
        </p:spPr>
        <p:txBody>
          <a:bodyPr vert="horz" lIns="0" tIns="0" rIns="0" bIns="0" numCol="1" spcCol="46800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017BC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rgbClr val="017BC6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1400" dirty="0"/>
          </a:p>
          <a:p>
            <a:pPr>
              <a:lnSpc>
                <a:spcPct val="100000"/>
              </a:lnSpc>
            </a:pPr>
            <a:r>
              <a:rPr lang="nl-NL" sz="1400" dirty="0"/>
              <a:t>Afwerkingen, verlichting en keukens van de afdelingen worden vervangen.</a:t>
            </a:r>
          </a:p>
          <a:p>
            <a:r>
              <a:rPr lang="nl-NL" sz="1400" dirty="0"/>
              <a:t>Cel-onttrekking voorkomen</a:t>
            </a:r>
          </a:p>
          <a:p>
            <a:r>
              <a:rPr lang="nl-NL" sz="1400" dirty="0"/>
              <a:t>6 weken per </a:t>
            </a:r>
            <a:r>
              <a:rPr lang="nl-NL" sz="1400" dirty="0" err="1"/>
              <a:t>leefafdeling</a:t>
            </a:r>
            <a:endParaRPr lang="nl-NL" sz="1400" dirty="0"/>
          </a:p>
          <a:p>
            <a:r>
              <a:rPr lang="nl-NL" sz="1400" dirty="0"/>
              <a:t>Volgorde; carrousel &gt; </a:t>
            </a:r>
            <a:r>
              <a:rPr lang="nl-NL" sz="1400" dirty="0" err="1"/>
              <a:t>n.t.b</a:t>
            </a:r>
            <a:r>
              <a:rPr lang="nl-NL" sz="14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400" dirty="0"/>
              <a:t>.</a:t>
            </a:r>
          </a:p>
          <a:p>
            <a:endParaRPr lang="nl-NL" sz="1400" dirty="0"/>
          </a:p>
          <a:p>
            <a:endParaRPr lang="nl-NL" sz="1400" u="sng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  <a:p>
            <a:endParaRPr lang="nl-NL" sz="14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70" y="1117955"/>
            <a:ext cx="7750417" cy="439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35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425575"/>
            <a:ext cx="10515600" cy="4351338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81270" y="237860"/>
            <a:ext cx="8674863" cy="1325563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400" dirty="0"/>
              <a:t>Planning realisatie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A9D984-95D4-4C82-BD55-F57795CC4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76" y="648075"/>
            <a:ext cx="9000392" cy="651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48827"/>
      </p:ext>
    </p:extLst>
  </p:cSld>
  <p:clrMapOvr>
    <a:masterClrMapping/>
  </p:clrMapOvr>
</p:sld>
</file>

<file path=ppt/theme/theme1.xml><?xml version="1.0" encoding="utf-8"?>
<a:theme xmlns:a="http://schemas.openxmlformats.org/drawingml/2006/main" name="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2.xml><?xml version="1.0" encoding="utf-8"?>
<a:theme xmlns:a="http://schemas.openxmlformats.org/drawingml/2006/main" name="1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3.xml><?xml version="1.0" encoding="utf-8"?>
<a:theme xmlns:a="http://schemas.openxmlformats.org/drawingml/2006/main" name="2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4.xml><?xml version="1.0" encoding="utf-8"?>
<a:theme xmlns:a="http://schemas.openxmlformats.org/drawingml/2006/main" name="3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5.xml><?xml version="1.0" encoding="utf-8"?>
<a:theme xmlns:a="http://schemas.openxmlformats.org/drawingml/2006/main" name="4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BZK Presentatie - Algemeen</Template>
  <TotalTime>0</TotalTime>
  <Words>190</Words>
  <Application>Microsoft Office PowerPoint</Application>
  <PresentationFormat>Breedbeeld</PresentationFormat>
  <Paragraphs>90</Paragraphs>
  <Slides>9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5</vt:i4>
      </vt:variant>
      <vt:variant>
        <vt:lpstr>Diatitels</vt:lpstr>
      </vt:variant>
      <vt:variant>
        <vt:i4>9</vt:i4>
      </vt:variant>
    </vt:vector>
  </HeadingPairs>
  <TitlesOfParts>
    <vt:vector size="19" baseType="lpstr">
      <vt:lpstr>Adobe Fan Heiti Std B</vt:lpstr>
      <vt:lpstr>Arial</vt:lpstr>
      <vt:lpstr>Calibri</vt:lpstr>
      <vt:lpstr>Verdana</vt:lpstr>
      <vt:lpstr>Wingdings</vt:lpstr>
      <vt:lpstr>BZK Presentatie - Algemeen</vt:lpstr>
      <vt:lpstr>1_BZK Presentatie - Algemeen</vt:lpstr>
      <vt:lpstr>2_BZK Presentatie - Algemeen</vt:lpstr>
      <vt:lpstr>3_BZK Presentatie - Algemeen</vt:lpstr>
      <vt:lpstr>4_BZK Presentatie - Algemeen</vt:lpstr>
      <vt:lpstr>Project: Vernieuwing RJJI De Hunnerberg  </vt:lpstr>
      <vt:lpstr>PowerPoint-presentatie</vt:lpstr>
      <vt:lpstr>1.Verbouwen/uitbreiden entreezone</vt:lpstr>
      <vt:lpstr>1.Verbouwen/uitbreiden entreezone</vt:lpstr>
      <vt:lpstr>2.Nieuwbouw energiegebouw (NSA)    + vervangen hoofdverdeler </vt:lpstr>
      <vt:lpstr>2.Nieuwbouw energiegebouw (NSA)    + vervangen hoofdverdeler </vt:lpstr>
      <vt:lpstr>3. DIOO</vt:lpstr>
      <vt:lpstr>6. Renovatie leefafdelingen A t/m H    + no. 3/4/5</vt:lpstr>
      <vt:lpstr>Planning realisatie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Berendse, Ingrid</dc:creator>
  <cp:lastModifiedBy>Blaauw, Sander</cp:lastModifiedBy>
  <cp:revision>222</cp:revision>
  <cp:lastPrinted>2021-02-17T15:00:06Z</cp:lastPrinted>
  <dcterms:created xsi:type="dcterms:W3CDTF">2017-02-27T13:28:55Z</dcterms:created>
  <dcterms:modified xsi:type="dcterms:W3CDTF">2021-10-05T11:29:03Z</dcterms:modified>
</cp:coreProperties>
</file>