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61" r:id="rId4"/>
    <p:sldId id="262" r:id="rId5"/>
    <p:sldId id="277" r:id="rId6"/>
    <p:sldId id="263" r:id="rId7"/>
    <p:sldId id="264" r:id="rId8"/>
    <p:sldId id="265" r:id="rId9"/>
    <p:sldId id="267" r:id="rId10"/>
    <p:sldId id="266" r:id="rId11"/>
    <p:sldId id="268" r:id="rId12"/>
    <p:sldId id="269" r:id="rId13"/>
    <p:sldId id="271" r:id="rId14"/>
    <p:sldId id="278" r:id="rId15"/>
    <p:sldId id="279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oij, Lisanne (CD)" initials="KL(" lastIdx="9" clrIdx="0">
    <p:extLst>
      <p:ext uri="{19B8F6BF-5375-455C-9EA6-DF929625EA0E}">
        <p15:presenceInfo xmlns:p15="http://schemas.microsoft.com/office/powerpoint/2012/main" userId="Kooij, Lisanne (CD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3" d="100"/>
          <a:sy n="63" d="100"/>
        </p:scale>
        <p:origin x="96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801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34023144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03328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24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709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991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490446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389429320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4133384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41641964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61972737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362384362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503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11" Type="http://schemas.openxmlformats.org/officeDocument/2006/relationships/image" Target="../media/image9.png"/><Relationship Id="rId5" Type="http://schemas.openxmlformats.org/officeDocument/2006/relationships/image" Target="../media/image19.svg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11" Type="http://schemas.openxmlformats.org/officeDocument/2006/relationships/image" Target="../media/image9.png"/><Relationship Id="rId5" Type="http://schemas.openxmlformats.org/officeDocument/2006/relationships/image" Target="../media/image19.svg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3.sv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image" Target="../media/image2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11" Type="http://schemas.openxmlformats.org/officeDocument/2006/relationships/image" Target="../media/image9.png"/><Relationship Id="rId5" Type="http://schemas.openxmlformats.org/officeDocument/2006/relationships/image" Target="../media/image19.svg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3.sv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image" Target="../media/image2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11" Type="http://schemas.openxmlformats.org/officeDocument/2006/relationships/image" Target="../media/image9.png"/><Relationship Id="rId5" Type="http://schemas.openxmlformats.org/officeDocument/2006/relationships/image" Target="../media/image19.svg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11" Type="http://schemas.openxmlformats.org/officeDocument/2006/relationships/image" Target="../media/image9.png"/><Relationship Id="rId5" Type="http://schemas.openxmlformats.org/officeDocument/2006/relationships/image" Target="../media/image19.svg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11" Type="http://schemas.openxmlformats.org/officeDocument/2006/relationships/image" Target="../media/image9.png"/><Relationship Id="rId5" Type="http://schemas.openxmlformats.org/officeDocument/2006/relationships/image" Target="../media/image19.svg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11" Type="http://schemas.openxmlformats.org/officeDocument/2006/relationships/image" Target="../media/image9.png"/><Relationship Id="rId5" Type="http://schemas.openxmlformats.org/officeDocument/2006/relationships/image" Target="../media/image19.svg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11" Type="http://schemas.openxmlformats.org/officeDocument/2006/relationships/image" Target="../media/image10.png"/><Relationship Id="rId5" Type="http://schemas.openxmlformats.org/officeDocument/2006/relationships/image" Target="../media/image19.svg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23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11" Type="http://schemas.openxmlformats.org/officeDocument/2006/relationships/image" Target="../media/image9.png"/><Relationship Id="rId5" Type="http://schemas.openxmlformats.org/officeDocument/2006/relationships/image" Target="../media/image19.svg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3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11" Type="http://schemas.openxmlformats.org/officeDocument/2006/relationships/image" Target="../media/image9.png"/><Relationship Id="rId5" Type="http://schemas.openxmlformats.org/officeDocument/2006/relationships/image" Target="../media/image19.svg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Blauwdruk</a:t>
            </a:r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Ontwerp</a:t>
            </a:r>
            <a:r>
              <a:rPr lang="en-US" dirty="0" smtClean="0"/>
              <a:t> IM+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>
          <a:xfrm>
            <a:off x="6552000" y="5834660"/>
            <a:ext cx="5004000" cy="345651"/>
          </a:xfrm>
        </p:spPr>
        <p:txBody>
          <a:bodyPr/>
          <a:lstStyle/>
          <a:p>
            <a:r>
              <a:rPr lang="en-US" dirty="0" smtClean="0"/>
              <a:t>22-10-2021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043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26400" y="768954"/>
            <a:ext cx="10933200" cy="1069200"/>
          </a:xfrm>
        </p:spPr>
        <p:txBody>
          <a:bodyPr/>
          <a:lstStyle/>
          <a:p>
            <a:r>
              <a:rPr lang="en-US" dirty="0" smtClean="0"/>
              <a:t>Basis </a:t>
            </a:r>
            <a:r>
              <a:rPr lang="en-US" dirty="0" err="1" smtClean="0"/>
              <a:t>incidentmanagement</a:t>
            </a:r>
            <a:r>
              <a:rPr lang="en-US" dirty="0" smtClean="0"/>
              <a:t>*</a:t>
            </a:r>
            <a:endParaRPr lang="nl-NL" dirty="0"/>
          </a:p>
        </p:txBody>
      </p:sp>
      <p:pic>
        <p:nvPicPr>
          <p:cNvPr id="6" name="Graphic 5" descr="Bullseye with solid fill">
            <a:extLst>
              <a:ext uri="{FF2B5EF4-FFF2-40B4-BE49-F238E27FC236}">
                <a16:creationId xmlns:a16="http://schemas.microsoft.com/office/drawing/2014/main" id="{A996E118-0FE4-4369-AFEF-48898C4F61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7816" y="1533858"/>
            <a:ext cx="602973" cy="602973"/>
          </a:xfrm>
          <a:prstGeom prst="rect">
            <a:avLst/>
          </a:prstGeom>
        </p:spPr>
      </p:pic>
      <p:pic>
        <p:nvPicPr>
          <p:cNvPr id="7" name="Graphic 13" descr="Basic Shapes outline">
            <a:extLst>
              <a:ext uri="{FF2B5EF4-FFF2-40B4-BE49-F238E27FC236}">
                <a16:creationId xmlns:a16="http://schemas.microsoft.com/office/drawing/2014/main" id="{8F25AC87-42F5-4985-A4D4-6E94FF2601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4928" y="2650002"/>
            <a:ext cx="675861" cy="675861"/>
          </a:xfrm>
          <a:prstGeom prst="rect">
            <a:avLst/>
          </a:prstGeom>
        </p:spPr>
      </p:pic>
      <p:grpSp>
        <p:nvGrpSpPr>
          <p:cNvPr id="18" name="Groep 17"/>
          <p:cNvGrpSpPr/>
          <p:nvPr/>
        </p:nvGrpSpPr>
        <p:grpSpPr>
          <a:xfrm>
            <a:off x="621059" y="2487675"/>
            <a:ext cx="6147730" cy="3633367"/>
            <a:chOff x="5460056" y="2363003"/>
            <a:chExt cx="6147730" cy="3633367"/>
          </a:xfrm>
        </p:grpSpPr>
        <p:pic>
          <p:nvPicPr>
            <p:cNvPr id="8" name="Graphic 11" descr="Open book outline">
              <a:extLst>
                <a:ext uri="{FF2B5EF4-FFF2-40B4-BE49-F238E27FC236}">
                  <a16:creationId xmlns:a16="http://schemas.microsoft.com/office/drawing/2014/main" id="{3CB1F219-9FFC-4475-9427-18A9F9288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921986" y="2363003"/>
              <a:ext cx="685800" cy="685800"/>
            </a:xfrm>
            <a:prstGeom prst="rect">
              <a:avLst/>
            </a:prstGeom>
          </p:spPr>
        </p:pic>
        <p:pic>
          <p:nvPicPr>
            <p:cNvPr id="9" name="Graphic 7" descr="Clock outline">
              <a:extLst>
                <a:ext uri="{FF2B5EF4-FFF2-40B4-BE49-F238E27FC236}">
                  <a16:creationId xmlns:a16="http://schemas.microsoft.com/office/drawing/2014/main" id="{897BD770-A087-4323-B129-1E0A24B42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60056" y="5409961"/>
              <a:ext cx="586409" cy="586409"/>
            </a:xfrm>
            <a:prstGeom prst="rect">
              <a:avLst/>
            </a:prstGeom>
          </p:spPr>
        </p:pic>
      </p:grpSp>
      <p:sp>
        <p:nvSpPr>
          <p:cNvPr id="11" name="Tekstvak 10"/>
          <p:cNvSpPr txBox="1"/>
          <p:nvPr/>
        </p:nvSpPr>
        <p:spPr>
          <a:xfrm>
            <a:off x="1370380" y="1650678"/>
            <a:ext cx="10189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Na het doorlopen van de module kan de deelnemer het theoretisch kader omtrent incidentmanagement beschrijven. </a:t>
            </a:r>
            <a:endParaRPr lang="nl-NL" dirty="0"/>
          </a:p>
        </p:txBody>
      </p:sp>
      <p:sp>
        <p:nvSpPr>
          <p:cNvPr id="13" name="Tekstvak 12"/>
          <p:cNvSpPr txBox="1"/>
          <p:nvPr/>
        </p:nvSpPr>
        <p:spPr>
          <a:xfrm>
            <a:off x="1370380" y="2724033"/>
            <a:ext cx="4221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E-Learning. 2 modules, 1 basis en 1 vervolg. </a:t>
            </a:r>
            <a:endParaRPr lang="nl-NL" dirty="0"/>
          </a:p>
        </p:txBody>
      </p:sp>
      <p:sp>
        <p:nvSpPr>
          <p:cNvPr id="14" name="Tekstvak 13"/>
          <p:cNvSpPr txBox="1"/>
          <p:nvPr/>
        </p:nvSpPr>
        <p:spPr>
          <a:xfrm>
            <a:off x="6960095" y="2618600"/>
            <a:ext cx="4680893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smtClean="0"/>
              <a:t>Wat is IM?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smtClean="0"/>
              <a:t>Rol- en taakverdeling bij IM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smtClean="0"/>
              <a:t>4 fasen in een IM-proces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smtClean="0"/>
              <a:t>Bergingsmaatregelen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smtClean="0"/>
              <a:t>Communicatie bij IM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smtClean="0"/>
              <a:t>Verkeersmanagement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smtClean="0"/>
              <a:t>Verkeersmaatregelen</a:t>
            </a:r>
          </a:p>
          <a:p>
            <a:endParaRPr lang="nl-NL" sz="1200" dirty="0"/>
          </a:p>
          <a:p>
            <a:r>
              <a:rPr lang="nl-NL" sz="1200" dirty="0" smtClean="0"/>
              <a:t>Zorg voor veiligheid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smtClean="0"/>
              <a:t>Richtlijnen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smtClean="0"/>
              <a:t>Uitleg beveiligen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smtClean="0"/>
              <a:t>De 4 V’s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smtClean="0"/>
              <a:t>De schouwkaart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smtClean="0"/>
              <a:t>Soorten attentieverlichting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smtClean="0"/>
              <a:t>Slepen</a:t>
            </a:r>
          </a:p>
          <a:p>
            <a:endParaRPr lang="nl-NL" sz="1200" dirty="0" smtClean="0"/>
          </a:p>
          <a:p>
            <a:r>
              <a:rPr lang="nl-NL" sz="1200" dirty="0" smtClean="0"/>
              <a:t>Incidenten beveiligen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smtClean="0"/>
              <a:t>Eenzijdig </a:t>
            </a:r>
            <a:r>
              <a:rPr lang="nl-NL" sz="1200" dirty="0"/>
              <a:t>aanrijdgevaar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smtClean="0"/>
              <a:t>Tweezijdig </a:t>
            </a:r>
            <a:r>
              <a:rPr lang="nl-NL" sz="1200" dirty="0"/>
              <a:t>aanrijdgevaar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smtClean="0"/>
              <a:t>Wel </a:t>
            </a:r>
            <a:r>
              <a:rPr lang="nl-NL" sz="1200" dirty="0"/>
              <a:t>of niet afsluiten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smtClean="0"/>
              <a:t>Aan- </a:t>
            </a:r>
            <a:r>
              <a:rPr lang="nl-NL" sz="1200" dirty="0"/>
              <a:t>en afvoerroutes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smtClean="0"/>
              <a:t>Aanvullende </a:t>
            </a:r>
            <a:r>
              <a:rPr lang="nl-NL" sz="1200" dirty="0"/>
              <a:t>maatregelen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 smtClean="0"/>
          </a:p>
        </p:txBody>
      </p:sp>
      <p:sp>
        <p:nvSpPr>
          <p:cNvPr id="15" name="Tekstvak 14"/>
          <p:cNvSpPr txBox="1"/>
          <p:nvPr/>
        </p:nvSpPr>
        <p:spPr>
          <a:xfrm>
            <a:off x="1465073" y="5643171"/>
            <a:ext cx="3427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45 minuten per module</a:t>
            </a:r>
            <a:endParaRPr lang="nl-NL" dirty="0"/>
          </a:p>
        </p:txBody>
      </p:sp>
      <p:pic>
        <p:nvPicPr>
          <p:cNvPr id="1026" name="Graphic 6" descr="Gebruikers silhouet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28" y="3966783"/>
            <a:ext cx="731837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kstvak 19"/>
          <p:cNvSpPr txBox="1"/>
          <p:nvPr/>
        </p:nvSpPr>
        <p:spPr>
          <a:xfrm>
            <a:off x="1274273" y="3609434"/>
            <a:ext cx="32287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Weginspecteur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Officier van Dienst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Wegverkeersleider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Teamleider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Mentor</a:t>
            </a:r>
            <a:endParaRPr lang="nl-NL" dirty="0"/>
          </a:p>
        </p:txBody>
      </p:sp>
      <p:sp>
        <p:nvSpPr>
          <p:cNvPr id="21" name="Tekstvak 20"/>
          <p:cNvSpPr txBox="1"/>
          <p:nvPr/>
        </p:nvSpPr>
        <p:spPr>
          <a:xfrm>
            <a:off x="712403" y="6399187"/>
            <a:ext cx="5747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chemeClr val="tx2"/>
                </a:solidFill>
              </a:rPr>
              <a:t>*</a:t>
            </a:r>
            <a:r>
              <a:rPr lang="nl-NL" dirty="0" smtClean="0"/>
              <a:t> </a:t>
            </a:r>
            <a:r>
              <a:rPr lang="nl-NL" sz="1200" dirty="0" smtClean="0"/>
              <a:t>Voorwaardelijk voor het volgen van de rest van de opleiding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77357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26400" y="768954"/>
            <a:ext cx="10933200" cy="1069200"/>
          </a:xfrm>
        </p:spPr>
        <p:txBody>
          <a:bodyPr/>
          <a:lstStyle/>
          <a:p>
            <a:r>
              <a:rPr lang="en-US" dirty="0" err="1" smtClean="0"/>
              <a:t>Basisopleiding</a:t>
            </a:r>
            <a:r>
              <a:rPr lang="en-US" dirty="0" smtClean="0"/>
              <a:t> IM (1/2)</a:t>
            </a:r>
            <a:endParaRPr lang="nl-NL" dirty="0"/>
          </a:p>
        </p:txBody>
      </p:sp>
      <p:pic>
        <p:nvPicPr>
          <p:cNvPr id="6" name="Graphic 5" descr="Bullseye with solid fill">
            <a:extLst>
              <a:ext uri="{FF2B5EF4-FFF2-40B4-BE49-F238E27FC236}">
                <a16:creationId xmlns:a16="http://schemas.microsoft.com/office/drawing/2014/main" id="{A996E118-0FE4-4369-AFEF-48898C4F61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7816" y="1533858"/>
            <a:ext cx="602973" cy="602973"/>
          </a:xfrm>
          <a:prstGeom prst="rect">
            <a:avLst/>
          </a:prstGeom>
        </p:spPr>
      </p:pic>
      <p:pic>
        <p:nvPicPr>
          <p:cNvPr id="7" name="Graphic 13" descr="Basic Shapes outline">
            <a:extLst>
              <a:ext uri="{FF2B5EF4-FFF2-40B4-BE49-F238E27FC236}">
                <a16:creationId xmlns:a16="http://schemas.microsoft.com/office/drawing/2014/main" id="{8F25AC87-42F5-4985-A4D4-6E94FF2601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4928" y="2650002"/>
            <a:ext cx="675861" cy="675861"/>
          </a:xfrm>
          <a:prstGeom prst="rect">
            <a:avLst/>
          </a:prstGeom>
        </p:spPr>
      </p:pic>
      <p:grpSp>
        <p:nvGrpSpPr>
          <p:cNvPr id="18" name="Groep 17"/>
          <p:cNvGrpSpPr/>
          <p:nvPr/>
        </p:nvGrpSpPr>
        <p:grpSpPr>
          <a:xfrm>
            <a:off x="621059" y="2487675"/>
            <a:ext cx="6147730" cy="3633367"/>
            <a:chOff x="5460056" y="2363003"/>
            <a:chExt cx="6147730" cy="3633367"/>
          </a:xfrm>
        </p:grpSpPr>
        <p:pic>
          <p:nvPicPr>
            <p:cNvPr id="8" name="Graphic 11" descr="Open book outline">
              <a:extLst>
                <a:ext uri="{FF2B5EF4-FFF2-40B4-BE49-F238E27FC236}">
                  <a16:creationId xmlns:a16="http://schemas.microsoft.com/office/drawing/2014/main" id="{3CB1F219-9FFC-4475-9427-18A9F9288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921986" y="2363003"/>
              <a:ext cx="685800" cy="685800"/>
            </a:xfrm>
            <a:prstGeom prst="rect">
              <a:avLst/>
            </a:prstGeom>
          </p:spPr>
        </p:pic>
        <p:pic>
          <p:nvPicPr>
            <p:cNvPr id="9" name="Graphic 7" descr="Clock outline">
              <a:extLst>
                <a:ext uri="{FF2B5EF4-FFF2-40B4-BE49-F238E27FC236}">
                  <a16:creationId xmlns:a16="http://schemas.microsoft.com/office/drawing/2014/main" id="{897BD770-A087-4323-B129-1E0A24B42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60056" y="5409961"/>
              <a:ext cx="586409" cy="586409"/>
            </a:xfrm>
            <a:prstGeom prst="rect">
              <a:avLst/>
            </a:prstGeom>
          </p:spPr>
        </p:pic>
      </p:grpSp>
      <p:sp>
        <p:nvSpPr>
          <p:cNvPr id="11" name="Tekstvak 10"/>
          <p:cNvSpPr txBox="1"/>
          <p:nvPr/>
        </p:nvSpPr>
        <p:spPr>
          <a:xfrm>
            <a:off x="1370380" y="1650678"/>
            <a:ext cx="10189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Na het volgen van de basisopleiding IM kan de deelnemer de opgedane kennis uit de e-Learningmodules toepassen en onderbouwen in praktijksituaties</a:t>
            </a:r>
            <a:endParaRPr lang="nl-NL" dirty="0"/>
          </a:p>
        </p:txBody>
      </p:sp>
      <p:sp>
        <p:nvSpPr>
          <p:cNvPr id="13" name="Tekstvak 12"/>
          <p:cNvSpPr txBox="1"/>
          <p:nvPr/>
        </p:nvSpPr>
        <p:spPr>
          <a:xfrm>
            <a:off x="1370380" y="2724033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Fysieke lesdagen </a:t>
            </a:r>
            <a:endParaRPr lang="nl-NL" dirty="0"/>
          </a:p>
        </p:txBody>
      </p:sp>
      <p:sp>
        <p:nvSpPr>
          <p:cNvPr id="14" name="Tekstvak 13"/>
          <p:cNvSpPr txBox="1"/>
          <p:nvPr/>
        </p:nvSpPr>
        <p:spPr>
          <a:xfrm>
            <a:off x="7012758" y="2550492"/>
            <a:ext cx="523190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Ontstaan </a:t>
            </a:r>
            <a:r>
              <a:rPr lang="nl-NL" dirty="0"/>
              <a:t>en doel IM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Taken </a:t>
            </a:r>
            <a:r>
              <a:rPr lang="nl-NL" dirty="0"/>
              <a:t>en bevoegdheden bij IM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Melding </a:t>
            </a:r>
            <a:r>
              <a:rPr lang="nl-NL" dirty="0"/>
              <a:t>uitvragen (LSD en referentiekader)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REVI </a:t>
            </a:r>
            <a:r>
              <a:rPr lang="nl-NL" sz="1400" dirty="0" smtClean="0">
                <a:solidFill>
                  <a:schemeClr val="tx2"/>
                </a:solidFill>
              </a:rPr>
              <a:t>(dient een los onderdeel te zijn zodat deze ook door de wegverkeersleider gevolgd kan worden)</a:t>
            </a:r>
            <a:endParaRPr lang="nl-NL" sz="14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Weginrichting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Actie </a:t>
            </a:r>
            <a:r>
              <a:rPr lang="nl-NL" dirty="0"/>
              <a:t>na aankomst incidentlocatie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Feedback 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Overlegvormen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Beeldvormen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Versnelde </a:t>
            </a:r>
            <a:r>
              <a:rPr lang="nl-NL" dirty="0"/>
              <a:t>en uitgestelde berging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REVI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15" name="Tekstvak 14"/>
          <p:cNvSpPr txBox="1"/>
          <p:nvPr/>
        </p:nvSpPr>
        <p:spPr>
          <a:xfrm>
            <a:off x="1465074" y="5643171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4</a:t>
            </a:r>
            <a:r>
              <a:rPr lang="nl-NL" dirty="0" smtClean="0"/>
              <a:t> dagen</a:t>
            </a:r>
            <a:endParaRPr lang="nl-NL" dirty="0"/>
          </a:p>
        </p:txBody>
      </p:sp>
      <p:pic>
        <p:nvPicPr>
          <p:cNvPr id="1026" name="Graphic 6" descr="Gebruikers silhouet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28" y="3966783"/>
            <a:ext cx="731837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kstvak 15"/>
          <p:cNvSpPr txBox="1"/>
          <p:nvPr/>
        </p:nvSpPr>
        <p:spPr>
          <a:xfrm>
            <a:off x="1274273" y="3609434"/>
            <a:ext cx="38136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Weginspecteur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Officier van Dienst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Wegverkeersleider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Teamleider (onderdelen)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Mentor (onderdelen)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169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26400" y="768954"/>
            <a:ext cx="10933200" cy="1069200"/>
          </a:xfrm>
        </p:spPr>
        <p:txBody>
          <a:bodyPr/>
          <a:lstStyle/>
          <a:p>
            <a:r>
              <a:rPr lang="en-US" dirty="0" err="1" smtClean="0"/>
              <a:t>Basisopleiding</a:t>
            </a:r>
            <a:r>
              <a:rPr lang="en-US" dirty="0" smtClean="0"/>
              <a:t> IM (2/2)</a:t>
            </a:r>
            <a:endParaRPr lang="nl-NL" dirty="0"/>
          </a:p>
        </p:txBody>
      </p:sp>
      <p:pic>
        <p:nvPicPr>
          <p:cNvPr id="8" name="Graphic 11" descr="Open book outline">
            <a:extLst>
              <a:ext uri="{FF2B5EF4-FFF2-40B4-BE49-F238E27FC236}">
                <a16:creationId xmlns:a16="http://schemas.microsoft.com/office/drawing/2014/main" id="{3CB1F219-9FFC-4475-9427-18A9F9288A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1384" y="1812820"/>
            <a:ext cx="685800" cy="685800"/>
          </a:xfrm>
          <a:prstGeom prst="rect">
            <a:avLst/>
          </a:prstGeom>
        </p:spPr>
      </p:pic>
      <p:sp>
        <p:nvSpPr>
          <p:cNvPr id="14" name="Tekstvak 13"/>
          <p:cNvSpPr txBox="1"/>
          <p:nvPr/>
        </p:nvSpPr>
        <p:spPr>
          <a:xfrm>
            <a:off x="1415480" y="1916832"/>
            <a:ext cx="41764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Op </a:t>
            </a:r>
            <a:r>
              <a:rPr lang="nl-NL" dirty="0"/>
              <a:t>basis van DISC een introductie in het verkrijgen van inzicht in bewust en onbewuste voorkeuren in gedrag en communicatie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Inzicht </a:t>
            </a:r>
            <a:r>
              <a:rPr lang="nl-NL" dirty="0"/>
              <a:t>in eigen wijze van handelen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IM </a:t>
            </a:r>
            <a:r>
              <a:rPr lang="nl-NL" dirty="0"/>
              <a:t>fasen en IM werkprocessen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Inventariseren </a:t>
            </a:r>
            <a:r>
              <a:rPr lang="nl-NL" dirty="0"/>
              <a:t>incidenten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Incidenten </a:t>
            </a:r>
            <a:r>
              <a:rPr lang="nl-NL" dirty="0"/>
              <a:t>afhandelen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Noodschade </a:t>
            </a:r>
            <a:r>
              <a:rPr lang="nl-NL" dirty="0"/>
              <a:t>en </a:t>
            </a:r>
            <a:r>
              <a:rPr lang="nl-NL" dirty="0" smtClean="0"/>
              <a:t>herstel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2"/>
                </a:solidFill>
              </a:rPr>
              <a:t>Proces Berging </a:t>
            </a:r>
            <a:r>
              <a:rPr lang="nl-NL" dirty="0" smtClean="0">
                <a:solidFill>
                  <a:schemeClr val="tx2"/>
                </a:solidFill>
              </a:rPr>
              <a:t>B01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solidFill>
                  <a:schemeClr val="tx2"/>
                </a:solidFill>
              </a:rPr>
              <a:t>Gevaarlijke stoffen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 smtClean="0">
                <a:solidFill>
                  <a:schemeClr val="tx2"/>
                </a:solidFill>
              </a:rPr>
              <a:t>GEVI-nummer herkennen (WVL + WIS)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 smtClean="0">
                <a:solidFill>
                  <a:schemeClr val="tx2"/>
                </a:solidFill>
              </a:rPr>
              <a:t>Gevaren inschatten en daar naar handelen (WIS)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NL" dirty="0" smtClean="0">
              <a:solidFill>
                <a:schemeClr val="tx2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NL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17" name="Tekstvak 16"/>
          <p:cNvSpPr txBox="1"/>
          <p:nvPr/>
        </p:nvSpPr>
        <p:spPr>
          <a:xfrm>
            <a:off x="6672064" y="1838154"/>
            <a:ext cx="50658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tx2"/>
                </a:solidFill>
              </a:rPr>
              <a:t>C</a:t>
            </a:r>
            <a:r>
              <a:rPr lang="nl-NL" dirty="0" smtClean="0">
                <a:solidFill>
                  <a:schemeClr val="tx2"/>
                </a:solidFill>
              </a:rPr>
              <a:t>ommuniceren (op basis van beeldvormingstechnieken als BOB, METHANE, BAAS en OSO) is </a:t>
            </a:r>
            <a:r>
              <a:rPr lang="nl-NL" dirty="0">
                <a:solidFill>
                  <a:schemeClr val="tx2"/>
                </a:solidFill>
              </a:rPr>
              <a:t>een cruciaal onderdeel van </a:t>
            </a:r>
            <a:r>
              <a:rPr lang="nl-NL" dirty="0" smtClean="0">
                <a:solidFill>
                  <a:schemeClr val="tx2"/>
                </a:solidFill>
              </a:rPr>
              <a:t>IM+. In de nieuw uit te vragen opleiding moet meer </a:t>
            </a:r>
            <a:r>
              <a:rPr lang="nl-NL" dirty="0">
                <a:solidFill>
                  <a:schemeClr val="tx2"/>
                </a:solidFill>
              </a:rPr>
              <a:t>verbinding komen tussen communicatie en incidentafhandeling. </a:t>
            </a:r>
            <a:r>
              <a:rPr lang="nl-NL" dirty="0" smtClean="0">
                <a:solidFill>
                  <a:schemeClr val="tx2"/>
                </a:solidFill>
              </a:rPr>
              <a:t>Daarnaast moet de samenwerking tussen WIS en WVL toegevoegd worden </a:t>
            </a:r>
            <a:r>
              <a:rPr lang="nl-NL" dirty="0">
                <a:solidFill>
                  <a:schemeClr val="tx2"/>
                </a:solidFill>
              </a:rPr>
              <a:t>om gezamenlijke taal te creëren. </a:t>
            </a:r>
            <a:r>
              <a:rPr lang="nl-NL" dirty="0" smtClean="0">
                <a:solidFill>
                  <a:schemeClr val="tx2"/>
                </a:solidFill>
              </a:rPr>
              <a:t>Communicatie dient integraal aan bod te komen en geladen te worden met inhoud, en niet als losstaand onderdeel aan bod te komen. </a:t>
            </a:r>
          </a:p>
          <a:p>
            <a:endParaRPr lang="nl-NL" dirty="0" smtClean="0">
              <a:solidFill>
                <a:schemeClr val="tx2"/>
              </a:solidFill>
            </a:endParaRPr>
          </a:p>
          <a:p>
            <a:r>
              <a:rPr lang="nl-NL" dirty="0" smtClean="0">
                <a:solidFill>
                  <a:schemeClr val="tx2"/>
                </a:solidFill>
              </a:rPr>
              <a:t>De Basisopleiding dient afgetoetst te worden.</a:t>
            </a:r>
            <a:endParaRPr lang="nl-N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83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26400" y="768954"/>
            <a:ext cx="10933200" cy="695289"/>
          </a:xfrm>
        </p:spPr>
        <p:txBody>
          <a:bodyPr/>
          <a:lstStyle/>
          <a:p>
            <a:r>
              <a:rPr lang="en-US" dirty="0" err="1" smtClean="0"/>
              <a:t>Berging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herstel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IM (1/2)</a:t>
            </a:r>
            <a:endParaRPr lang="nl-NL" dirty="0"/>
          </a:p>
        </p:txBody>
      </p:sp>
      <p:pic>
        <p:nvPicPr>
          <p:cNvPr id="6" name="Graphic 5" descr="Bullseye with solid fill">
            <a:extLst>
              <a:ext uri="{FF2B5EF4-FFF2-40B4-BE49-F238E27FC236}">
                <a16:creationId xmlns:a16="http://schemas.microsoft.com/office/drawing/2014/main" id="{A996E118-0FE4-4369-AFEF-48898C4F61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7816" y="1533858"/>
            <a:ext cx="602973" cy="602973"/>
          </a:xfrm>
          <a:prstGeom prst="rect">
            <a:avLst/>
          </a:prstGeom>
        </p:spPr>
      </p:pic>
      <p:pic>
        <p:nvPicPr>
          <p:cNvPr id="7" name="Graphic 13" descr="Basic Shapes outline">
            <a:extLst>
              <a:ext uri="{FF2B5EF4-FFF2-40B4-BE49-F238E27FC236}">
                <a16:creationId xmlns:a16="http://schemas.microsoft.com/office/drawing/2014/main" id="{8F25AC87-42F5-4985-A4D4-6E94FF2601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4928" y="2650002"/>
            <a:ext cx="675861" cy="675861"/>
          </a:xfrm>
          <a:prstGeom prst="rect">
            <a:avLst/>
          </a:prstGeom>
        </p:spPr>
      </p:pic>
      <p:grpSp>
        <p:nvGrpSpPr>
          <p:cNvPr id="18" name="Groep 17"/>
          <p:cNvGrpSpPr/>
          <p:nvPr/>
        </p:nvGrpSpPr>
        <p:grpSpPr>
          <a:xfrm>
            <a:off x="621059" y="2487675"/>
            <a:ext cx="6147730" cy="3633367"/>
            <a:chOff x="5460056" y="2363003"/>
            <a:chExt cx="6147730" cy="3633367"/>
          </a:xfrm>
        </p:grpSpPr>
        <p:pic>
          <p:nvPicPr>
            <p:cNvPr id="8" name="Graphic 11" descr="Open book outline">
              <a:extLst>
                <a:ext uri="{FF2B5EF4-FFF2-40B4-BE49-F238E27FC236}">
                  <a16:creationId xmlns:a16="http://schemas.microsoft.com/office/drawing/2014/main" id="{3CB1F219-9FFC-4475-9427-18A9F9288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921986" y="2363003"/>
              <a:ext cx="685800" cy="685800"/>
            </a:xfrm>
            <a:prstGeom prst="rect">
              <a:avLst/>
            </a:prstGeom>
          </p:spPr>
        </p:pic>
        <p:pic>
          <p:nvPicPr>
            <p:cNvPr id="9" name="Graphic 7" descr="Clock outline">
              <a:extLst>
                <a:ext uri="{FF2B5EF4-FFF2-40B4-BE49-F238E27FC236}">
                  <a16:creationId xmlns:a16="http://schemas.microsoft.com/office/drawing/2014/main" id="{897BD770-A087-4323-B129-1E0A24B42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60056" y="5409961"/>
              <a:ext cx="586409" cy="586409"/>
            </a:xfrm>
            <a:prstGeom prst="rect">
              <a:avLst/>
            </a:prstGeom>
          </p:spPr>
        </p:pic>
      </p:grpSp>
      <p:sp>
        <p:nvSpPr>
          <p:cNvPr id="11" name="Tekstvak 10"/>
          <p:cNvSpPr txBox="1"/>
          <p:nvPr/>
        </p:nvSpPr>
        <p:spPr>
          <a:xfrm>
            <a:off x="1370381" y="1410108"/>
            <a:ext cx="101892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/>
              <a:t>Na het volgen van de module kan de </a:t>
            </a:r>
            <a:r>
              <a:rPr lang="nl-NL" sz="1600" dirty="0"/>
              <a:t>medewerker </a:t>
            </a:r>
            <a:r>
              <a:rPr lang="nl-NL" sz="1600" dirty="0" smtClean="0"/>
              <a:t>zijn </a:t>
            </a:r>
            <a:r>
              <a:rPr lang="nl-NL" sz="1600" dirty="0"/>
              <a:t>rol als hulp(dienst)verlener bij bergings- en herstelmaatregelen </a:t>
            </a:r>
            <a:r>
              <a:rPr lang="nl-NL" sz="1600" dirty="0" smtClean="0"/>
              <a:t>bij IM</a:t>
            </a:r>
            <a:r>
              <a:rPr lang="nl-NL" sz="1600" dirty="0"/>
              <a:t> </a:t>
            </a:r>
            <a:r>
              <a:rPr lang="nl-NL" sz="1600" dirty="0" smtClean="0"/>
              <a:t>benoemen en uitvoeren en kan hij het werkproces verkeersmanagement en zijn rol als WIS/</a:t>
            </a:r>
            <a:r>
              <a:rPr lang="nl-NL" sz="1600" dirty="0" err="1" smtClean="0"/>
              <a:t>OvD</a:t>
            </a:r>
            <a:r>
              <a:rPr lang="nl-NL" sz="1600" dirty="0" smtClean="0"/>
              <a:t> daarin beschrijven.</a:t>
            </a:r>
            <a:endParaRPr lang="nl-NL" sz="1600" dirty="0"/>
          </a:p>
        </p:txBody>
      </p:sp>
      <p:sp>
        <p:nvSpPr>
          <p:cNvPr id="13" name="Tekstvak 12"/>
          <p:cNvSpPr txBox="1"/>
          <p:nvPr/>
        </p:nvSpPr>
        <p:spPr>
          <a:xfrm>
            <a:off x="1370380" y="2724033"/>
            <a:ext cx="3285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err="1" smtClean="0"/>
              <a:t>Blended</a:t>
            </a:r>
            <a:r>
              <a:rPr lang="nl-NL" sz="1600" dirty="0" smtClean="0"/>
              <a:t>: e-Learning, </a:t>
            </a:r>
            <a:r>
              <a:rPr lang="nl-NL" sz="1600" dirty="0" err="1" smtClean="0"/>
              <a:t>praktijkdag</a:t>
            </a:r>
            <a:r>
              <a:rPr lang="nl-NL" sz="1600" dirty="0" smtClean="0"/>
              <a:t> en fysieke lesdag</a:t>
            </a:r>
            <a:endParaRPr lang="nl-NL" sz="1600" dirty="0"/>
          </a:p>
        </p:txBody>
      </p:sp>
      <p:sp>
        <p:nvSpPr>
          <p:cNvPr id="14" name="Tekstvak 13"/>
          <p:cNvSpPr txBox="1"/>
          <p:nvPr/>
        </p:nvSpPr>
        <p:spPr>
          <a:xfrm>
            <a:off x="6771082" y="2241352"/>
            <a:ext cx="5548531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/>
              <a:t>E-Learning operationeel </a:t>
            </a:r>
            <a:r>
              <a:rPr lang="nl-NL" sz="1400" dirty="0"/>
              <a:t>verkeersmanagement</a:t>
            </a:r>
            <a:endParaRPr lang="nl-NL" sz="1400" dirty="0" smtClean="0"/>
          </a:p>
          <a:p>
            <a:r>
              <a:rPr lang="nl-NL" sz="1400" dirty="0"/>
              <a:t>Basiskennis bergings- </a:t>
            </a:r>
            <a:r>
              <a:rPr lang="nl-NL" sz="1400" dirty="0" smtClean="0"/>
              <a:t>herstelmaatregelen </a:t>
            </a:r>
            <a:r>
              <a:rPr lang="nl-NL" sz="1400" dirty="0"/>
              <a:t>bij: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Verontreiniging</a:t>
            </a:r>
            <a:endParaRPr lang="nl-N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Wegschade</a:t>
            </a:r>
            <a:endParaRPr lang="nl-N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Geleiderail</a:t>
            </a:r>
            <a:endParaRPr lang="nl-N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Waterwinningsgebied</a:t>
            </a:r>
            <a:endParaRPr lang="nl-N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Spoorschade</a:t>
            </a:r>
            <a:endParaRPr lang="nl-N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Veilige </a:t>
            </a:r>
            <a:r>
              <a:rPr lang="nl-NL" sz="1400" dirty="0"/>
              <a:t>inrichting berm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Houding </a:t>
            </a:r>
            <a:r>
              <a:rPr lang="nl-NL" sz="1400" dirty="0"/>
              <a:t>en gedrag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Obstakelvrije </a:t>
            </a:r>
            <a:r>
              <a:rPr lang="nl-NL" sz="1400" dirty="0"/>
              <a:t>berm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Vervolgmaatregelen </a:t>
            </a:r>
            <a:r>
              <a:rPr lang="nl-NL" sz="1400" dirty="0"/>
              <a:t>(CROW 96 a en b)</a:t>
            </a:r>
          </a:p>
          <a:p>
            <a:endParaRPr lang="nl-NL" sz="1400" dirty="0"/>
          </a:p>
          <a:p>
            <a:r>
              <a:rPr lang="nl-NL" sz="1400" dirty="0" err="1" smtClean="0"/>
              <a:t>Praktijkdag</a:t>
            </a:r>
            <a:r>
              <a:rPr lang="nl-NL" sz="1400" dirty="0" smtClean="0"/>
              <a:t> bergen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Beoordelen van het bergingsplan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Plan van aanpak: Welke werkzaamheden kunnen tegelijkertijd uitgevoerd worden?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Opschalen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Techniek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Rollen en verantwoordelijkheden</a:t>
            </a:r>
            <a:endParaRPr lang="nl-N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Aandacht voor elektrische voertuigen </a:t>
            </a:r>
          </a:p>
          <a:p>
            <a:endParaRPr lang="nl-NL" sz="1400" dirty="0"/>
          </a:p>
        </p:txBody>
      </p:sp>
      <p:sp>
        <p:nvSpPr>
          <p:cNvPr id="15" name="Tekstvak 14"/>
          <p:cNvSpPr txBox="1"/>
          <p:nvPr/>
        </p:nvSpPr>
        <p:spPr>
          <a:xfrm>
            <a:off x="1465074" y="5643171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/>
              <a:t>2 dagen + 45 minuten e-Learning</a:t>
            </a:r>
            <a:endParaRPr lang="nl-NL" sz="1600" dirty="0"/>
          </a:p>
        </p:txBody>
      </p:sp>
      <p:pic>
        <p:nvPicPr>
          <p:cNvPr id="1026" name="Graphic 6" descr="Gebruikers silhouet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28" y="3966783"/>
            <a:ext cx="731837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kstvak 19"/>
          <p:cNvSpPr txBox="1"/>
          <p:nvPr/>
        </p:nvSpPr>
        <p:spPr>
          <a:xfrm>
            <a:off x="1355130" y="4098284"/>
            <a:ext cx="3012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Weginspecteur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Officier van Dienst</a:t>
            </a: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279851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26400" y="768954"/>
            <a:ext cx="10933200" cy="1069200"/>
          </a:xfrm>
        </p:spPr>
        <p:txBody>
          <a:bodyPr/>
          <a:lstStyle/>
          <a:p>
            <a:r>
              <a:rPr lang="en-US" dirty="0" err="1" smtClean="0"/>
              <a:t>Berging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herstel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IM (2/2)</a:t>
            </a:r>
            <a:endParaRPr lang="nl-NL" dirty="0"/>
          </a:p>
        </p:txBody>
      </p:sp>
      <p:pic>
        <p:nvPicPr>
          <p:cNvPr id="8" name="Graphic 11" descr="Open book outline">
            <a:extLst>
              <a:ext uri="{FF2B5EF4-FFF2-40B4-BE49-F238E27FC236}">
                <a16:creationId xmlns:a16="http://schemas.microsoft.com/office/drawing/2014/main" id="{3CB1F219-9FFC-4475-9427-18A9F9288A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9376" y="1838154"/>
            <a:ext cx="685800" cy="685800"/>
          </a:xfrm>
          <a:prstGeom prst="rect">
            <a:avLst/>
          </a:prstGeom>
        </p:spPr>
      </p:pic>
      <p:sp>
        <p:nvSpPr>
          <p:cNvPr id="14" name="Tekstvak 13"/>
          <p:cNvSpPr txBox="1"/>
          <p:nvPr/>
        </p:nvSpPr>
        <p:spPr>
          <a:xfrm>
            <a:off x="1271464" y="1885806"/>
            <a:ext cx="9073008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Lesdag Herstel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Taken en rollen van de wegbeheerder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Hoe, waarom en wanneer herstel je schade na een incident?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Noodschade en spoedschade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Het werkproces operationeel verkeersmanagement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Verkeerskunde algemeen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Verkeerssystemen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Organisatie en operationeel verkeersmanagement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r>
              <a:rPr lang="nl-NL" dirty="0">
                <a:solidFill>
                  <a:schemeClr val="tx2"/>
                </a:solidFill>
              </a:rPr>
              <a:t>Focus dient een combi tussen verkeersmanagement en ‘wat zie ik op straat’ te zijn. Wat uit Verkeersmanagement heb je nodig om incidentmanagement goed te kunnen doen? </a:t>
            </a:r>
            <a:endParaRPr lang="nl-NL" sz="14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 smtClean="0"/>
          </a:p>
          <a:p>
            <a:endParaRPr lang="nl-NL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92289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26400" y="768954"/>
            <a:ext cx="10933200" cy="614879"/>
          </a:xfrm>
        </p:spPr>
        <p:txBody>
          <a:bodyPr/>
          <a:lstStyle/>
          <a:p>
            <a:r>
              <a:rPr lang="en-US" dirty="0" err="1" smtClean="0"/>
              <a:t>Levensreddend</a:t>
            </a:r>
            <a:r>
              <a:rPr lang="en-US" dirty="0" smtClean="0"/>
              <a:t> </a:t>
            </a:r>
            <a:r>
              <a:rPr lang="en-US" dirty="0" err="1" smtClean="0"/>
              <a:t>handelen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IM</a:t>
            </a:r>
            <a:endParaRPr lang="nl-NL" dirty="0"/>
          </a:p>
        </p:txBody>
      </p:sp>
      <p:pic>
        <p:nvPicPr>
          <p:cNvPr id="6" name="Graphic 5" descr="Bullseye with solid fill">
            <a:extLst>
              <a:ext uri="{FF2B5EF4-FFF2-40B4-BE49-F238E27FC236}">
                <a16:creationId xmlns:a16="http://schemas.microsoft.com/office/drawing/2014/main" id="{A996E118-0FE4-4369-AFEF-48898C4F61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7816" y="1533858"/>
            <a:ext cx="602973" cy="602973"/>
          </a:xfrm>
          <a:prstGeom prst="rect">
            <a:avLst/>
          </a:prstGeom>
        </p:spPr>
      </p:pic>
      <p:pic>
        <p:nvPicPr>
          <p:cNvPr id="7" name="Graphic 13" descr="Basic Shapes outline">
            <a:extLst>
              <a:ext uri="{FF2B5EF4-FFF2-40B4-BE49-F238E27FC236}">
                <a16:creationId xmlns:a16="http://schemas.microsoft.com/office/drawing/2014/main" id="{8F25AC87-42F5-4985-A4D4-6E94FF2601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4928" y="2650002"/>
            <a:ext cx="675861" cy="675861"/>
          </a:xfrm>
          <a:prstGeom prst="rect">
            <a:avLst/>
          </a:prstGeom>
        </p:spPr>
      </p:pic>
      <p:grpSp>
        <p:nvGrpSpPr>
          <p:cNvPr id="18" name="Groep 17"/>
          <p:cNvGrpSpPr/>
          <p:nvPr/>
        </p:nvGrpSpPr>
        <p:grpSpPr>
          <a:xfrm>
            <a:off x="621059" y="2487675"/>
            <a:ext cx="6147730" cy="3633367"/>
            <a:chOff x="5460056" y="2363003"/>
            <a:chExt cx="6147730" cy="3633367"/>
          </a:xfrm>
        </p:grpSpPr>
        <p:pic>
          <p:nvPicPr>
            <p:cNvPr id="8" name="Graphic 11" descr="Open book outline">
              <a:extLst>
                <a:ext uri="{FF2B5EF4-FFF2-40B4-BE49-F238E27FC236}">
                  <a16:creationId xmlns:a16="http://schemas.microsoft.com/office/drawing/2014/main" id="{3CB1F219-9FFC-4475-9427-18A9F9288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921986" y="2363003"/>
              <a:ext cx="685800" cy="685800"/>
            </a:xfrm>
            <a:prstGeom prst="rect">
              <a:avLst/>
            </a:prstGeom>
          </p:spPr>
        </p:pic>
        <p:pic>
          <p:nvPicPr>
            <p:cNvPr id="9" name="Graphic 7" descr="Clock outline">
              <a:extLst>
                <a:ext uri="{FF2B5EF4-FFF2-40B4-BE49-F238E27FC236}">
                  <a16:creationId xmlns:a16="http://schemas.microsoft.com/office/drawing/2014/main" id="{897BD770-A087-4323-B129-1E0A24B42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60056" y="5409961"/>
              <a:ext cx="586409" cy="586409"/>
            </a:xfrm>
            <a:prstGeom prst="rect">
              <a:avLst/>
            </a:prstGeom>
          </p:spPr>
        </p:pic>
      </p:grpSp>
      <p:sp>
        <p:nvSpPr>
          <p:cNvPr id="11" name="Tekstvak 10"/>
          <p:cNvSpPr txBox="1"/>
          <p:nvPr/>
        </p:nvSpPr>
        <p:spPr>
          <a:xfrm>
            <a:off x="1355130" y="1290313"/>
            <a:ext cx="101892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Na het volgen van de module kan de medewerker de VLABCDE-methode en eerste levensreddende handelingen in IM-situaties toepassen. Daarnaast kan de deelnemer slachtoffers benaderen en inschatten welke slachtoffers het eerst hulp nodig hebben. </a:t>
            </a:r>
            <a:endParaRPr lang="nl-NL" dirty="0"/>
          </a:p>
        </p:txBody>
      </p:sp>
      <p:sp>
        <p:nvSpPr>
          <p:cNvPr id="13" name="Tekstvak 12"/>
          <p:cNvSpPr txBox="1"/>
          <p:nvPr/>
        </p:nvSpPr>
        <p:spPr>
          <a:xfrm>
            <a:off x="1370380" y="2724033"/>
            <a:ext cx="3285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Fysieke lesdag</a:t>
            </a:r>
            <a:endParaRPr lang="nl-NL" dirty="0"/>
          </a:p>
        </p:txBody>
      </p:sp>
      <p:sp>
        <p:nvSpPr>
          <p:cNvPr id="14" name="Tekstvak 13"/>
          <p:cNvSpPr txBox="1"/>
          <p:nvPr/>
        </p:nvSpPr>
        <p:spPr>
          <a:xfrm>
            <a:off x="6990372" y="2487675"/>
            <a:ext cx="465061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Benaderen van een slachtoffer </a:t>
            </a:r>
            <a:r>
              <a:rPr lang="nl-NL" dirty="0" smtClean="0">
                <a:sym typeface="Wingdings" panose="05000000000000000000" pitchFamily="2" charset="2"/>
              </a:rPr>
              <a:t> VLABCDE-methode</a:t>
            </a:r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Triage (herkennen van T1 t/m T4 slachtoffer)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Herkennen van relevante ziektebeelden in de context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Reanimeren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Hoog energetisch letsel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Opschalen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Inzetten van omstanders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Aandacht voor een veilige werkomgeving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Traumazorg</a:t>
            </a:r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/>
          </a:p>
          <a:p>
            <a:r>
              <a:rPr lang="nl-NL" sz="1600" i="1" dirty="0" smtClean="0"/>
              <a:t>NB. Deze module moet expliciet </a:t>
            </a:r>
            <a:r>
              <a:rPr lang="nl-NL" sz="1600" i="1" u="sng" dirty="0" smtClean="0"/>
              <a:t>geen</a:t>
            </a:r>
            <a:r>
              <a:rPr lang="nl-NL" sz="1600" i="1" dirty="0" smtClean="0"/>
              <a:t> BHV-karakter hebben. Focus op verkeersslachtoffers en </a:t>
            </a:r>
            <a:r>
              <a:rPr lang="nl-NL" sz="1600" i="1" dirty="0" err="1" smtClean="0"/>
              <a:t>onwelwordingen</a:t>
            </a:r>
            <a:endParaRPr lang="nl-NL" sz="1600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400" dirty="0"/>
          </a:p>
        </p:txBody>
      </p:sp>
      <p:sp>
        <p:nvSpPr>
          <p:cNvPr id="15" name="Tekstvak 14"/>
          <p:cNvSpPr txBox="1"/>
          <p:nvPr/>
        </p:nvSpPr>
        <p:spPr>
          <a:xfrm>
            <a:off x="1465074" y="5643171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1 dag</a:t>
            </a:r>
            <a:endParaRPr lang="nl-NL" dirty="0"/>
          </a:p>
        </p:txBody>
      </p:sp>
      <p:pic>
        <p:nvPicPr>
          <p:cNvPr id="1026" name="Graphic 6" descr="Gebruikers silhouet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28" y="3966783"/>
            <a:ext cx="731837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kstvak 19"/>
          <p:cNvSpPr txBox="1"/>
          <p:nvPr/>
        </p:nvSpPr>
        <p:spPr>
          <a:xfrm>
            <a:off x="1355130" y="4098284"/>
            <a:ext cx="3012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Weginspecteur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Officier van Dienst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641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26400" y="768954"/>
            <a:ext cx="10933200" cy="614879"/>
          </a:xfrm>
        </p:spPr>
        <p:txBody>
          <a:bodyPr/>
          <a:lstStyle/>
          <a:p>
            <a:r>
              <a:rPr lang="en-US" dirty="0" err="1" smtClean="0"/>
              <a:t>Blussen</a:t>
            </a:r>
            <a:r>
              <a:rPr lang="en-US" dirty="0" smtClean="0"/>
              <a:t> </a:t>
            </a:r>
            <a:r>
              <a:rPr lang="en-US" dirty="0" err="1" smtClean="0"/>
              <a:t>beginnende</a:t>
            </a:r>
            <a:r>
              <a:rPr lang="en-US" dirty="0" smtClean="0"/>
              <a:t> </a:t>
            </a:r>
            <a:r>
              <a:rPr lang="en-US" dirty="0" err="1" smtClean="0"/>
              <a:t>autobrand</a:t>
            </a:r>
            <a:endParaRPr lang="nl-NL" dirty="0"/>
          </a:p>
        </p:txBody>
      </p:sp>
      <p:pic>
        <p:nvPicPr>
          <p:cNvPr id="6" name="Graphic 5" descr="Bullseye with solid fill">
            <a:extLst>
              <a:ext uri="{FF2B5EF4-FFF2-40B4-BE49-F238E27FC236}">
                <a16:creationId xmlns:a16="http://schemas.microsoft.com/office/drawing/2014/main" id="{A996E118-0FE4-4369-AFEF-48898C4F61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7816" y="1533858"/>
            <a:ext cx="602973" cy="602973"/>
          </a:xfrm>
          <a:prstGeom prst="rect">
            <a:avLst/>
          </a:prstGeom>
        </p:spPr>
      </p:pic>
      <p:pic>
        <p:nvPicPr>
          <p:cNvPr id="7" name="Graphic 13" descr="Basic Shapes outline">
            <a:extLst>
              <a:ext uri="{FF2B5EF4-FFF2-40B4-BE49-F238E27FC236}">
                <a16:creationId xmlns:a16="http://schemas.microsoft.com/office/drawing/2014/main" id="{8F25AC87-42F5-4985-A4D4-6E94FF2601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4928" y="2650002"/>
            <a:ext cx="675861" cy="675861"/>
          </a:xfrm>
          <a:prstGeom prst="rect">
            <a:avLst/>
          </a:prstGeom>
        </p:spPr>
      </p:pic>
      <p:grpSp>
        <p:nvGrpSpPr>
          <p:cNvPr id="18" name="Groep 17"/>
          <p:cNvGrpSpPr/>
          <p:nvPr/>
        </p:nvGrpSpPr>
        <p:grpSpPr>
          <a:xfrm>
            <a:off x="621059" y="2487675"/>
            <a:ext cx="6147730" cy="3633367"/>
            <a:chOff x="5460056" y="2363003"/>
            <a:chExt cx="6147730" cy="3633367"/>
          </a:xfrm>
        </p:grpSpPr>
        <p:pic>
          <p:nvPicPr>
            <p:cNvPr id="8" name="Graphic 11" descr="Open book outline">
              <a:extLst>
                <a:ext uri="{FF2B5EF4-FFF2-40B4-BE49-F238E27FC236}">
                  <a16:creationId xmlns:a16="http://schemas.microsoft.com/office/drawing/2014/main" id="{3CB1F219-9FFC-4475-9427-18A9F9288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921986" y="2363003"/>
              <a:ext cx="685800" cy="685800"/>
            </a:xfrm>
            <a:prstGeom prst="rect">
              <a:avLst/>
            </a:prstGeom>
          </p:spPr>
        </p:pic>
        <p:pic>
          <p:nvPicPr>
            <p:cNvPr id="9" name="Graphic 7" descr="Clock outline">
              <a:extLst>
                <a:ext uri="{FF2B5EF4-FFF2-40B4-BE49-F238E27FC236}">
                  <a16:creationId xmlns:a16="http://schemas.microsoft.com/office/drawing/2014/main" id="{897BD770-A087-4323-B129-1E0A24B42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60056" y="5409961"/>
              <a:ext cx="586409" cy="586409"/>
            </a:xfrm>
            <a:prstGeom prst="rect">
              <a:avLst/>
            </a:prstGeom>
          </p:spPr>
        </p:pic>
      </p:grpSp>
      <p:sp>
        <p:nvSpPr>
          <p:cNvPr id="11" name="Tekstvak 10"/>
          <p:cNvSpPr txBox="1"/>
          <p:nvPr/>
        </p:nvSpPr>
        <p:spPr>
          <a:xfrm>
            <a:off x="1370381" y="1552088"/>
            <a:ext cx="10189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Na het volgen van de module kan de medewerker beginnende autobranden adequaat bestrijden en hierbij zichzelf en anderen veiligstellen. </a:t>
            </a:r>
            <a:endParaRPr lang="nl-NL" dirty="0"/>
          </a:p>
        </p:txBody>
      </p:sp>
      <p:sp>
        <p:nvSpPr>
          <p:cNvPr id="13" name="Tekstvak 12"/>
          <p:cNvSpPr txBox="1"/>
          <p:nvPr/>
        </p:nvSpPr>
        <p:spPr>
          <a:xfrm>
            <a:off x="1370380" y="2724033"/>
            <a:ext cx="32854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Fysieke lesdag. Combinatie van theorie en praktijk</a:t>
            </a:r>
            <a:endParaRPr lang="nl-NL" dirty="0"/>
          </a:p>
        </p:txBody>
      </p:sp>
      <p:sp>
        <p:nvSpPr>
          <p:cNvPr id="14" name="Tekstvak 13"/>
          <p:cNvSpPr txBox="1"/>
          <p:nvPr/>
        </p:nvSpPr>
        <p:spPr>
          <a:xfrm>
            <a:off x="6990372" y="2487675"/>
            <a:ext cx="465061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/>
              <a:t>Theorie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Wat te doen bij beginnende brand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Eigen veiligheid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Beschikbare kleine blusmiddelen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Brandklassen A, B, C en 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Nieuw protocol blussen elektrische voertuigen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Benaderen van elektrische/zelfrijdende voertuigen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400" dirty="0" smtClean="0"/>
          </a:p>
          <a:p>
            <a:endParaRPr lang="nl-NL" sz="1400" dirty="0"/>
          </a:p>
          <a:p>
            <a:r>
              <a:rPr lang="nl-NL" sz="1400" dirty="0" smtClean="0"/>
              <a:t>Praktijk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Kleine motorkappen blussen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Gebruik poederblusser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Gebruik CO2-blusser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Gebruik blusdeken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Bijzondere brandstofvoorzieningen zoals LPG, CNG, hybride en elektrisch</a:t>
            </a:r>
            <a:endParaRPr lang="nl-NL" sz="1400" dirty="0"/>
          </a:p>
        </p:txBody>
      </p:sp>
      <p:sp>
        <p:nvSpPr>
          <p:cNvPr id="15" name="Tekstvak 14"/>
          <p:cNvSpPr txBox="1"/>
          <p:nvPr/>
        </p:nvSpPr>
        <p:spPr>
          <a:xfrm>
            <a:off x="1465074" y="5643171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1 dagdeel</a:t>
            </a:r>
            <a:endParaRPr lang="nl-NL" dirty="0"/>
          </a:p>
        </p:txBody>
      </p:sp>
      <p:pic>
        <p:nvPicPr>
          <p:cNvPr id="1026" name="Graphic 6" descr="Gebruikers silhouet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28" y="3966783"/>
            <a:ext cx="731837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kstvak 19"/>
          <p:cNvSpPr txBox="1"/>
          <p:nvPr/>
        </p:nvSpPr>
        <p:spPr>
          <a:xfrm>
            <a:off x="1355130" y="4098284"/>
            <a:ext cx="3012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Weginspecteur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Officier van Dienst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233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26400" y="768954"/>
            <a:ext cx="10933200" cy="614879"/>
          </a:xfrm>
        </p:spPr>
        <p:txBody>
          <a:bodyPr/>
          <a:lstStyle/>
          <a:p>
            <a:r>
              <a:rPr lang="en-US" dirty="0" err="1" smtClean="0"/>
              <a:t>Beroepsverkeersregelaar</a:t>
            </a:r>
            <a:endParaRPr lang="nl-NL" dirty="0"/>
          </a:p>
        </p:txBody>
      </p:sp>
      <p:pic>
        <p:nvPicPr>
          <p:cNvPr id="6" name="Graphic 5" descr="Bullseye with solid fill">
            <a:extLst>
              <a:ext uri="{FF2B5EF4-FFF2-40B4-BE49-F238E27FC236}">
                <a16:creationId xmlns:a16="http://schemas.microsoft.com/office/drawing/2014/main" id="{A996E118-0FE4-4369-AFEF-48898C4F61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7816" y="1533858"/>
            <a:ext cx="602973" cy="602973"/>
          </a:xfrm>
          <a:prstGeom prst="rect">
            <a:avLst/>
          </a:prstGeom>
        </p:spPr>
      </p:pic>
      <p:pic>
        <p:nvPicPr>
          <p:cNvPr id="7" name="Graphic 13" descr="Basic Shapes outline">
            <a:extLst>
              <a:ext uri="{FF2B5EF4-FFF2-40B4-BE49-F238E27FC236}">
                <a16:creationId xmlns:a16="http://schemas.microsoft.com/office/drawing/2014/main" id="{8F25AC87-42F5-4985-A4D4-6E94FF2601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4928" y="2650002"/>
            <a:ext cx="675861" cy="675861"/>
          </a:xfrm>
          <a:prstGeom prst="rect">
            <a:avLst/>
          </a:prstGeom>
        </p:spPr>
      </p:pic>
      <p:grpSp>
        <p:nvGrpSpPr>
          <p:cNvPr id="18" name="Groep 17"/>
          <p:cNvGrpSpPr/>
          <p:nvPr/>
        </p:nvGrpSpPr>
        <p:grpSpPr>
          <a:xfrm>
            <a:off x="621059" y="2487675"/>
            <a:ext cx="6147730" cy="3633367"/>
            <a:chOff x="5460056" y="2363003"/>
            <a:chExt cx="6147730" cy="3633367"/>
          </a:xfrm>
        </p:grpSpPr>
        <p:pic>
          <p:nvPicPr>
            <p:cNvPr id="8" name="Graphic 11" descr="Open book outline">
              <a:extLst>
                <a:ext uri="{FF2B5EF4-FFF2-40B4-BE49-F238E27FC236}">
                  <a16:creationId xmlns:a16="http://schemas.microsoft.com/office/drawing/2014/main" id="{3CB1F219-9FFC-4475-9427-18A9F9288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921986" y="2363003"/>
              <a:ext cx="685800" cy="685800"/>
            </a:xfrm>
            <a:prstGeom prst="rect">
              <a:avLst/>
            </a:prstGeom>
          </p:spPr>
        </p:pic>
        <p:pic>
          <p:nvPicPr>
            <p:cNvPr id="9" name="Graphic 7" descr="Clock outline">
              <a:extLst>
                <a:ext uri="{FF2B5EF4-FFF2-40B4-BE49-F238E27FC236}">
                  <a16:creationId xmlns:a16="http://schemas.microsoft.com/office/drawing/2014/main" id="{897BD770-A087-4323-B129-1E0A24B42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60056" y="5409961"/>
              <a:ext cx="586409" cy="586409"/>
            </a:xfrm>
            <a:prstGeom prst="rect">
              <a:avLst/>
            </a:prstGeom>
          </p:spPr>
        </p:pic>
      </p:grpSp>
      <p:sp>
        <p:nvSpPr>
          <p:cNvPr id="11" name="Tekstvak 10"/>
          <p:cNvSpPr txBox="1"/>
          <p:nvPr/>
        </p:nvSpPr>
        <p:spPr>
          <a:xfrm>
            <a:off x="1347423" y="1421326"/>
            <a:ext cx="101892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Na het volgen van de module kan de medewerker het verkeer op een veilige manier leiden zoals dat beschreven staat in Regeling verkeersregelaars 2009, op basis van </a:t>
            </a:r>
            <a:r>
              <a:rPr lang="nl-NL" dirty="0"/>
              <a:t>CROW publicatie D14-03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1370380" y="2724033"/>
            <a:ext cx="32854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Fysieke lesdagen. Combinatie theorie en praktijk</a:t>
            </a:r>
            <a:endParaRPr lang="nl-NL" dirty="0"/>
          </a:p>
        </p:txBody>
      </p:sp>
      <p:sp>
        <p:nvSpPr>
          <p:cNvPr id="14" name="Tekstvak 13"/>
          <p:cNvSpPr txBox="1"/>
          <p:nvPr/>
        </p:nvSpPr>
        <p:spPr>
          <a:xfrm>
            <a:off x="6990372" y="2487675"/>
            <a:ext cx="46506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Waarnemen en verkeersveiligheid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Aansprakelijkheid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Verkeersvoorschriften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Bevoegdheden en verantwoordelijkheden van de verkeersregelaar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Aanwijzingen en conflictsituaties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Opzwaaien; hoe en wanneer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Stoptekens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Om-en-om-regelen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Verkeerregelen op een kruising</a:t>
            </a:r>
          </a:p>
          <a:p>
            <a:endParaRPr lang="nl-NL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400" dirty="0"/>
          </a:p>
        </p:txBody>
      </p:sp>
      <p:sp>
        <p:nvSpPr>
          <p:cNvPr id="15" name="Tekstvak 14"/>
          <p:cNvSpPr txBox="1"/>
          <p:nvPr/>
        </p:nvSpPr>
        <p:spPr>
          <a:xfrm>
            <a:off x="1465074" y="5643171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3 dagen</a:t>
            </a:r>
            <a:endParaRPr lang="nl-NL" dirty="0"/>
          </a:p>
        </p:txBody>
      </p:sp>
      <p:pic>
        <p:nvPicPr>
          <p:cNvPr id="1026" name="Graphic 6" descr="Gebruikers silhouet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28" y="3966783"/>
            <a:ext cx="731837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kstvak 19"/>
          <p:cNvSpPr txBox="1"/>
          <p:nvPr/>
        </p:nvSpPr>
        <p:spPr>
          <a:xfrm>
            <a:off x="1355130" y="4098284"/>
            <a:ext cx="3012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Weginspecteur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Officier van Dienst</a:t>
            </a:r>
            <a:endParaRPr lang="nl-NL" dirty="0"/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767408" y="629854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Evaluatie </a:t>
            </a:r>
            <a:endParaRPr kumimoji="0" lang="nl-NL" alt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01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26400" y="768954"/>
            <a:ext cx="10933200" cy="614879"/>
          </a:xfrm>
        </p:spPr>
        <p:txBody>
          <a:bodyPr/>
          <a:lstStyle/>
          <a:p>
            <a:r>
              <a:rPr lang="en-US" dirty="0" smtClean="0"/>
              <a:t>Learning on the Job</a:t>
            </a:r>
            <a:endParaRPr lang="nl-NL" dirty="0"/>
          </a:p>
        </p:txBody>
      </p:sp>
      <p:pic>
        <p:nvPicPr>
          <p:cNvPr id="6" name="Graphic 5" descr="Bullseye with solid fill">
            <a:extLst>
              <a:ext uri="{FF2B5EF4-FFF2-40B4-BE49-F238E27FC236}">
                <a16:creationId xmlns:a16="http://schemas.microsoft.com/office/drawing/2014/main" id="{A996E118-0FE4-4369-AFEF-48898C4F61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7816" y="1533858"/>
            <a:ext cx="602973" cy="602973"/>
          </a:xfrm>
          <a:prstGeom prst="rect">
            <a:avLst/>
          </a:prstGeom>
        </p:spPr>
      </p:pic>
      <p:pic>
        <p:nvPicPr>
          <p:cNvPr id="7" name="Graphic 13" descr="Basic Shapes outline">
            <a:extLst>
              <a:ext uri="{FF2B5EF4-FFF2-40B4-BE49-F238E27FC236}">
                <a16:creationId xmlns:a16="http://schemas.microsoft.com/office/drawing/2014/main" id="{8F25AC87-42F5-4985-A4D4-6E94FF2601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4928" y="2650002"/>
            <a:ext cx="675861" cy="675861"/>
          </a:xfrm>
          <a:prstGeom prst="rect">
            <a:avLst/>
          </a:prstGeom>
        </p:spPr>
      </p:pic>
      <p:grpSp>
        <p:nvGrpSpPr>
          <p:cNvPr id="18" name="Groep 17"/>
          <p:cNvGrpSpPr/>
          <p:nvPr/>
        </p:nvGrpSpPr>
        <p:grpSpPr>
          <a:xfrm>
            <a:off x="621059" y="2487675"/>
            <a:ext cx="6147730" cy="3633367"/>
            <a:chOff x="5460056" y="2363003"/>
            <a:chExt cx="6147730" cy="3633367"/>
          </a:xfrm>
        </p:grpSpPr>
        <p:pic>
          <p:nvPicPr>
            <p:cNvPr id="8" name="Graphic 11" descr="Open book outline">
              <a:extLst>
                <a:ext uri="{FF2B5EF4-FFF2-40B4-BE49-F238E27FC236}">
                  <a16:creationId xmlns:a16="http://schemas.microsoft.com/office/drawing/2014/main" id="{3CB1F219-9FFC-4475-9427-18A9F9288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921986" y="2363003"/>
              <a:ext cx="685800" cy="685800"/>
            </a:xfrm>
            <a:prstGeom prst="rect">
              <a:avLst/>
            </a:prstGeom>
          </p:spPr>
        </p:pic>
        <p:pic>
          <p:nvPicPr>
            <p:cNvPr id="9" name="Graphic 7" descr="Clock outline">
              <a:extLst>
                <a:ext uri="{FF2B5EF4-FFF2-40B4-BE49-F238E27FC236}">
                  <a16:creationId xmlns:a16="http://schemas.microsoft.com/office/drawing/2014/main" id="{897BD770-A087-4323-B129-1E0A24B42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60056" y="5409961"/>
              <a:ext cx="586409" cy="586409"/>
            </a:xfrm>
            <a:prstGeom prst="rect">
              <a:avLst/>
            </a:prstGeom>
          </p:spPr>
        </p:pic>
      </p:grpSp>
      <p:sp>
        <p:nvSpPr>
          <p:cNvPr id="11" name="Tekstvak 10"/>
          <p:cNvSpPr txBox="1"/>
          <p:nvPr/>
        </p:nvSpPr>
        <p:spPr>
          <a:xfrm>
            <a:off x="1347423" y="1421326"/>
            <a:ext cx="10189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Na het afronden van het </a:t>
            </a:r>
            <a:r>
              <a:rPr lang="nl-NL" dirty="0" err="1" smtClean="0"/>
              <a:t>learning</a:t>
            </a:r>
            <a:r>
              <a:rPr lang="nl-NL" dirty="0" smtClean="0"/>
              <a:t> on </a:t>
            </a:r>
            <a:r>
              <a:rPr lang="nl-NL" dirty="0" err="1" smtClean="0"/>
              <a:t>the</a:t>
            </a:r>
            <a:r>
              <a:rPr lang="nl-NL" dirty="0" smtClean="0"/>
              <a:t> job-traject kan de medewerker volledig zelfstandig de rol van Weginspecteur bij incidenten vervullen </a:t>
            </a:r>
            <a:endParaRPr lang="nl-NL" dirty="0"/>
          </a:p>
        </p:txBody>
      </p:sp>
      <p:sp>
        <p:nvSpPr>
          <p:cNvPr id="13" name="Tekstvak 12"/>
          <p:cNvSpPr txBox="1"/>
          <p:nvPr/>
        </p:nvSpPr>
        <p:spPr>
          <a:xfrm>
            <a:off x="1370380" y="2724033"/>
            <a:ext cx="32854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 smtClean="0"/>
              <a:t>Blended</a:t>
            </a:r>
            <a:r>
              <a:rPr lang="nl-NL" dirty="0" smtClean="0"/>
              <a:t> traject van coaching in het werk</a:t>
            </a:r>
            <a:r>
              <a:rPr lang="nl-NL" dirty="0"/>
              <a:t> </a:t>
            </a:r>
            <a:r>
              <a:rPr lang="nl-NL" dirty="0" smtClean="0"/>
              <a:t>en  ontwikkelgesprekken</a:t>
            </a:r>
            <a:endParaRPr lang="nl-NL" dirty="0"/>
          </a:p>
        </p:txBody>
      </p:sp>
      <p:sp>
        <p:nvSpPr>
          <p:cNvPr id="14" name="Tekstvak 13"/>
          <p:cNvSpPr txBox="1"/>
          <p:nvPr/>
        </p:nvSpPr>
        <p:spPr>
          <a:xfrm>
            <a:off x="6990372" y="2487675"/>
            <a:ext cx="465061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Waarnemen en verkeersveiligheid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Aansprakelijkheid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Verkeersvoorschriften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Bevoegdheden en verantwoordelijkheden van de verkeersregelaar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Aanwijzingen en conflictsituaties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Opzwaaien; hoe en wanneer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Stoptekens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Om-en-om-regelen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Verkeerregelen op een kruising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400" dirty="0"/>
          </a:p>
          <a:p>
            <a:r>
              <a:rPr lang="nl-NL" sz="1400" dirty="0" smtClean="0"/>
              <a:t>Focus dient te liggen op het zelfstandig invullen van de rol als Weginspecteur, inclusief houding en gedrag. </a:t>
            </a:r>
          </a:p>
          <a:p>
            <a:endParaRPr lang="nl-NL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400" dirty="0"/>
          </a:p>
        </p:txBody>
      </p:sp>
      <p:sp>
        <p:nvSpPr>
          <p:cNvPr id="15" name="Tekstvak 14"/>
          <p:cNvSpPr txBox="1"/>
          <p:nvPr/>
        </p:nvSpPr>
        <p:spPr>
          <a:xfrm>
            <a:off x="1465074" y="5643171"/>
            <a:ext cx="4198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± 5 contactmomenten, verdeeld over de gehele opleidingsperiode</a:t>
            </a:r>
            <a:endParaRPr lang="nl-NL" dirty="0"/>
          </a:p>
        </p:txBody>
      </p:sp>
      <p:pic>
        <p:nvPicPr>
          <p:cNvPr id="1026" name="Graphic 6" descr="Gebruikers silhouet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28" y="3966783"/>
            <a:ext cx="731837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kstvak 19"/>
          <p:cNvSpPr txBox="1"/>
          <p:nvPr/>
        </p:nvSpPr>
        <p:spPr>
          <a:xfrm>
            <a:off x="1355130" y="4098284"/>
            <a:ext cx="3012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Weginspecteur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767408" y="629854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Evaluatie </a:t>
            </a:r>
            <a:endParaRPr kumimoji="0" lang="nl-NL" alt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00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26400" y="768954"/>
            <a:ext cx="10933200" cy="614879"/>
          </a:xfrm>
        </p:spPr>
        <p:txBody>
          <a:bodyPr/>
          <a:lstStyle/>
          <a:p>
            <a:r>
              <a:rPr lang="en-US" dirty="0" smtClean="0"/>
              <a:t>OTO-</a:t>
            </a:r>
            <a:r>
              <a:rPr lang="en-US" dirty="0" err="1" smtClean="0"/>
              <a:t>programma</a:t>
            </a:r>
            <a:r>
              <a:rPr lang="en-US" dirty="0" smtClean="0"/>
              <a:t> </a:t>
            </a:r>
            <a:r>
              <a:rPr lang="en-US" dirty="0" err="1" smtClean="0"/>
              <a:t>vakbekwaam</a:t>
            </a:r>
            <a:r>
              <a:rPr lang="en-US" dirty="0" smtClean="0"/>
              <a:t> </a:t>
            </a:r>
            <a:r>
              <a:rPr lang="en-US" dirty="0" err="1" smtClean="0"/>
              <a:t>blijven</a:t>
            </a:r>
            <a:endParaRPr lang="nl-NL" dirty="0"/>
          </a:p>
        </p:txBody>
      </p:sp>
      <p:pic>
        <p:nvPicPr>
          <p:cNvPr id="6" name="Graphic 5" descr="Bullseye with solid fill">
            <a:extLst>
              <a:ext uri="{FF2B5EF4-FFF2-40B4-BE49-F238E27FC236}">
                <a16:creationId xmlns:a16="http://schemas.microsoft.com/office/drawing/2014/main" id="{A996E118-0FE4-4369-AFEF-48898C4F61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7816" y="1533858"/>
            <a:ext cx="602973" cy="602973"/>
          </a:xfrm>
          <a:prstGeom prst="rect">
            <a:avLst/>
          </a:prstGeom>
        </p:spPr>
      </p:pic>
      <p:pic>
        <p:nvPicPr>
          <p:cNvPr id="7" name="Graphic 13" descr="Basic Shapes outline">
            <a:extLst>
              <a:ext uri="{FF2B5EF4-FFF2-40B4-BE49-F238E27FC236}">
                <a16:creationId xmlns:a16="http://schemas.microsoft.com/office/drawing/2014/main" id="{8F25AC87-42F5-4985-A4D4-6E94FF2601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4928" y="2650002"/>
            <a:ext cx="675861" cy="675861"/>
          </a:xfrm>
          <a:prstGeom prst="rect">
            <a:avLst/>
          </a:prstGeom>
        </p:spPr>
      </p:pic>
      <p:pic>
        <p:nvPicPr>
          <p:cNvPr id="9" name="Graphic 7" descr="Clock outline">
            <a:extLst>
              <a:ext uri="{FF2B5EF4-FFF2-40B4-BE49-F238E27FC236}">
                <a16:creationId xmlns:a16="http://schemas.microsoft.com/office/drawing/2014/main" id="{897BD770-A087-4323-B129-1E0A24B42B7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1059" y="5534633"/>
            <a:ext cx="586409" cy="586409"/>
          </a:xfrm>
          <a:prstGeom prst="rect">
            <a:avLst/>
          </a:prstGeom>
        </p:spPr>
      </p:pic>
      <p:sp>
        <p:nvSpPr>
          <p:cNvPr id="11" name="Tekstvak 10"/>
          <p:cNvSpPr txBox="1"/>
          <p:nvPr/>
        </p:nvSpPr>
        <p:spPr>
          <a:xfrm>
            <a:off x="1347423" y="1421326"/>
            <a:ext cx="10189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De kennis op het gebied van incidentmanagement wordt opgefrist, waarvan uit wordt gegaan van de eigen leerbehoefte van de weginspecteur.</a:t>
            </a:r>
            <a:endParaRPr lang="nl-NL" dirty="0"/>
          </a:p>
        </p:txBody>
      </p:sp>
      <p:sp>
        <p:nvSpPr>
          <p:cNvPr id="13" name="Tekstvak 12"/>
          <p:cNvSpPr txBox="1"/>
          <p:nvPr/>
        </p:nvSpPr>
        <p:spPr>
          <a:xfrm>
            <a:off x="1370380" y="2724033"/>
            <a:ext cx="4365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Diverse vormen</a:t>
            </a:r>
            <a:endParaRPr lang="nl-NL" dirty="0"/>
          </a:p>
        </p:txBody>
      </p:sp>
      <p:sp>
        <p:nvSpPr>
          <p:cNvPr id="15" name="Tekstvak 14"/>
          <p:cNvSpPr txBox="1"/>
          <p:nvPr/>
        </p:nvSpPr>
        <p:spPr>
          <a:xfrm>
            <a:off x="1419272" y="5312670"/>
            <a:ext cx="65031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l-NL" dirty="0" smtClean="0"/>
              <a:t>Maquettetraining – 1x per 2 jaar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Beroepsverkeersregelaar – 1x per 5 jaar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Levensreddend handelen bij IM - 1x per 2 jaar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REVI</a:t>
            </a:r>
          </a:p>
          <a:p>
            <a:pPr marL="285750" indent="-285750">
              <a:buFontTx/>
              <a:buChar char="-"/>
            </a:pPr>
            <a:r>
              <a:rPr lang="en-US" dirty="0" err="1" smtClean="0"/>
              <a:t>Multidisciplinaire</a:t>
            </a:r>
            <a:r>
              <a:rPr lang="en-US" dirty="0" smtClean="0"/>
              <a:t> </a:t>
            </a:r>
            <a:r>
              <a:rPr lang="en-US" dirty="0" err="1" smtClean="0"/>
              <a:t>praktijkoefening</a:t>
            </a:r>
            <a:r>
              <a:rPr lang="en-US" dirty="0" smtClean="0"/>
              <a:t> – 1x per 3 </a:t>
            </a:r>
            <a:r>
              <a:rPr lang="en-US" dirty="0" err="1" smtClean="0"/>
              <a:t>jaar</a:t>
            </a:r>
            <a:endParaRPr lang="nl-NL" dirty="0"/>
          </a:p>
        </p:txBody>
      </p:sp>
      <p:pic>
        <p:nvPicPr>
          <p:cNvPr id="1026" name="Graphic 6" descr="Gebruikers silhouet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28" y="3966783"/>
            <a:ext cx="731837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kstvak 19"/>
          <p:cNvSpPr txBox="1"/>
          <p:nvPr/>
        </p:nvSpPr>
        <p:spPr>
          <a:xfrm>
            <a:off x="1427139" y="4098284"/>
            <a:ext cx="3012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Weginspecteur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Officier van Dienst</a:t>
            </a:r>
            <a:endParaRPr lang="nl-NL" dirty="0"/>
          </a:p>
        </p:txBody>
      </p:sp>
      <p:sp>
        <p:nvSpPr>
          <p:cNvPr id="2" name="Rechthoek 1"/>
          <p:cNvSpPr/>
          <p:nvPr/>
        </p:nvSpPr>
        <p:spPr>
          <a:xfrm>
            <a:off x="6600056" y="2196708"/>
            <a:ext cx="5591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400" dirty="0" smtClean="0">
                <a:solidFill>
                  <a:schemeClr val="tx2"/>
                </a:solidFill>
              </a:rPr>
              <a:t>De herhaling beroepsverkeersregelaar, </a:t>
            </a:r>
            <a:r>
              <a:rPr lang="nl-NL" sz="1400" smtClean="0">
                <a:solidFill>
                  <a:schemeClr val="tx2"/>
                </a:solidFill>
              </a:rPr>
              <a:t>levensreddend handelen </a:t>
            </a:r>
            <a:r>
              <a:rPr lang="nl-NL" sz="1400" dirty="0" smtClean="0">
                <a:solidFill>
                  <a:schemeClr val="tx2"/>
                </a:solidFill>
              </a:rPr>
              <a:t>en REVI kennen dezelfde vorm en doel als de initiële module. De maquettetraining is een </a:t>
            </a:r>
            <a:r>
              <a:rPr lang="nl-NL" sz="1400" dirty="0">
                <a:solidFill>
                  <a:schemeClr val="tx2"/>
                </a:solidFill>
              </a:rPr>
              <a:t>t</a:t>
            </a:r>
            <a:r>
              <a:rPr lang="nl-NL" sz="1400" dirty="0" smtClean="0">
                <a:solidFill>
                  <a:schemeClr val="tx2"/>
                </a:solidFill>
              </a:rPr>
              <a:t>raining </a:t>
            </a:r>
            <a:r>
              <a:rPr lang="nl-NL" sz="1400" dirty="0">
                <a:solidFill>
                  <a:schemeClr val="tx2"/>
                </a:solidFill>
              </a:rPr>
              <a:t>op actuele onderwerpen met behulp van de inzet van de Gele Academie (een pool inhoudelijk experts binnen RWS-VWM die opgeleid is in het verzorgen van trainingen voor collega’s). Het gaat hier veelal om trainingen waarvoor specifieke RWS-kennis nodig is en waar m.b.v. ‘ervaringen delen’ de kennis overgedragen wordt naar eigen </a:t>
            </a:r>
            <a:r>
              <a:rPr lang="nl-NL" sz="1400" dirty="0" smtClean="0">
                <a:solidFill>
                  <a:schemeClr val="tx2"/>
                </a:solidFill>
              </a:rPr>
              <a:t>collega’s waarbij de nadruk ligt op weer systemisch aan de slag gaan met IM en inzicht in ‘waarom doen we de dingen die we doen?’</a:t>
            </a:r>
            <a:endParaRPr lang="nl-NL" sz="11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45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7200" y="1988840"/>
            <a:ext cx="10922400" cy="396406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nl-NL" dirty="0" smtClean="0"/>
              <a:t>In dit document staat de eerste opzet voor het ontwerp van de nieuw in te kopen opleiding IM+.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nl-NL" dirty="0" smtClean="0"/>
              <a:t>Op de volgende slides staan:</a:t>
            </a:r>
          </a:p>
          <a:p>
            <a:pPr>
              <a:lnSpc>
                <a:spcPct val="120000"/>
              </a:lnSpc>
            </a:pPr>
            <a:r>
              <a:rPr lang="nl-NL" dirty="0" smtClean="0"/>
              <a:t>Achtergrondinformatie omtrent IM</a:t>
            </a:r>
          </a:p>
          <a:p>
            <a:pPr>
              <a:lnSpc>
                <a:spcPct val="120000"/>
              </a:lnSpc>
            </a:pPr>
            <a:r>
              <a:rPr lang="nl-NL" dirty="0" smtClean="0"/>
              <a:t>Beschrijving van de doelgroep</a:t>
            </a:r>
          </a:p>
          <a:p>
            <a:pPr>
              <a:lnSpc>
                <a:spcPct val="120000"/>
              </a:lnSpc>
            </a:pPr>
            <a:r>
              <a:rPr lang="nl-NL" dirty="0" smtClean="0"/>
              <a:t>Ontwerpprincipes</a:t>
            </a:r>
          </a:p>
          <a:p>
            <a:pPr>
              <a:lnSpc>
                <a:spcPct val="120000"/>
              </a:lnSpc>
            </a:pPr>
            <a:r>
              <a:rPr lang="nl-NL" dirty="0" smtClean="0"/>
              <a:t>Welke onderwerpen horen thuis in de opleiding IM?</a:t>
            </a:r>
          </a:p>
          <a:p>
            <a:pPr>
              <a:lnSpc>
                <a:spcPct val="120000"/>
              </a:lnSpc>
            </a:pPr>
            <a:r>
              <a:rPr lang="nl-NL" smtClean="0"/>
              <a:t>Blauwdruk </a:t>
            </a:r>
            <a:r>
              <a:rPr lang="nl-NL" dirty="0" smtClean="0"/>
              <a:t>van de opleiding</a:t>
            </a:r>
          </a:p>
          <a:p>
            <a:pPr>
              <a:lnSpc>
                <a:spcPct val="120000"/>
              </a:lnSpc>
            </a:pPr>
            <a:r>
              <a:rPr lang="nl-NL" dirty="0" smtClean="0"/>
              <a:t>Per leeractiviteit een beschrijving van de leerdoelen, de vorm, inhoud en duur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Opzet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4139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 err="1" smtClean="0"/>
              <a:t>Incidentmanagement</a:t>
            </a:r>
            <a:r>
              <a:rPr lang="en-US" dirty="0" smtClean="0"/>
              <a:t> start op het moment </a:t>
            </a:r>
            <a:r>
              <a:rPr lang="en-US" dirty="0" err="1" smtClean="0"/>
              <a:t>dat</a:t>
            </a:r>
            <a:r>
              <a:rPr lang="en-US" dirty="0" smtClean="0"/>
              <a:t> de </a:t>
            </a:r>
            <a:r>
              <a:rPr lang="en-US" dirty="0" err="1" smtClean="0"/>
              <a:t>Wegverkeersleider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incident </a:t>
            </a:r>
            <a:r>
              <a:rPr lang="en-US" dirty="0" err="1" smtClean="0"/>
              <a:t>gemeld</a:t>
            </a:r>
            <a:r>
              <a:rPr lang="en-US" dirty="0" smtClean="0"/>
              <a:t> </a:t>
            </a:r>
            <a:r>
              <a:rPr lang="en-US" dirty="0" err="1" smtClean="0"/>
              <a:t>krijgt</a:t>
            </a:r>
            <a:r>
              <a:rPr lang="en-US" dirty="0" smtClean="0"/>
              <a:t>. </a:t>
            </a:r>
            <a:r>
              <a:rPr lang="en-US" dirty="0" err="1" smtClean="0"/>
              <a:t>Vanuit</a:t>
            </a:r>
            <a:r>
              <a:rPr lang="en-US" dirty="0" smtClean="0"/>
              <a:t>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oogpunt</a:t>
            </a:r>
            <a:r>
              <a:rPr lang="en-US" dirty="0" smtClean="0"/>
              <a:t> </a:t>
            </a:r>
            <a:r>
              <a:rPr lang="en-US" dirty="0" err="1" smtClean="0"/>
              <a:t>valt</a:t>
            </a:r>
            <a:r>
              <a:rPr lang="en-US" dirty="0" smtClean="0"/>
              <a:t> REVI </a:t>
            </a:r>
            <a:r>
              <a:rPr lang="en-US" dirty="0" err="1" smtClean="0"/>
              <a:t>ook</a:t>
            </a:r>
            <a:r>
              <a:rPr lang="en-US" dirty="0" smtClean="0"/>
              <a:t> </a:t>
            </a:r>
            <a:r>
              <a:rPr lang="en-US" dirty="0" err="1" smtClean="0"/>
              <a:t>onder</a:t>
            </a:r>
            <a:r>
              <a:rPr lang="en-US" dirty="0" smtClean="0"/>
              <a:t> </a:t>
            </a:r>
            <a:r>
              <a:rPr lang="en-US" dirty="0" err="1" smtClean="0"/>
              <a:t>incidentmanagement</a:t>
            </a:r>
            <a:r>
              <a:rPr lang="en-US" dirty="0" smtClean="0"/>
              <a:t>. Het </a:t>
            </a:r>
            <a:r>
              <a:rPr lang="en-US" dirty="0" err="1" smtClean="0"/>
              <a:t>ter</a:t>
            </a:r>
            <a:r>
              <a:rPr lang="en-US" dirty="0" smtClean="0"/>
              <a:t> </a:t>
            </a:r>
            <a:r>
              <a:rPr lang="en-US" dirty="0" err="1" smtClean="0"/>
              <a:t>plaatse</a:t>
            </a:r>
            <a:r>
              <a:rPr lang="en-US" dirty="0" smtClean="0"/>
              <a:t> </a:t>
            </a:r>
            <a:r>
              <a:rPr lang="en-US" dirty="0" err="1" smtClean="0"/>
              <a:t>komen</a:t>
            </a:r>
            <a:r>
              <a:rPr lang="en-US" dirty="0" smtClean="0"/>
              <a:t> </a:t>
            </a:r>
            <a:r>
              <a:rPr lang="en-US" dirty="0" err="1" smtClean="0"/>
              <a:t>zelf</a:t>
            </a:r>
            <a:r>
              <a:rPr lang="en-US" dirty="0" smtClean="0"/>
              <a:t> </a:t>
            </a:r>
            <a:r>
              <a:rPr lang="en-US" dirty="0" err="1" smtClean="0"/>
              <a:t>valt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/>
              <a:t> </a:t>
            </a:r>
            <a:r>
              <a:rPr lang="en-US" dirty="0" err="1" smtClean="0"/>
              <a:t>onder</a:t>
            </a:r>
            <a:r>
              <a:rPr lang="en-US" dirty="0" smtClean="0"/>
              <a:t> </a:t>
            </a:r>
            <a:r>
              <a:rPr lang="en-US" dirty="0" err="1" smtClean="0"/>
              <a:t>incidentmanagement</a:t>
            </a:r>
            <a:r>
              <a:rPr lang="en-US" dirty="0" smtClean="0"/>
              <a:t>; </a:t>
            </a:r>
            <a:r>
              <a:rPr lang="en-US" dirty="0" err="1" smtClean="0"/>
              <a:t>hiervoor</a:t>
            </a:r>
            <a:r>
              <a:rPr lang="en-US" dirty="0" smtClean="0"/>
              <a:t> is de </a:t>
            </a:r>
            <a:r>
              <a:rPr lang="en-US" dirty="0" err="1" smtClean="0"/>
              <a:t>rijopleiding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de WIS/</a:t>
            </a:r>
            <a:r>
              <a:rPr lang="en-US" dirty="0" err="1" smtClean="0"/>
              <a:t>OvD</a:t>
            </a:r>
            <a:r>
              <a:rPr lang="en-US" dirty="0" smtClean="0"/>
              <a:t>. </a:t>
            </a:r>
            <a:r>
              <a:rPr lang="en-US" dirty="0" err="1" smtClean="0"/>
              <a:t>Incidentmanagement</a:t>
            </a:r>
            <a:r>
              <a:rPr lang="en-US" dirty="0" smtClean="0"/>
              <a:t> </a:t>
            </a:r>
            <a:r>
              <a:rPr lang="en-US" dirty="0" err="1" smtClean="0"/>
              <a:t>eindigt</a:t>
            </a:r>
            <a:r>
              <a:rPr lang="en-US" dirty="0" smtClean="0"/>
              <a:t> op het moment </a:t>
            </a:r>
            <a:r>
              <a:rPr lang="en-US" dirty="0" err="1" smtClean="0"/>
              <a:t>dat</a:t>
            </a:r>
            <a:r>
              <a:rPr lang="en-US" dirty="0" smtClean="0"/>
              <a:t> de </a:t>
            </a:r>
            <a:r>
              <a:rPr lang="en-US" dirty="0" err="1" smtClean="0"/>
              <a:t>situatie</a:t>
            </a:r>
            <a:r>
              <a:rPr lang="en-US" dirty="0" smtClean="0"/>
              <a:t> </a:t>
            </a:r>
            <a:r>
              <a:rPr lang="en-US" dirty="0" err="1" smtClean="0"/>
              <a:t>weer</a:t>
            </a:r>
            <a:r>
              <a:rPr lang="en-US" dirty="0" smtClean="0"/>
              <a:t> </a:t>
            </a:r>
            <a:r>
              <a:rPr lang="en-US" dirty="0" err="1" smtClean="0"/>
              <a:t>genormaliseerd</a:t>
            </a:r>
            <a:r>
              <a:rPr lang="en-US" dirty="0" smtClean="0"/>
              <a:t> is </a:t>
            </a:r>
            <a:r>
              <a:rPr lang="en-US" dirty="0" err="1" smtClean="0"/>
              <a:t>en</a:t>
            </a:r>
            <a:r>
              <a:rPr lang="en-US" dirty="0" smtClean="0"/>
              <a:t> de WIS de </a:t>
            </a:r>
            <a:r>
              <a:rPr lang="en-US" dirty="0" err="1" smtClean="0"/>
              <a:t>locatie</a:t>
            </a:r>
            <a:r>
              <a:rPr lang="en-US" dirty="0" smtClean="0"/>
              <a:t> van het incident </a:t>
            </a:r>
            <a:r>
              <a:rPr lang="en-US" dirty="0" err="1" smtClean="0"/>
              <a:t>verlaat</a:t>
            </a:r>
            <a:r>
              <a:rPr lang="en-US" dirty="0" smtClean="0"/>
              <a:t>. 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Achtergrondinformatie</a:t>
            </a:r>
            <a:r>
              <a:rPr lang="en-US" dirty="0" smtClean="0"/>
              <a:t> </a:t>
            </a:r>
            <a:r>
              <a:rPr lang="en-US" dirty="0" err="1" smtClean="0"/>
              <a:t>Incidentmanagement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52385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 smtClean="0"/>
              <a:t>Met de </a:t>
            </a:r>
            <a:r>
              <a:rPr lang="en-US" dirty="0" err="1" smtClean="0"/>
              <a:t>nieuw</a:t>
            </a:r>
            <a:r>
              <a:rPr lang="en-US" dirty="0" smtClean="0"/>
              <a:t> in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kopen</a:t>
            </a:r>
            <a:r>
              <a:rPr lang="en-US" dirty="0" smtClean="0"/>
              <a:t> </a:t>
            </a:r>
            <a:r>
              <a:rPr lang="en-US" dirty="0" err="1" smtClean="0"/>
              <a:t>opleiding</a:t>
            </a:r>
            <a:r>
              <a:rPr lang="en-US" dirty="0" smtClean="0"/>
              <a:t> </a:t>
            </a:r>
            <a:r>
              <a:rPr lang="en-US" dirty="0" err="1" smtClean="0"/>
              <a:t>dient</a:t>
            </a:r>
            <a:r>
              <a:rPr lang="en-US" dirty="0" smtClean="0"/>
              <a:t> de </a:t>
            </a:r>
            <a:r>
              <a:rPr lang="en-US" dirty="0" err="1" smtClean="0"/>
              <a:t>volgende</a:t>
            </a:r>
            <a:r>
              <a:rPr lang="en-US" dirty="0" smtClean="0"/>
              <a:t> </a:t>
            </a:r>
            <a:r>
              <a:rPr lang="en-US" dirty="0" err="1" smtClean="0"/>
              <a:t>doelgroep</a:t>
            </a:r>
            <a:r>
              <a:rPr lang="en-US" dirty="0" smtClean="0"/>
              <a:t> </a:t>
            </a:r>
            <a:r>
              <a:rPr lang="en-US" dirty="0" err="1" smtClean="0"/>
              <a:t>bediend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: </a:t>
            </a:r>
          </a:p>
          <a:p>
            <a:pPr>
              <a:lnSpc>
                <a:spcPct val="110000"/>
              </a:lnSpc>
            </a:pPr>
            <a:r>
              <a:rPr lang="en-US" dirty="0" err="1" smtClean="0"/>
              <a:t>Weginspecteur</a:t>
            </a:r>
            <a:endParaRPr lang="en-US" dirty="0" smtClean="0"/>
          </a:p>
          <a:p>
            <a:pPr>
              <a:lnSpc>
                <a:spcPct val="110000"/>
              </a:lnSpc>
            </a:pPr>
            <a:r>
              <a:rPr lang="en-US" dirty="0" err="1" smtClean="0"/>
              <a:t>Officier</a:t>
            </a:r>
            <a:r>
              <a:rPr lang="en-US" dirty="0" smtClean="0"/>
              <a:t> van </a:t>
            </a:r>
            <a:r>
              <a:rPr lang="en-US" dirty="0" err="1" smtClean="0"/>
              <a:t>Dienst</a:t>
            </a:r>
            <a:endParaRPr lang="en-US" dirty="0" smtClean="0"/>
          </a:p>
          <a:p>
            <a:pPr>
              <a:lnSpc>
                <a:spcPct val="110000"/>
              </a:lnSpc>
            </a:pPr>
            <a:r>
              <a:rPr lang="en-US" dirty="0" err="1" smtClean="0"/>
              <a:t>Wegverkeersleider</a:t>
            </a:r>
            <a:endParaRPr lang="en-US" dirty="0" smtClean="0"/>
          </a:p>
          <a:p>
            <a:pPr>
              <a:lnSpc>
                <a:spcPct val="110000"/>
              </a:lnSpc>
            </a:pPr>
            <a:r>
              <a:rPr lang="en-US" dirty="0" err="1" smtClean="0"/>
              <a:t>Teamleider</a:t>
            </a:r>
            <a:r>
              <a:rPr lang="en-US" dirty="0" smtClean="0"/>
              <a:t> WIS </a:t>
            </a:r>
          </a:p>
          <a:p>
            <a:pPr>
              <a:lnSpc>
                <a:spcPct val="110000"/>
              </a:lnSpc>
            </a:pPr>
            <a:r>
              <a:rPr lang="en-US" dirty="0" err="1" smtClean="0"/>
              <a:t>Teamleider</a:t>
            </a:r>
            <a:r>
              <a:rPr lang="en-US" dirty="0" smtClean="0"/>
              <a:t> WVL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Mentor WIS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dirty="0" smtClean="0"/>
              <a:t>De </a:t>
            </a:r>
            <a:r>
              <a:rPr lang="en-US" dirty="0" err="1" smtClean="0"/>
              <a:t>primaire</a:t>
            </a:r>
            <a:r>
              <a:rPr lang="en-US" dirty="0" smtClean="0"/>
              <a:t> </a:t>
            </a:r>
            <a:r>
              <a:rPr lang="en-US" dirty="0" err="1" smtClean="0"/>
              <a:t>doelgroep</a:t>
            </a:r>
            <a:r>
              <a:rPr lang="en-US" dirty="0" smtClean="0"/>
              <a:t> </a:t>
            </a:r>
            <a:r>
              <a:rPr lang="en-US" dirty="0" err="1" smtClean="0"/>
              <a:t>bedraagt</a:t>
            </a:r>
            <a:r>
              <a:rPr lang="en-US" dirty="0" smtClean="0"/>
              <a:t> de WIS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OvD</a:t>
            </a:r>
            <a:r>
              <a:rPr lang="en-US" dirty="0" smtClean="0"/>
              <a:t>. </a:t>
            </a:r>
            <a:r>
              <a:rPr lang="en-US" dirty="0" err="1" smtClean="0"/>
              <a:t>Zij</a:t>
            </a:r>
            <a:r>
              <a:rPr lang="en-US" dirty="0" smtClean="0"/>
              <a:t> </a:t>
            </a:r>
            <a:r>
              <a:rPr lang="en-US" dirty="0" err="1" smtClean="0"/>
              <a:t>volgen</a:t>
            </a:r>
            <a:r>
              <a:rPr lang="en-US" dirty="0" smtClean="0"/>
              <a:t> </a:t>
            </a:r>
            <a:r>
              <a:rPr lang="en-US" dirty="0" err="1" smtClean="0"/>
              <a:t>alle</a:t>
            </a:r>
            <a:r>
              <a:rPr lang="en-US" dirty="0" smtClean="0"/>
              <a:t> </a:t>
            </a:r>
            <a:r>
              <a:rPr lang="en-US" dirty="0" err="1" smtClean="0"/>
              <a:t>opleidingsonderdelen</a:t>
            </a:r>
            <a:r>
              <a:rPr lang="en-US" dirty="0" smtClean="0"/>
              <a:t>. De </a:t>
            </a:r>
            <a:r>
              <a:rPr lang="en-US" dirty="0" err="1" smtClean="0"/>
              <a:t>overige</a:t>
            </a:r>
            <a:r>
              <a:rPr lang="en-US" dirty="0" smtClean="0"/>
              <a:t> </a:t>
            </a:r>
            <a:r>
              <a:rPr lang="en-US" dirty="0" err="1" smtClean="0"/>
              <a:t>doelgroepen</a:t>
            </a:r>
            <a:r>
              <a:rPr lang="en-US" dirty="0" smtClean="0"/>
              <a:t> </a:t>
            </a:r>
            <a:r>
              <a:rPr lang="en-US" dirty="0" err="1" smtClean="0"/>
              <a:t>zullen</a:t>
            </a:r>
            <a:r>
              <a:rPr lang="en-US" dirty="0" smtClean="0"/>
              <a:t> </a:t>
            </a:r>
            <a:r>
              <a:rPr lang="en-US" dirty="0" err="1" smtClean="0"/>
              <a:t>onderdelen</a:t>
            </a:r>
            <a:r>
              <a:rPr lang="en-US" dirty="0" smtClean="0"/>
              <a:t> van de </a:t>
            </a:r>
            <a:r>
              <a:rPr lang="en-US" dirty="0" err="1" smtClean="0"/>
              <a:t>opleiding</a:t>
            </a:r>
            <a:r>
              <a:rPr lang="en-US" dirty="0" smtClean="0"/>
              <a:t> </a:t>
            </a:r>
            <a:r>
              <a:rPr lang="en-US" dirty="0" err="1" smtClean="0"/>
              <a:t>volgen</a:t>
            </a:r>
            <a:r>
              <a:rPr lang="en-US" dirty="0" smtClean="0"/>
              <a:t>. 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Doelgroep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515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 smtClean="0"/>
              <a:t>Om het </a:t>
            </a:r>
            <a:r>
              <a:rPr lang="en-US" dirty="0" err="1" smtClean="0"/>
              <a:t>leerrendement</a:t>
            </a:r>
            <a:r>
              <a:rPr lang="en-US" dirty="0" smtClean="0"/>
              <a:t> van de </a:t>
            </a:r>
            <a:r>
              <a:rPr lang="en-US" dirty="0" err="1" smtClean="0"/>
              <a:t>opleiding</a:t>
            </a:r>
            <a:r>
              <a:rPr lang="en-US" dirty="0" smtClean="0"/>
              <a:t> zo </a:t>
            </a:r>
            <a:r>
              <a:rPr lang="en-US" dirty="0" err="1" smtClean="0"/>
              <a:t>optimaal</a:t>
            </a:r>
            <a:r>
              <a:rPr lang="en-US" dirty="0" smtClean="0"/>
              <a:t> </a:t>
            </a:r>
            <a:r>
              <a:rPr lang="en-US" dirty="0" err="1" smtClean="0"/>
              <a:t>mogelijk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laten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,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aantal</a:t>
            </a:r>
            <a:r>
              <a:rPr lang="en-US" dirty="0" smtClean="0"/>
              <a:t> </a:t>
            </a:r>
            <a:r>
              <a:rPr lang="en-US" dirty="0" err="1" smtClean="0"/>
              <a:t>principes</a:t>
            </a:r>
            <a:r>
              <a:rPr lang="en-US" dirty="0" smtClean="0"/>
              <a:t> die het </a:t>
            </a:r>
            <a:r>
              <a:rPr lang="en-US" dirty="0" err="1" smtClean="0"/>
              <a:t>uitgangspunt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het </a:t>
            </a:r>
            <a:r>
              <a:rPr lang="en-US" dirty="0" err="1" smtClean="0"/>
              <a:t>ontwerpen</a:t>
            </a:r>
            <a:r>
              <a:rPr lang="en-US" dirty="0" smtClean="0"/>
              <a:t> van de </a:t>
            </a:r>
            <a:r>
              <a:rPr lang="en-US" dirty="0" err="1" smtClean="0"/>
              <a:t>opleiding</a:t>
            </a:r>
            <a:r>
              <a:rPr lang="en-US" dirty="0" smtClean="0"/>
              <a:t> IM+ </a:t>
            </a:r>
            <a:r>
              <a:rPr lang="en-US" dirty="0" err="1" smtClean="0"/>
              <a:t>vormen</a:t>
            </a:r>
            <a:endParaRPr lang="en-US" dirty="0" smtClean="0"/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dirty="0" err="1" smtClean="0"/>
              <a:t>Samenwerking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communicatie</a:t>
            </a:r>
            <a:r>
              <a:rPr lang="en-US" dirty="0" smtClean="0"/>
              <a:t> </a:t>
            </a:r>
            <a:r>
              <a:rPr lang="en-US" dirty="0" err="1" smtClean="0"/>
              <a:t>tussen</a:t>
            </a:r>
            <a:r>
              <a:rPr lang="en-US" dirty="0" smtClean="0"/>
              <a:t> WIS </a:t>
            </a:r>
            <a:r>
              <a:rPr lang="en-US" dirty="0" err="1" smtClean="0"/>
              <a:t>en</a:t>
            </a:r>
            <a:r>
              <a:rPr lang="en-US" dirty="0" smtClean="0"/>
              <a:t> WVL </a:t>
            </a:r>
            <a:r>
              <a:rPr lang="en-US" dirty="0" err="1" smtClean="0"/>
              <a:t>staat</a:t>
            </a:r>
            <a:r>
              <a:rPr lang="en-US" dirty="0" smtClean="0"/>
              <a:t> </a:t>
            </a:r>
            <a:r>
              <a:rPr lang="en-US" dirty="0" err="1" smtClean="0"/>
              <a:t>centraal</a:t>
            </a:r>
            <a:endParaRPr lang="en-US" dirty="0" smtClean="0"/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dirty="0" err="1" smtClean="0"/>
              <a:t>Alle</a:t>
            </a:r>
            <a:r>
              <a:rPr lang="en-US" dirty="0" smtClean="0"/>
              <a:t> </a:t>
            </a:r>
            <a:r>
              <a:rPr lang="en-US" dirty="0" err="1" smtClean="0"/>
              <a:t>aangeboden</a:t>
            </a:r>
            <a:r>
              <a:rPr lang="en-US" dirty="0" smtClean="0"/>
              <a:t> </a:t>
            </a:r>
            <a:r>
              <a:rPr lang="en-US" dirty="0" err="1" smtClean="0"/>
              <a:t>informatie</a:t>
            </a:r>
            <a:r>
              <a:rPr lang="en-US" dirty="0" smtClean="0"/>
              <a:t> </a:t>
            </a:r>
            <a:r>
              <a:rPr lang="en-US" dirty="0" err="1" smtClean="0"/>
              <a:t>dient</a:t>
            </a:r>
            <a:r>
              <a:rPr lang="en-US" dirty="0" smtClean="0"/>
              <a:t> in de context van </a:t>
            </a:r>
            <a:r>
              <a:rPr lang="en-US" dirty="0" err="1" smtClean="0"/>
              <a:t>incidentmanagement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geplaatst</a:t>
            </a:r>
            <a:endParaRPr lang="en-US" dirty="0" smtClean="0"/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opleiding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zo </a:t>
            </a:r>
            <a:r>
              <a:rPr lang="en-US" dirty="0" err="1" smtClean="0"/>
              <a:t>ontworpen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onderwerpen</a:t>
            </a:r>
            <a:r>
              <a:rPr lang="en-US" dirty="0" smtClean="0"/>
              <a:t> die relevant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de </a:t>
            </a:r>
            <a:r>
              <a:rPr lang="en-US" dirty="0" err="1" smtClean="0"/>
              <a:t>secundaire</a:t>
            </a:r>
            <a:r>
              <a:rPr lang="en-US" dirty="0" smtClean="0"/>
              <a:t> </a:t>
            </a:r>
            <a:r>
              <a:rPr lang="en-US" dirty="0" err="1" smtClean="0"/>
              <a:t>doelgroep</a:t>
            </a:r>
            <a:r>
              <a:rPr lang="en-US" dirty="0" smtClean="0"/>
              <a:t> </a:t>
            </a:r>
            <a:r>
              <a:rPr lang="en-US" dirty="0" err="1" smtClean="0"/>
              <a:t>geclusterd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aangeboden</a:t>
            </a:r>
            <a:r>
              <a:rPr lang="en-US" dirty="0" smtClean="0"/>
              <a:t>, </a:t>
            </a:r>
            <a:r>
              <a:rPr lang="en-US" dirty="0" err="1" smtClean="0"/>
              <a:t>zodat</a:t>
            </a:r>
            <a:r>
              <a:rPr lang="en-US" dirty="0" smtClean="0"/>
              <a:t> die </a:t>
            </a:r>
            <a:r>
              <a:rPr lang="en-US" dirty="0" err="1" smtClean="0"/>
              <a:t>makkelijk</a:t>
            </a:r>
            <a:r>
              <a:rPr lang="en-US" dirty="0" smtClean="0"/>
              <a:t> </a:t>
            </a:r>
            <a:r>
              <a:rPr lang="en-US" dirty="0" err="1" smtClean="0"/>
              <a:t>toegankelijk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hen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706890"/>
          </a:xfrm>
        </p:spPr>
        <p:txBody>
          <a:bodyPr/>
          <a:lstStyle/>
          <a:p>
            <a:r>
              <a:rPr lang="en-US" dirty="0" err="1" smtClean="0"/>
              <a:t>Ontwerpprincipes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1177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0000" y="2564512"/>
            <a:ext cx="5754032" cy="3964060"/>
          </a:xfrm>
        </p:spPr>
        <p:txBody>
          <a:bodyPr>
            <a:normAutofit/>
          </a:bodyPr>
          <a:lstStyle/>
          <a:p>
            <a:r>
              <a:rPr lang="en-US" sz="1900" dirty="0" smtClean="0"/>
              <a:t>Wat is </a:t>
            </a:r>
            <a:r>
              <a:rPr lang="en-US" sz="1900" dirty="0" err="1" smtClean="0"/>
              <a:t>incidentmanagement</a:t>
            </a:r>
            <a:r>
              <a:rPr lang="en-US" sz="1900" dirty="0" smtClean="0"/>
              <a:t>?</a:t>
            </a:r>
          </a:p>
          <a:p>
            <a:r>
              <a:rPr lang="en-US" sz="1900" dirty="0" err="1" smtClean="0"/>
              <a:t>Rolverdeling+verantwoordelijkheden</a:t>
            </a:r>
            <a:r>
              <a:rPr lang="en-US" sz="1900" dirty="0" smtClean="0"/>
              <a:t> </a:t>
            </a:r>
            <a:r>
              <a:rPr lang="en-US" sz="1900" dirty="0" err="1" smtClean="0"/>
              <a:t>tijdens</a:t>
            </a:r>
            <a:r>
              <a:rPr lang="en-US" sz="1900" dirty="0" smtClean="0"/>
              <a:t> </a:t>
            </a:r>
            <a:r>
              <a:rPr lang="en-US" sz="1900" dirty="0" err="1" smtClean="0"/>
              <a:t>een</a:t>
            </a:r>
            <a:r>
              <a:rPr lang="en-US" sz="1900" dirty="0" smtClean="0"/>
              <a:t> incident</a:t>
            </a:r>
          </a:p>
          <a:p>
            <a:r>
              <a:rPr lang="en-US" sz="1900" dirty="0" smtClean="0"/>
              <a:t>REVI</a:t>
            </a:r>
          </a:p>
          <a:p>
            <a:r>
              <a:rPr lang="en-US" sz="1900" dirty="0" err="1" smtClean="0"/>
              <a:t>Communicatieve</a:t>
            </a:r>
            <a:r>
              <a:rPr lang="en-US" sz="1900" dirty="0" smtClean="0"/>
              <a:t> </a:t>
            </a:r>
            <a:r>
              <a:rPr lang="en-US" sz="1900" dirty="0" err="1" smtClean="0"/>
              <a:t>vaardigheden</a:t>
            </a:r>
            <a:endParaRPr lang="en-US" sz="1900" dirty="0" smtClean="0"/>
          </a:p>
          <a:p>
            <a:r>
              <a:rPr lang="en-US" sz="1900" dirty="0" err="1" smtClean="0"/>
              <a:t>Beeldvormingstechnieken</a:t>
            </a:r>
            <a:endParaRPr lang="en-US" sz="1900" dirty="0" smtClean="0"/>
          </a:p>
          <a:p>
            <a:r>
              <a:rPr lang="en-US" sz="1900" dirty="0" err="1" smtClean="0"/>
              <a:t>Verkeersmanagement</a:t>
            </a:r>
            <a:endParaRPr lang="en-US" sz="1900" dirty="0" smtClean="0"/>
          </a:p>
          <a:p>
            <a:r>
              <a:rPr lang="en-US" sz="1900" dirty="0" err="1" smtClean="0"/>
              <a:t>Berging</a:t>
            </a:r>
            <a:endParaRPr lang="en-US" sz="1900" dirty="0" smtClean="0"/>
          </a:p>
          <a:p>
            <a:r>
              <a:rPr lang="en-US" sz="1900" dirty="0" err="1" smtClean="0"/>
              <a:t>Schadeherstel</a:t>
            </a:r>
            <a:r>
              <a:rPr lang="en-US" sz="1900" dirty="0" smtClean="0"/>
              <a:t> (</a:t>
            </a:r>
            <a:r>
              <a:rPr lang="en-US" sz="1900" dirty="0" err="1" smtClean="0"/>
              <a:t>inclusief</a:t>
            </a:r>
            <a:r>
              <a:rPr lang="en-US" sz="1900" dirty="0" smtClean="0"/>
              <a:t> </a:t>
            </a:r>
            <a:r>
              <a:rPr lang="en-US" sz="1900" dirty="0" err="1" smtClean="0"/>
              <a:t>nood</a:t>
            </a:r>
            <a:r>
              <a:rPr lang="en-US" sz="1900" dirty="0" smtClean="0"/>
              <a:t>- </a:t>
            </a:r>
            <a:r>
              <a:rPr lang="en-US" sz="1900" dirty="0" err="1" smtClean="0"/>
              <a:t>en</a:t>
            </a:r>
            <a:r>
              <a:rPr lang="en-US" sz="1900" dirty="0" smtClean="0"/>
              <a:t> </a:t>
            </a:r>
            <a:r>
              <a:rPr lang="en-US" sz="1900" dirty="0" err="1" smtClean="0"/>
              <a:t>spoedschade</a:t>
            </a:r>
            <a:r>
              <a:rPr lang="en-US" sz="1900" dirty="0" smtClean="0"/>
              <a:t>)</a:t>
            </a:r>
          </a:p>
          <a:p>
            <a:endParaRPr lang="nl-NL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1370656" cy="1069200"/>
          </a:xfrm>
        </p:spPr>
        <p:txBody>
          <a:bodyPr/>
          <a:lstStyle/>
          <a:p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onderwerpen</a:t>
            </a:r>
            <a:r>
              <a:rPr lang="en-US" dirty="0" smtClean="0"/>
              <a:t> </a:t>
            </a:r>
            <a:r>
              <a:rPr lang="en-US" dirty="0" err="1" smtClean="0"/>
              <a:t>horen</a:t>
            </a:r>
            <a:r>
              <a:rPr lang="en-US" dirty="0" smtClean="0"/>
              <a:t> </a:t>
            </a:r>
            <a:r>
              <a:rPr lang="en-US" dirty="0" err="1" smtClean="0"/>
              <a:t>thuis</a:t>
            </a:r>
            <a:r>
              <a:rPr lang="en-US" dirty="0" smtClean="0"/>
              <a:t> </a:t>
            </a:r>
            <a:r>
              <a:rPr lang="en-US" dirty="0" err="1" smtClean="0"/>
              <a:t>binnen</a:t>
            </a:r>
            <a:r>
              <a:rPr lang="en-US" dirty="0" smtClean="0"/>
              <a:t> de </a:t>
            </a:r>
            <a:r>
              <a:rPr lang="en-US" dirty="0" err="1" smtClean="0"/>
              <a:t>opleiding</a:t>
            </a:r>
            <a:r>
              <a:rPr lang="en-US" dirty="0" smtClean="0"/>
              <a:t> IM+?</a:t>
            </a:r>
            <a:endParaRPr lang="nl-NL" dirty="0"/>
          </a:p>
        </p:txBody>
      </p:sp>
      <p:sp>
        <p:nvSpPr>
          <p:cNvPr id="6" name="Rechthoek 5"/>
          <p:cNvSpPr/>
          <p:nvPr/>
        </p:nvSpPr>
        <p:spPr>
          <a:xfrm>
            <a:off x="6600056" y="2351150"/>
            <a:ext cx="5184576" cy="3360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Aanvullende veiligheidsmaatregelen bij langdurige incidenten (AVI)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Levensreddend handelen bij incidenten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Gevaarlijke stoffen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Blussen beginnende autobrand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Traumazorg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/>
              <a:t>Beroepsverkeersregelaar (</a:t>
            </a:r>
            <a:r>
              <a:rPr lang="nl-NL" dirty="0" smtClean="0"/>
              <a:t>CROW)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 smtClean="0"/>
              <a:t>Opfrismodule IM+</a:t>
            </a:r>
          </a:p>
        </p:txBody>
      </p:sp>
    </p:spTree>
    <p:extLst>
      <p:ext uri="{BB962C8B-B14F-4D97-AF65-F5344CB8AC3E}">
        <p14:creationId xmlns:p14="http://schemas.microsoft.com/office/powerpoint/2010/main" val="2594967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551384" y="2125368"/>
            <a:ext cx="10922400" cy="173224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00" dirty="0" smtClean="0"/>
              <a:t>Op de </a:t>
            </a:r>
            <a:r>
              <a:rPr lang="en-US" sz="1800" dirty="0" err="1" smtClean="0"/>
              <a:t>volgende</a:t>
            </a:r>
            <a:r>
              <a:rPr lang="en-US" sz="1800" dirty="0" smtClean="0"/>
              <a:t> </a:t>
            </a:r>
            <a:r>
              <a:rPr lang="en-US" sz="1800" dirty="0" err="1" smtClean="0"/>
              <a:t>pagina</a:t>
            </a:r>
            <a:r>
              <a:rPr lang="en-US" sz="1800" dirty="0" smtClean="0"/>
              <a:t> </a:t>
            </a:r>
            <a:r>
              <a:rPr lang="en-US" sz="1800" dirty="0" err="1" smtClean="0"/>
              <a:t>staan</a:t>
            </a:r>
            <a:r>
              <a:rPr lang="en-US" sz="1800" dirty="0" smtClean="0"/>
              <a:t> </a:t>
            </a:r>
            <a:r>
              <a:rPr lang="en-US" sz="1800" dirty="0" err="1" smtClean="0"/>
              <a:t>alle</a:t>
            </a:r>
            <a:r>
              <a:rPr lang="en-US" sz="1800" dirty="0" smtClean="0"/>
              <a:t> </a:t>
            </a:r>
            <a:r>
              <a:rPr lang="en-US" sz="1800" dirty="0" err="1" smtClean="0"/>
              <a:t>opleidingsonderdelen</a:t>
            </a:r>
            <a:r>
              <a:rPr lang="en-US" sz="1800" dirty="0" smtClean="0"/>
              <a:t> </a:t>
            </a:r>
            <a:r>
              <a:rPr lang="en-US" sz="1800" dirty="0" err="1" smtClean="0"/>
              <a:t>genoemd</a:t>
            </a:r>
            <a:r>
              <a:rPr lang="en-US" sz="1800" dirty="0" smtClean="0"/>
              <a:t> die </a:t>
            </a:r>
            <a:r>
              <a:rPr lang="en-US" sz="1800" dirty="0" err="1" smtClean="0"/>
              <a:t>een</a:t>
            </a:r>
            <a:r>
              <a:rPr lang="en-US" sz="1800" dirty="0" smtClean="0"/>
              <a:t> </a:t>
            </a:r>
            <a:r>
              <a:rPr lang="en-US" sz="1800" dirty="0" err="1" smtClean="0"/>
              <a:t>onderdeel</a:t>
            </a:r>
            <a:r>
              <a:rPr lang="en-US" sz="1800" dirty="0" smtClean="0"/>
              <a:t> </a:t>
            </a:r>
            <a:r>
              <a:rPr lang="en-US" sz="1800" dirty="0" err="1" smtClean="0"/>
              <a:t>vormen</a:t>
            </a:r>
            <a:r>
              <a:rPr lang="en-US" sz="1800" dirty="0" smtClean="0"/>
              <a:t> van de </a:t>
            </a:r>
            <a:r>
              <a:rPr lang="en-US" sz="1800" dirty="0" err="1" smtClean="0"/>
              <a:t>gehele</a:t>
            </a:r>
            <a:r>
              <a:rPr lang="en-US" sz="1800" dirty="0" smtClean="0"/>
              <a:t> </a:t>
            </a:r>
            <a:r>
              <a:rPr lang="en-US" sz="1800" dirty="0" err="1" smtClean="0"/>
              <a:t>opleiding</a:t>
            </a:r>
            <a:r>
              <a:rPr lang="en-US" sz="1800" dirty="0" smtClean="0"/>
              <a:t> IM+. Op de </a:t>
            </a:r>
            <a:r>
              <a:rPr lang="en-US" sz="1800" dirty="0" err="1" smtClean="0"/>
              <a:t>hieropvolgende</a:t>
            </a:r>
            <a:r>
              <a:rPr lang="en-US" sz="1800" dirty="0" smtClean="0"/>
              <a:t> </a:t>
            </a:r>
            <a:r>
              <a:rPr lang="en-US" sz="1800" dirty="0" err="1" smtClean="0"/>
              <a:t>pagina’s</a:t>
            </a:r>
            <a:r>
              <a:rPr lang="en-US" sz="1800" dirty="0" smtClean="0"/>
              <a:t> </a:t>
            </a:r>
            <a:r>
              <a:rPr lang="en-US" sz="1800" dirty="0" err="1" smtClean="0"/>
              <a:t>staat</a:t>
            </a:r>
            <a:r>
              <a:rPr lang="en-US" sz="1800" dirty="0" smtClean="0"/>
              <a:t> per </a:t>
            </a:r>
            <a:r>
              <a:rPr lang="en-US" sz="1800" dirty="0" err="1" smtClean="0"/>
              <a:t>onderdeel</a:t>
            </a:r>
            <a:r>
              <a:rPr lang="en-US" sz="1800" dirty="0" smtClean="0"/>
              <a:t> de </a:t>
            </a:r>
            <a:r>
              <a:rPr lang="en-US" sz="1800" dirty="0" err="1" smtClean="0"/>
              <a:t>volgende</a:t>
            </a:r>
            <a:r>
              <a:rPr lang="en-US" sz="1800" dirty="0" smtClean="0"/>
              <a:t> </a:t>
            </a:r>
            <a:r>
              <a:rPr lang="en-US" sz="1800" dirty="0" err="1" smtClean="0"/>
              <a:t>informatie</a:t>
            </a:r>
            <a:r>
              <a:rPr lang="en-US" sz="1800" dirty="0" smtClean="0"/>
              <a:t> </a:t>
            </a:r>
            <a:r>
              <a:rPr lang="en-US" sz="1800" dirty="0" err="1" smtClean="0"/>
              <a:t>beschreven</a:t>
            </a:r>
            <a:r>
              <a:rPr lang="en-US" sz="1800" dirty="0" smtClean="0"/>
              <a:t>: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94520" y="1312766"/>
            <a:ext cx="10933200" cy="1069200"/>
          </a:xfrm>
        </p:spPr>
        <p:txBody>
          <a:bodyPr/>
          <a:lstStyle/>
          <a:p>
            <a:r>
              <a:rPr lang="en-US" dirty="0" err="1" smtClean="0"/>
              <a:t>Blauwdruk</a:t>
            </a:r>
            <a:r>
              <a:rPr lang="en-US" dirty="0" smtClean="0"/>
              <a:t> </a:t>
            </a:r>
            <a:endParaRPr lang="nl-NL" dirty="0"/>
          </a:p>
        </p:txBody>
      </p:sp>
      <p:pic>
        <p:nvPicPr>
          <p:cNvPr id="6" name="Graphic 5" descr="Bullseye with solid fill">
            <a:extLst>
              <a:ext uri="{FF2B5EF4-FFF2-40B4-BE49-F238E27FC236}">
                <a16:creationId xmlns:a16="http://schemas.microsoft.com/office/drawing/2014/main" id="{A996E118-0FE4-4369-AFEF-48898C4F61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8998" y="4031343"/>
            <a:ext cx="602973" cy="602973"/>
          </a:xfrm>
          <a:prstGeom prst="rect">
            <a:avLst/>
          </a:prstGeom>
        </p:spPr>
      </p:pic>
      <p:pic>
        <p:nvPicPr>
          <p:cNvPr id="7" name="Graphic 13" descr="Basic Shapes outline">
            <a:extLst>
              <a:ext uri="{FF2B5EF4-FFF2-40B4-BE49-F238E27FC236}">
                <a16:creationId xmlns:a16="http://schemas.microsoft.com/office/drawing/2014/main" id="{8F25AC87-42F5-4985-A4D4-6E94FF2601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4520" y="5517232"/>
            <a:ext cx="675861" cy="675861"/>
          </a:xfrm>
          <a:prstGeom prst="rect">
            <a:avLst/>
          </a:prstGeom>
        </p:spPr>
      </p:pic>
      <p:grpSp>
        <p:nvGrpSpPr>
          <p:cNvPr id="18" name="Groep 17"/>
          <p:cNvGrpSpPr/>
          <p:nvPr/>
        </p:nvGrpSpPr>
        <p:grpSpPr>
          <a:xfrm>
            <a:off x="4819004" y="3918838"/>
            <a:ext cx="685800" cy="2160359"/>
            <a:chOff x="5405399" y="3836011"/>
            <a:chExt cx="685800" cy="2160359"/>
          </a:xfrm>
        </p:grpSpPr>
        <p:pic>
          <p:nvPicPr>
            <p:cNvPr id="8" name="Graphic 11" descr="Open book outline">
              <a:extLst>
                <a:ext uri="{FF2B5EF4-FFF2-40B4-BE49-F238E27FC236}">
                  <a16:creationId xmlns:a16="http://schemas.microsoft.com/office/drawing/2014/main" id="{3CB1F219-9FFC-4475-9427-18A9F9288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405399" y="3836011"/>
              <a:ext cx="685800" cy="685800"/>
            </a:xfrm>
            <a:prstGeom prst="rect">
              <a:avLst/>
            </a:prstGeom>
          </p:spPr>
        </p:pic>
        <p:pic>
          <p:nvPicPr>
            <p:cNvPr id="9" name="Graphic 7" descr="Clock outline">
              <a:extLst>
                <a:ext uri="{FF2B5EF4-FFF2-40B4-BE49-F238E27FC236}">
                  <a16:creationId xmlns:a16="http://schemas.microsoft.com/office/drawing/2014/main" id="{897BD770-A087-4323-B129-1E0A24B42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60056" y="5409961"/>
              <a:ext cx="586409" cy="586409"/>
            </a:xfrm>
            <a:prstGeom prst="rect">
              <a:avLst/>
            </a:prstGeom>
          </p:spPr>
        </p:pic>
      </p:grpSp>
      <p:sp>
        <p:nvSpPr>
          <p:cNvPr id="11" name="Tekstvak 10"/>
          <p:cNvSpPr txBox="1"/>
          <p:nvPr/>
        </p:nvSpPr>
        <p:spPr>
          <a:xfrm>
            <a:off x="1559496" y="407707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Leerdoel</a:t>
            </a:r>
            <a:endParaRPr lang="nl-NL" dirty="0"/>
          </a:p>
        </p:txBody>
      </p:sp>
      <p:sp>
        <p:nvSpPr>
          <p:cNvPr id="13" name="Tekstvak 12"/>
          <p:cNvSpPr txBox="1"/>
          <p:nvPr/>
        </p:nvSpPr>
        <p:spPr>
          <a:xfrm>
            <a:off x="1559496" y="56270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Leervorm</a:t>
            </a:r>
            <a:endParaRPr lang="nl-NL" dirty="0"/>
          </a:p>
        </p:txBody>
      </p:sp>
      <p:sp>
        <p:nvSpPr>
          <p:cNvPr id="14" name="Tekstvak 13"/>
          <p:cNvSpPr txBox="1"/>
          <p:nvPr/>
        </p:nvSpPr>
        <p:spPr>
          <a:xfrm>
            <a:off x="5591792" y="4098284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Inhoud</a:t>
            </a:r>
            <a:endParaRPr lang="nl-NL" dirty="0"/>
          </a:p>
        </p:txBody>
      </p:sp>
      <p:sp>
        <p:nvSpPr>
          <p:cNvPr id="15" name="Tekstvak 14"/>
          <p:cNvSpPr txBox="1"/>
          <p:nvPr/>
        </p:nvSpPr>
        <p:spPr>
          <a:xfrm>
            <a:off x="5509057" y="567049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Duur</a:t>
            </a:r>
            <a:endParaRPr lang="nl-NL" dirty="0"/>
          </a:p>
        </p:txBody>
      </p:sp>
      <p:pic>
        <p:nvPicPr>
          <p:cNvPr id="1026" name="Graphic 6" descr="Gebruikers silhouet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68" y="3909929"/>
            <a:ext cx="731837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kstvak 19"/>
          <p:cNvSpPr txBox="1"/>
          <p:nvPr/>
        </p:nvSpPr>
        <p:spPr>
          <a:xfrm>
            <a:off x="9089893" y="408776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Doelgroep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242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Afgeronde rechthoek 16"/>
          <p:cNvSpPr/>
          <p:nvPr/>
        </p:nvSpPr>
        <p:spPr>
          <a:xfrm>
            <a:off x="130233" y="1893327"/>
            <a:ext cx="1413610" cy="27547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500" dirty="0" err="1" smtClean="0"/>
              <a:t>Competen-tiegerichte</a:t>
            </a:r>
            <a:r>
              <a:rPr lang="nl-NL" sz="1500" dirty="0" smtClean="0"/>
              <a:t> intake</a:t>
            </a:r>
            <a:endParaRPr lang="nl-NL" sz="1500" dirty="0"/>
          </a:p>
        </p:txBody>
      </p:sp>
      <p:sp>
        <p:nvSpPr>
          <p:cNvPr id="18" name="Afgeronde rechthoek 17"/>
          <p:cNvSpPr/>
          <p:nvPr/>
        </p:nvSpPr>
        <p:spPr>
          <a:xfrm>
            <a:off x="1609757" y="1887103"/>
            <a:ext cx="1245883" cy="27547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 smtClean="0"/>
              <a:t>Basis </a:t>
            </a:r>
            <a:r>
              <a:rPr lang="nl-NL" sz="1600" dirty="0" err="1" smtClean="0"/>
              <a:t>incidentmanage</a:t>
            </a:r>
            <a:r>
              <a:rPr lang="nl-NL" sz="1600" dirty="0" smtClean="0"/>
              <a:t>-ment</a:t>
            </a:r>
            <a:endParaRPr lang="nl-NL" sz="1600" dirty="0"/>
          </a:p>
        </p:txBody>
      </p:sp>
      <p:sp>
        <p:nvSpPr>
          <p:cNvPr id="19" name="Afgeronde rechthoek 18"/>
          <p:cNvSpPr/>
          <p:nvPr/>
        </p:nvSpPr>
        <p:spPr>
          <a:xfrm>
            <a:off x="2964694" y="1887103"/>
            <a:ext cx="1318103" cy="27491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 smtClean="0"/>
              <a:t>Basis</a:t>
            </a:r>
          </a:p>
          <a:p>
            <a:pPr algn="ctr"/>
            <a:r>
              <a:rPr lang="nl-NL" sz="1600" dirty="0" smtClean="0"/>
              <a:t>opleiding IM+</a:t>
            </a:r>
            <a:endParaRPr lang="nl-NL" sz="1600" dirty="0"/>
          </a:p>
        </p:txBody>
      </p:sp>
      <p:grpSp>
        <p:nvGrpSpPr>
          <p:cNvPr id="2" name="Groep 1"/>
          <p:cNvGrpSpPr/>
          <p:nvPr/>
        </p:nvGrpSpPr>
        <p:grpSpPr>
          <a:xfrm>
            <a:off x="4385153" y="2132856"/>
            <a:ext cx="4211433" cy="2057977"/>
            <a:chOff x="4980910" y="2019095"/>
            <a:chExt cx="4211433" cy="2057977"/>
          </a:xfrm>
        </p:grpSpPr>
        <p:sp>
          <p:nvSpPr>
            <p:cNvPr id="21" name="Afgeronde rechthoek 20"/>
            <p:cNvSpPr/>
            <p:nvPr/>
          </p:nvSpPr>
          <p:spPr>
            <a:xfrm>
              <a:off x="7186066" y="3125218"/>
              <a:ext cx="2006277" cy="95185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600" dirty="0" smtClean="0"/>
                <a:t>Berging &amp; Herstel bij IM</a:t>
              </a:r>
              <a:endParaRPr lang="nl-NL" sz="1600" dirty="0"/>
            </a:p>
          </p:txBody>
        </p:sp>
        <p:sp>
          <p:nvSpPr>
            <p:cNvPr id="22" name="Afgeronde rechthoek 21"/>
            <p:cNvSpPr/>
            <p:nvPr/>
          </p:nvSpPr>
          <p:spPr>
            <a:xfrm>
              <a:off x="4980910" y="2019095"/>
              <a:ext cx="2016482" cy="95185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600" dirty="0" smtClean="0"/>
                <a:t>Levensreddend handelen bij IM</a:t>
              </a:r>
              <a:endParaRPr lang="nl-NL" sz="1600" dirty="0"/>
            </a:p>
          </p:txBody>
        </p:sp>
        <p:sp>
          <p:nvSpPr>
            <p:cNvPr id="24" name="Afgeronde rechthoek 23"/>
            <p:cNvSpPr/>
            <p:nvPr/>
          </p:nvSpPr>
          <p:spPr>
            <a:xfrm>
              <a:off x="4999928" y="3148677"/>
              <a:ext cx="2016482" cy="90493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600" dirty="0" smtClean="0"/>
                <a:t>Blussen beginnende autobrand</a:t>
              </a:r>
              <a:endParaRPr lang="nl-NL" sz="1600" dirty="0"/>
            </a:p>
          </p:txBody>
        </p:sp>
        <p:sp>
          <p:nvSpPr>
            <p:cNvPr id="26" name="Afgeronde rechthoek 25"/>
            <p:cNvSpPr/>
            <p:nvPr/>
          </p:nvSpPr>
          <p:spPr>
            <a:xfrm>
              <a:off x="7175720" y="2042529"/>
              <a:ext cx="2016623" cy="91194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600" dirty="0" err="1" smtClean="0"/>
                <a:t>Beroepsverkeers</a:t>
              </a:r>
              <a:r>
                <a:rPr lang="nl-NL" sz="1600" dirty="0"/>
                <a:t>-</a:t>
              </a:r>
              <a:r>
                <a:rPr lang="nl-NL" sz="1600" dirty="0" smtClean="0"/>
                <a:t>regelaar</a:t>
              </a:r>
              <a:endParaRPr lang="nl-NL" sz="1600" dirty="0"/>
            </a:p>
          </p:txBody>
        </p:sp>
      </p:grpSp>
      <p:sp>
        <p:nvSpPr>
          <p:cNvPr id="27" name="Afgeronde rechthoek 26"/>
          <p:cNvSpPr/>
          <p:nvPr/>
        </p:nvSpPr>
        <p:spPr>
          <a:xfrm>
            <a:off x="8736911" y="1879830"/>
            <a:ext cx="1337715" cy="27563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 smtClean="0"/>
              <a:t>Learning on </a:t>
            </a:r>
            <a:r>
              <a:rPr lang="nl-NL" sz="1600" dirty="0" err="1" smtClean="0"/>
              <a:t>the</a:t>
            </a:r>
            <a:r>
              <a:rPr lang="nl-NL" sz="1600" dirty="0" smtClean="0"/>
              <a:t> job</a:t>
            </a:r>
            <a:endParaRPr lang="nl-NL" sz="1600" dirty="0"/>
          </a:p>
        </p:txBody>
      </p:sp>
      <p:sp>
        <p:nvSpPr>
          <p:cNvPr id="28" name="Afgeronde rechthoek 27"/>
          <p:cNvSpPr/>
          <p:nvPr/>
        </p:nvSpPr>
        <p:spPr>
          <a:xfrm>
            <a:off x="10201196" y="1866212"/>
            <a:ext cx="1583435" cy="27818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 smtClean="0"/>
              <a:t>Opfris-</a:t>
            </a:r>
          </a:p>
          <a:p>
            <a:pPr algn="ctr"/>
            <a:r>
              <a:rPr lang="nl-NL" sz="1600" dirty="0" smtClean="0"/>
              <a:t>programma IM+</a:t>
            </a:r>
            <a:endParaRPr lang="nl-NL" sz="1600" dirty="0"/>
          </a:p>
        </p:txBody>
      </p:sp>
      <p:sp>
        <p:nvSpPr>
          <p:cNvPr id="30" name="Titel 4"/>
          <p:cNvSpPr>
            <a:spLocks noGrp="1"/>
          </p:cNvSpPr>
          <p:nvPr>
            <p:ph type="title"/>
          </p:nvPr>
        </p:nvSpPr>
        <p:spPr>
          <a:xfrm>
            <a:off x="616666" y="488269"/>
            <a:ext cx="10933200" cy="1069200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Ontwerp</a:t>
            </a:r>
            <a:r>
              <a:rPr lang="en-US" sz="3200" dirty="0" smtClean="0"/>
              <a:t> </a:t>
            </a:r>
            <a:r>
              <a:rPr lang="en-US" sz="3200" dirty="0" err="1" smtClean="0"/>
              <a:t>Opleiding</a:t>
            </a:r>
            <a:r>
              <a:rPr lang="en-US" sz="3200" dirty="0" smtClean="0"/>
              <a:t> </a:t>
            </a:r>
            <a:br>
              <a:rPr lang="en-US" sz="3200" dirty="0" smtClean="0"/>
            </a:br>
            <a:r>
              <a:rPr lang="en-US" sz="3200" dirty="0" smtClean="0"/>
              <a:t>IM+ 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169326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26400" y="768954"/>
            <a:ext cx="10933200" cy="1069200"/>
          </a:xfrm>
        </p:spPr>
        <p:txBody>
          <a:bodyPr/>
          <a:lstStyle/>
          <a:p>
            <a:r>
              <a:rPr lang="en-US" dirty="0" err="1" smtClean="0"/>
              <a:t>Competentiegerichte</a:t>
            </a:r>
            <a:r>
              <a:rPr lang="en-US" dirty="0" smtClean="0"/>
              <a:t> intake </a:t>
            </a:r>
            <a:endParaRPr lang="nl-NL" dirty="0"/>
          </a:p>
        </p:txBody>
      </p:sp>
      <p:pic>
        <p:nvPicPr>
          <p:cNvPr id="6" name="Graphic 5" descr="Bullseye with solid fill">
            <a:extLst>
              <a:ext uri="{FF2B5EF4-FFF2-40B4-BE49-F238E27FC236}">
                <a16:creationId xmlns:a16="http://schemas.microsoft.com/office/drawing/2014/main" id="{A996E118-0FE4-4369-AFEF-48898C4F61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7816" y="1533858"/>
            <a:ext cx="602973" cy="602973"/>
          </a:xfrm>
          <a:prstGeom prst="rect">
            <a:avLst/>
          </a:prstGeom>
        </p:spPr>
      </p:pic>
      <p:pic>
        <p:nvPicPr>
          <p:cNvPr id="7" name="Graphic 13" descr="Basic Shapes outline">
            <a:extLst>
              <a:ext uri="{FF2B5EF4-FFF2-40B4-BE49-F238E27FC236}">
                <a16:creationId xmlns:a16="http://schemas.microsoft.com/office/drawing/2014/main" id="{8F25AC87-42F5-4985-A4D4-6E94FF2601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4928" y="2650002"/>
            <a:ext cx="675861" cy="675861"/>
          </a:xfrm>
          <a:prstGeom prst="rect">
            <a:avLst/>
          </a:prstGeom>
        </p:spPr>
      </p:pic>
      <p:grpSp>
        <p:nvGrpSpPr>
          <p:cNvPr id="18" name="Groep 17"/>
          <p:cNvGrpSpPr/>
          <p:nvPr/>
        </p:nvGrpSpPr>
        <p:grpSpPr>
          <a:xfrm>
            <a:off x="621059" y="2487675"/>
            <a:ext cx="6147730" cy="3633367"/>
            <a:chOff x="5460056" y="2363003"/>
            <a:chExt cx="6147730" cy="3633367"/>
          </a:xfrm>
        </p:grpSpPr>
        <p:pic>
          <p:nvPicPr>
            <p:cNvPr id="8" name="Graphic 11" descr="Open book outline">
              <a:extLst>
                <a:ext uri="{FF2B5EF4-FFF2-40B4-BE49-F238E27FC236}">
                  <a16:creationId xmlns:a16="http://schemas.microsoft.com/office/drawing/2014/main" id="{3CB1F219-9FFC-4475-9427-18A9F9288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921986" y="2363003"/>
              <a:ext cx="685800" cy="685800"/>
            </a:xfrm>
            <a:prstGeom prst="rect">
              <a:avLst/>
            </a:prstGeom>
          </p:spPr>
        </p:pic>
        <p:pic>
          <p:nvPicPr>
            <p:cNvPr id="9" name="Graphic 7" descr="Clock outline">
              <a:extLst>
                <a:ext uri="{FF2B5EF4-FFF2-40B4-BE49-F238E27FC236}">
                  <a16:creationId xmlns:a16="http://schemas.microsoft.com/office/drawing/2014/main" id="{897BD770-A087-4323-B129-1E0A24B42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60056" y="5409961"/>
              <a:ext cx="586409" cy="586409"/>
            </a:xfrm>
            <a:prstGeom prst="rect">
              <a:avLst/>
            </a:prstGeom>
          </p:spPr>
        </p:pic>
      </p:grpSp>
      <p:sp>
        <p:nvSpPr>
          <p:cNvPr id="11" name="Tekstvak 10"/>
          <p:cNvSpPr txBox="1"/>
          <p:nvPr/>
        </p:nvSpPr>
        <p:spPr>
          <a:xfrm>
            <a:off x="1370380" y="1650678"/>
            <a:ext cx="10189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Na de competentiegerichte intake heeft de deelnemer een goed beeld van het opleidingstraject en heeft persoonlijke ontwikkeldoelen gesteld</a:t>
            </a:r>
            <a:endParaRPr lang="nl-NL" dirty="0"/>
          </a:p>
        </p:txBody>
      </p:sp>
      <p:sp>
        <p:nvSpPr>
          <p:cNvPr id="13" name="Tekstvak 12"/>
          <p:cNvSpPr txBox="1"/>
          <p:nvPr/>
        </p:nvSpPr>
        <p:spPr>
          <a:xfrm>
            <a:off x="1370380" y="2724033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Individueel gesprek tussen deelnemer en opleider</a:t>
            </a:r>
            <a:endParaRPr lang="nl-NL" dirty="0"/>
          </a:p>
        </p:txBody>
      </p:sp>
      <p:sp>
        <p:nvSpPr>
          <p:cNvPr id="14" name="Tekstvak 13"/>
          <p:cNvSpPr txBox="1"/>
          <p:nvPr/>
        </p:nvSpPr>
        <p:spPr>
          <a:xfrm>
            <a:off x="6960096" y="2618600"/>
            <a:ext cx="47525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Doel van het opleidingstraject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Toelichting Learning on </a:t>
            </a:r>
            <a:r>
              <a:rPr lang="nl-NL" dirty="0" err="1" smtClean="0"/>
              <a:t>the</a:t>
            </a:r>
            <a:r>
              <a:rPr lang="nl-NL" dirty="0" smtClean="0"/>
              <a:t> job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Competentiegerichte vaardigheidsmeting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Mondelinge uitdrukkingsvaardigheid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Probleemanalyse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Besluitvaardigheid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Klantgerichtheid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Anticiperen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Voortgangscontrole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Stressbestendigheid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15" name="Tekstvak 14"/>
          <p:cNvSpPr txBox="1"/>
          <p:nvPr/>
        </p:nvSpPr>
        <p:spPr>
          <a:xfrm>
            <a:off x="1465074" y="5643171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± 1 uur</a:t>
            </a:r>
            <a:endParaRPr lang="nl-NL" dirty="0"/>
          </a:p>
        </p:txBody>
      </p:sp>
      <p:pic>
        <p:nvPicPr>
          <p:cNvPr id="1026" name="Graphic 6" descr="Gebruikers silhouet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28" y="3966783"/>
            <a:ext cx="731837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kstvak 19"/>
          <p:cNvSpPr txBox="1"/>
          <p:nvPr/>
        </p:nvSpPr>
        <p:spPr>
          <a:xfrm>
            <a:off x="1355130" y="4098284"/>
            <a:ext cx="3012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Weginspecteur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Officier van Dienst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543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_Powerpoint_16x9_NL_v7 [Read-Only]" id="{2BCCA983-5322-48DC-BF4C-04F4FB9569A0}" vid="{1C9EABB5-911C-4521-B1B6-2157135CE51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2403</TotalTime>
  <Words>1492</Words>
  <Application>Microsoft Office PowerPoint</Application>
  <PresentationFormat>Breedbeeld</PresentationFormat>
  <Paragraphs>285</Paragraphs>
  <Slides>19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3" baseType="lpstr">
      <vt:lpstr>Arial</vt:lpstr>
      <vt:lpstr>Verdana</vt:lpstr>
      <vt:lpstr>Wingdings</vt:lpstr>
      <vt:lpstr>RWS 16:9 NL</vt:lpstr>
      <vt:lpstr>Ontwerp IM+</vt:lpstr>
      <vt:lpstr>Opzet</vt:lpstr>
      <vt:lpstr>Achtergrondinformatie Incidentmanagement</vt:lpstr>
      <vt:lpstr>Doelgroep</vt:lpstr>
      <vt:lpstr>Ontwerpprincipes</vt:lpstr>
      <vt:lpstr>Welke onderwerpen horen thuis binnen de opleiding IM+?</vt:lpstr>
      <vt:lpstr>Blauwdruk </vt:lpstr>
      <vt:lpstr>Ontwerp Opleiding  IM+ </vt:lpstr>
      <vt:lpstr>Competentiegerichte intake </vt:lpstr>
      <vt:lpstr>Basis incidentmanagement*</vt:lpstr>
      <vt:lpstr>Basisopleiding IM (1/2)</vt:lpstr>
      <vt:lpstr>Basisopleiding IM (2/2)</vt:lpstr>
      <vt:lpstr>Berging en herstel bij IM (1/2)</vt:lpstr>
      <vt:lpstr>Berging en herstel bij IM (2/2)</vt:lpstr>
      <vt:lpstr>Levensreddend handelen bij IM</vt:lpstr>
      <vt:lpstr>Blussen beginnende autobrand</vt:lpstr>
      <vt:lpstr>Beroepsverkeersregelaar</vt:lpstr>
      <vt:lpstr>Learning on the Job</vt:lpstr>
      <vt:lpstr>OTO-programma vakbekwaam blijven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Kooij, Lisanne (CD)</dc:creator>
  <cp:lastModifiedBy>Iersel, Anne Marie van (CD)</cp:lastModifiedBy>
  <cp:revision>65</cp:revision>
  <dcterms:created xsi:type="dcterms:W3CDTF">2021-07-15T07:54:48Z</dcterms:created>
  <dcterms:modified xsi:type="dcterms:W3CDTF">2021-10-22T11:01:10Z</dcterms:modified>
</cp:coreProperties>
</file>