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media/image3.jpg" ContentType="image/jpe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media/image13.jpg" ContentType="image/jpeg"/>
  <Override PartName="/ppt/notesSlides/notesSlide25.xml" ContentType="application/vnd.openxmlformats-officedocument.presentationml.notesSlide+xml"/>
  <Override PartName="/ppt/media/image14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notesMasterIdLst>
    <p:notesMasterId r:id="rId29"/>
  </p:notesMasterIdLst>
  <p:sldIdLst>
    <p:sldId id="257" r:id="rId3"/>
    <p:sldId id="356" r:id="rId4"/>
    <p:sldId id="259" r:id="rId5"/>
    <p:sldId id="367" r:id="rId6"/>
    <p:sldId id="263" r:id="rId7"/>
    <p:sldId id="297" r:id="rId8"/>
    <p:sldId id="299" r:id="rId9"/>
    <p:sldId id="302" r:id="rId10"/>
    <p:sldId id="303" r:id="rId11"/>
    <p:sldId id="370" r:id="rId12"/>
    <p:sldId id="265" r:id="rId13"/>
    <p:sldId id="361" r:id="rId14"/>
    <p:sldId id="362" r:id="rId15"/>
    <p:sldId id="363" r:id="rId16"/>
    <p:sldId id="357" r:id="rId17"/>
    <p:sldId id="301" r:id="rId18"/>
    <p:sldId id="377" r:id="rId19"/>
    <p:sldId id="364" r:id="rId20"/>
    <p:sldId id="371" r:id="rId21"/>
    <p:sldId id="378" r:id="rId22"/>
    <p:sldId id="366" r:id="rId23"/>
    <p:sldId id="372" r:id="rId24"/>
    <p:sldId id="368" r:id="rId25"/>
    <p:sldId id="373" r:id="rId26"/>
    <p:sldId id="344" r:id="rId27"/>
    <p:sldId id="353" r:id="rId28"/>
  </p:sldIdLst>
  <p:sldSz cx="12192000" cy="6858000"/>
  <p:notesSz cx="6669088" cy="9872663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on, Marco" initials="BM" lastIdx="1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479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2" autoAdjust="0"/>
    <p:restoredTop sz="78534" autoAdjust="0"/>
  </p:normalViewPr>
  <p:slideViewPr>
    <p:cSldViewPr snapToGrid="0">
      <p:cViewPr varScale="1">
        <p:scale>
          <a:sx n="77" d="100"/>
          <a:sy n="77" d="100"/>
        </p:scale>
        <p:origin x="840" y="4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E0578-3C08-45BC-A104-CF57146E664D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3063" y="1233488"/>
            <a:ext cx="5922962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66909" y="4751219"/>
            <a:ext cx="533527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777607" y="9377317"/>
            <a:ext cx="2889938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5D5BDA-BADA-443C-A6D1-4FB6D91171C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3634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373063" y="1233488"/>
            <a:ext cx="5922962" cy="3332162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D6C367-5F2F-4E47-BCB5-4A6A7F843F32}" type="slidenum">
              <a:rPr lang="nl-NL" smtClean="0"/>
              <a:t>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57104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373063" y="1233488"/>
            <a:ext cx="5922962" cy="3332162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D6C367-5F2F-4E47-BCB5-4A6A7F843F32}" type="slidenum">
              <a:rPr lang="nl-NL" smtClean="0"/>
              <a:t>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96123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373063" y="1233488"/>
            <a:ext cx="5922962" cy="3332162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D6C367-5F2F-4E47-BCB5-4A6A7F843F32}" type="slidenum">
              <a:rPr lang="nl-NL" smtClean="0"/>
              <a:t>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62463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373063" y="1233488"/>
            <a:ext cx="5922962" cy="3332162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D6C367-5F2F-4E47-BCB5-4A6A7F843F32}" type="slidenum">
              <a:rPr lang="nl-NL" smtClean="0"/>
              <a:t>4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0251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MARCO EN ANDRIES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4805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58226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291600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3360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85590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54090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ERWIN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933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ERWIN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871828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ERWIN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19317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ERWIN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6238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44304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Opmerking, lagere productiviteit bij hogere functies 1.135</a:t>
            </a:r>
          </a:p>
          <a:p>
            <a:r>
              <a:rPr lang="nl-NL" dirty="0"/>
              <a:t>20% van de inzetbare mogelijke uren 1.400 aangemerkt als indirecte uren zit in tarief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38725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111473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b="1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752333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232223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b="1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5789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59301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ERWIN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91366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/>
              <a:t>ERWIN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257037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44801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TINEKE</a:t>
            </a:r>
          </a:p>
          <a:p>
            <a:endParaRPr lang="nl-NL" dirty="0"/>
          </a:p>
          <a:p>
            <a:r>
              <a:rPr lang="nl-NL" b="1" dirty="0"/>
              <a:t>KLIK</a:t>
            </a:r>
            <a:r>
              <a:rPr lang="nl-NL" b="1" baseline="0" dirty="0"/>
              <a:t> DOOR NAAR PAUZE DIA</a:t>
            </a:r>
            <a:endParaRPr lang="nl-NL" b="1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D5BDA-BADA-443C-A6D1-4FB6D91171C5}" type="slidenum">
              <a:rPr lang="nl-NL" smtClean="0"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27254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1665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6134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9595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9143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3991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0777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15268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0244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12258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71557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7589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707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611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3947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492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578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1298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996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7614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475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1559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567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5BDBA-5BF3-464B-BD3D-2461C65C761E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D3213-41B7-4CF9-8792-7F71A38E201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57515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5BDBA-5BF3-464B-BD3D-2461C65C761E}" type="datetimeFigureOut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15-1-2021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D3213-41B7-4CF9-8792-7F71A38E201F}" type="slidenum">
              <a:rPr lang="nl-NL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278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326" y="264262"/>
            <a:ext cx="1777703" cy="1002463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3997" y="199716"/>
            <a:ext cx="2381367" cy="1512168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1049574" y="2588711"/>
            <a:ext cx="1104180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72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Marktconsultatie tarieven</a:t>
            </a:r>
            <a:endParaRPr lang="nl-NL" sz="7200" dirty="0"/>
          </a:p>
        </p:txBody>
      </p:sp>
      <p:sp>
        <p:nvSpPr>
          <p:cNvPr id="7" name="Rechthoek 6"/>
          <p:cNvSpPr/>
          <p:nvPr/>
        </p:nvSpPr>
        <p:spPr>
          <a:xfrm>
            <a:off x="5122472" y="3789040"/>
            <a:ext cx="22921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14 januari 2021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67115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1727" y="188503"/>
            <a:ext cx="7775852" cy="940501"/>
          </a:xfrm>
        </p:spPr>
        <p:txBody>
          <a:bodyPr>
            <a:normAutofit/>
          </a:bodyPr>
          <a:lstStyle/>
          <a:p>
            <a:pPr algn="l"/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Agenda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9912" y="1432733"/>
            <a:ext cx="10515600" cy="5740739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AutoNum type="arabicPeriod"/>
            </a:pP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Korte terugblik marktconsultatie 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10 december 2019	1</a:t>
            </a:r>
            <a:r>
              <a:rPr lang="nl-NL" baseline="300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marktconsultatie Jeugdhulp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28 januari 2020		1</a:t>
            </a:r>
            <a:r>
              <a:rPr lang="nl-NL" baseline="300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marktconsultatie Wmo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09 november 2020	Marktconsultatie Wmo 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10 november 2020	Marktconsultatie Jeugdhulp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Tarifering nieuwe aanbesteding </a:t>
            </a: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(zowel Jeugdhulp als Wmo)</a:t>
            </a:r>
          </a:p>
          <a:p>
            <a:pPr lvl="2">
              <a:lnSpc>
                <a:spcPct val="100000"/>
              </a:lnSpc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Signalen</a:t>
            </a:r>
          </a:p>
          <a:p>
            <a:pPr lvl="2">
              <a:lnSpc>
                <a:spcPct val="100000"/>
              </a:lnSpc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Kostprijsonderzoek</a:t>
            </a:r>
          </a:p>
          <a:p>
            <a:pPr lvl="2">
              <a:lnSpc>
                <a:spcPct val="100000"/>
              </a:lnSpc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Huidige tarieven </a:t>
            </a:r>
          </a:p>
          <a:p>
            <a:pPr lvl="2">
              <a:lnSpc>
                <a:spcPct val="100000"/>
              </a:lnSpc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Tarieven aanbesteding 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748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1727" y="188503"/>
            <a:ext cx="7775852" cy="940501"/>
          </a:xfrm>
        </p:spPr>
        <p:txBody>
          <a:bodyPr>
            <a:normAutofit/>
          </a:bodyPr>
          <a:lstStyle/>
          <a:p>
            <a:pPr algn="l"/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Terugblik marktconsultaties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402752"/>
            <a:ext cx="10515600" cy="574073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Start consultaties 2019/2020. Uitstel aanbesteding </a:t>
            </a:r>
            <a:r>
              <a:rPr lang="nl-NL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a.g.v.</a:t>
            </a: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 corona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Stukken consultaties november terug te vinden op Tendernet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We hebben mogelijkheid gegeven van vragen stellen na marktconsultatie 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Samen nagedacht over (landelijke) ontwikkelingen. Wat zien we?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Hoe ziet de inkoopprocedure eruit?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Wat is de nieuwe koers in het Sociaal Domein ?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We creëren een overzichtelijk zorglandschap (minder aanbieders)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Als gemeenten nemen we meer regie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Het vergroten van eigen verantwoordelijkheid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Introductie van Resultaatgericht werken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Financieel houdbaar stelsel 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nl-N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401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1727" y="188503"/>
            <a:ext cx="7775852" cy="940501"/>
          </a:xfrm>
        </p:spPr>
        <p:txBody>
          <a:bodyPr>
            <a:normAutofit/>
          </a:bodyPr>
          <a:lstStyle/>
          <a:p>
            <a:pPr algn="l"/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Terugblik marktconsultatie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9912" y="1432733"/>
            <a:ext cx="10515600" cy="574073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Het resultaatgericht werken is geïntroduceerd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Wat bespraken we in de marktconsultatie Jeugdzorg? 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Zorgsoorten begeleiding individueel </a:t>
            </a:r>
            <a:r>
              <a:rPr lang="nl-NL" sz="1800" dirty="0" err="1"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 groep 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Zorgsoorten / onderdelen basis </a:t>
            </a:r>
            <a:r>
              <a:rPr lang="nl-NL" sz="1800" dirty="0" err="1"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 specialistisch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Stellingen 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Wat bespraken we in de marktconsultatie WMO? 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Lumpsum financiering dagactiviteiten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Samenvoeging ondersteuning (speciaal) en persoonlijke verzorging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Deelsessie: begeleiding, belevingsgerichte activiteiten en ontwikkelingsgerichte activiteiten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Stellingen</a:t>
            </a:r>
          </a:p>
          <a:p>
            <a:pPr>
              <a:lnSpc>
                <a:spcPct val="100000"/>
              </a:lnSpc>
            </a:pPr>
            <a:r>
              <a:rPr lang="nl-NL" sz="2200" b="1" dirty="0">
                <a:latin typeface="Arial" panose="020B0604020202020204" pitchFamily="34" charset="0"/>
                <a:cs typeface="Arial" panose="020B0604020202020204" pitchFamily="34" charset="0"/>
              </a:rPr>
              <a:t>Wat gaven we al aan bij de tarieven? 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Ondanks grote budgettaire consequenties voor gemeenten bereidheid om te kijken naar tarieven begeleiding en bandbreedte aan te passen </a:t>
            </a:r>
          </a:p>
          <a:p>
            <a:pPr lvl="1">
              <a:lnSpc>
                <a:spcPct val="100000"/>
              </a:lnSpc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Vast uurtarief afspreken voor onderdeel intensief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68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1681531" y="3107851"/>
            <a:ext cx="8291481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NL" b="1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Tarifering 2022</a:t>
            </a:r>
          </a:p>
          <a:p>
            <a:pPr algn="ctr"/>
            <a:r>
              <a:rPr lang="nl-NL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- Signalen en onderzoek - </a:t>
            </a:r>
            <a:endParaRPr lang="nl-NL" sz="4800" dirty="0">
              <a:solidFill>
                <a:srgbClr val="30479C"/>
              </a:solidFill>
              <a:latin typeface="Ubuntu" panose="020B0504030602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402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6" y="1398178"/>
            <a:ext cx="11416285" cy="497264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Start huidige contract. Systeem van ‘mandjes’. Gedachte van middelen. 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Signalen van zorgaanbieders op onderdelen.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AMvB reële prijs 2015, van kracht sinds 1 juni 2017. 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Middeling lastig door volume zorgaanbieders en de bandbreedte van de mandjes.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Meer verscheidenheid aan zorgaanbod, complexe zorgvragen en meer op offertebasis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Doel kostenprijsonderzoek: transparant maken verwerking AMvB reële prijs</a:t>
            </a:r>
          </a:p>
          <a:p>
            <a:pPr marL="0" indent="0">
              <a:buNone/>
            </a:pPr>
            <a:endParaRPr lang="nl-NL" sz="2400" b="1" i="1" dirty="0">
              <a:solidFill>
                <a:srgbClr val="3047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Tarifering - Signalen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58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068876"/>
            <a:ext cx="10515600" cy="571728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nl-NL" altLang="nl-NL" sz="2200" b="1" i="1" kern="0" spc="10" dirty="0">
                <a:solidFill>
                  <a:srgbClr val="3047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Onderzoek </a:t>
            </a:r>
          </a:p>
          <a:p>
            <a:pPr>
              <a:lnSpc>
                <a:spcPct val="150000"/>
              </a:lnSpc>
            </a:pPr>
            <a:r>
              <a:rPr lang="nl-NL" altLang="nl-NL" sz="1800" kern="0" spc="10" dirty="0">
                <a:latin typeface="Arial" panose="020B0604020202020204" pitchFamily="34" charset="0"/>
                <a:cs typeface="Arial" panose="020B0604020202020204" pitchFamily="34" charset="0"/>
              </a:rPr>
              <a:t>Dubbele administratie indicaties klantmanagers (‘wat als’)</a:t>
            </a:r>
          </a:p>
          <a:p>
            <a:pPr>
              <a:lnSpc>
                <a:spcPct val="150000"/>
              </a:lnSpc>
            </a:pPr>
            <a:r>
              <a:rPr lang="nl-NL" altLang="nl-NL" sz="1800" kern="0" spc="10" dirty="0">
                <a:latin typeface="Arial" panose="020B0604020202020204" pitchFamily="34" charset="0"/>
                <a:cs typeface="Arial" panose="020B0604020202020204" pitchFamily="34" charset="0"/>
              </a:rPr>
              <a:t>Uitvraag bij aanbieders</a:t>
            </a:r>
          </a:p>
          <a:p>
            <a:pPr>
              <a:lnSpc>
                <a:spcPct val="150000"/>
              </a:lnSpc>
            </a:pPr>
            <a:r>
              <a:rPr lang="nl-NL" altLang="nl-NL" sz="1800" kern="0" spc="10" dirty="0">
                <a:latin typeface="Arial" panose="020B0604020202020204" pitchFamily="34" charset="0"/>
                <a:cs typeface="Arial" panose="020B0604020202020204" pitchFamily="34" charset="0"/>
              </a:rPr>
              <a:t>(Telefonische) consultatie bij onduidelijkheden</a:t>
            </a:r>
          </a:p>
          <a:p>
            <a:pPr>
              <a:lnSpc>
                <a:spcPct val="150000"/>
              </a:lnSpc>
            </a:pPr>
            <a:r>
              <a:rPr lang="nl-NL" altLang="nl-NL" sz="1800" kern="0" spc="10" dirty="0">
                <a:latin typeface="Arial" panose="020B0604020202020204" pitchFamily="34" charset="0"/>
                <a:cs typeface="Arial" panose="020B0604020202020204" pitchFamily="34" charset="0"/>
              </a:rPr>
              <a:t>cao informatie </a:t>
            </a:r>
          </a:p>
          <a:p>
            <a:pPr>
              <a:lnSpc>
                <a:spcPct val="150000"/>
              </a:lnSpc>
            </a:pPr>
            <a:r>
              <a:rPr lang="nl-NL" altLang="nl-NL" sz="1800" kern="0" spc="10" dirty="0">
                <a:latin typeface="Arial" panose="020B0604020202020204" pitchFamily="34" charset="0"/>
                <a:cs typeface="Arial" panose="020B0604020202020204" pitchFamily="34" charset="0"/>
              </a:rPr>
              <a:t>Bestaande kostprijsonderzoek (AMvB reële prijs)</a:t>
            </a:r>
          </a:p>
          <a:p>
            <a:pPr lvl="1">
              <a:lnSpc>
                <a:spcPct val="150000"/>
              </a:lnSpc>
            </a:pPr>
            <a:r>
              <a:rPr lang="nl-NL" altLang="nl-NL" sz="1800" kern="0" spc="10" dirty="0">
                <a:latin typeface="Arial" panose="020B0604020202020204" pitchFamily="34" charset="0"/>
                <a:cs typeface="Arial" panose="020B0604020202020204" pitchFamily="34" charset="0"/>
              </a:rPr>
              <a:t>o.a. Berenschot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altLang="nl-NL" sz="2200" b="1" i="1" kern="0" spc="10" dirty="0">
                <a:solidFill>
                  <a:srgbClr val="3047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 hoger bij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altLang="nl-NL" sz="2200" b="1" i="1" kern="0" spc="10" dirty="0">
                <a:solidFill>
                  <a:srgbClr val="3047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WMO dan Jeugdzorg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altLang="nl-NL" sz="2200" b="1" i="1" kern="0" spc="10" dirty="0">
                <a:solidFill>
                  <a:srgbClr val="3047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aanbieders</a:t>
            </a:r>
          </a:p>
          <a:p>
            <a:pPr marL="0" indent="0">
              <a:buNone/>
            </a:pPr>
            <a:endParaRPr lang="nl-NL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Kostprijsonderzoek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827" y="3589269"/>
            <a:ext cx="1905000" cy="142875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9653" y="5061121"/>
            <a:ext cx="7382896" cy="165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781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570383"/>
            <a:ext cx="10902725" cy="608274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Sprake van zelf oplossend vermogen door aanbieders.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Anders indiceren door gespreksvoerders (‘</a:t>
            </a:r>
            <a:r>
              <a:rPr lang="nl-NL" altLang="nl-NL" sz="2200" dirty="0" err="1">
                <a:latin typeface="Arial" panose="020B0604020202020204" pitchFamily="34" charset="0"/>
                <a:cs typeface="Arial" panose="020B0604020202020204" pitchFamily="34" charset="0"/>
              </a:rPr>
              <a:t>upcoding</a:t>
            </a: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’) wat weer effect heeft op rechtmatigheidstoetsing.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Huisvesting en cliëntgebonden kosten verschillen sterk per aanbieder.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Veel aanbieders en de breedte van bandbreedtes maken “middelen” lastig.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AMvB heeft ertoe geleid dat de aandacht in gesprekken met aanbieders voor tariefbepaling is toegenomen ten koste van het gesprek over de kwaliteit van het aanbod.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6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Resultaten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327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373397"/>
            <a:ext cx="10515600" cy="501611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Landelijke normeringen staat maatwerk in de weg en heeft prijsopdrijvend effect. 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Aangedragen discussiepunten: </a:t>
            </a:r>
          </a:p>
          <a:p>
            <a:pPr lvl="1"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Is landelijke normering doel van decentralisatie?</a:t>
            </a:r>
          </a:p>
          <a:p>
            <a:pPr lvl="1"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Recht-op-gedrag (compensatie vakantie)</a:t>
            </a:r>
          </a:p>
          <a:p>
            <a:pPr lvl="1"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Zijn dagactiviteiten alternatief voor kinderopvang? 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Tarieven op onderdelen</a:t>
            </a:r>
          </a:p>
          <a:p>
            <a:pPr lvl="1"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Tarief/bandbreedte begeleiding behoeft aandacht (ondersteuning/behandeling) </a:t>
            </a:r>
          </a:p>
          <a:p>
            <a:pPr marL="0" indent="0">
              <a:buNone/>
            </a:pPr>
            <a:endParaRPr lang="nl-NL" dirty="0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Resultaten </a:t>
            </a:r>
          </a:p>
        </p:txBody>
      </p:sp>
    </p:spTree>
    <p:extLst>
      <p:ext uri="{BB962C8B-B14F-4D97-AF65-F5344CB8AC3E}">
        <p14:creationId xmlns:p14="http://schemas.microsoft.com/office/powerpoint/2010/main" val="3091494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570383"/>
            <a:ext cx="10902725" cy="608274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Begeleiding 18- behoeft aanpassing (worden nu pragmatische oplossingen gezocht)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Behandeling 18- lijkt passend (weinig respons van aanbieders)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Dagactiviteiten 18- lijkt passend (ook zo gereageerd)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Begeleiding 18+ behoeft aanpassing (worden nu pragmatische oplossingen gezocht)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Begeleiding 18+ specialistisch lijkt passend</a:t>
            </a:r>
          </a:p>
          <a:p>
            <a:pPr>
              <a:lnSpc>
                <a:spcPct val="150000"/>
              </a:lnSpc>
            </a:pPr>
            <a:r>
              <a:rPr lang="nl-NL" altLang="nl-NL" sz="2200" dirty="0">
                <a:latin typeface="Arial" panose="020B0604020202020204" pitchFamily="34" charset="0"/>
                <a:cs typeface="Arial" panose="020B0604020202020204" pitchFamily="34" charset="0"/>
              </a:rPr>
              <a:t>Dagactiviteiten 18+ lijkt passend (ook zo gereageerd)</a:t>
            </a:r>
          </a:p>
          <a:p>
            <a:pPr marL="0" indent="0">
              <a:lnSpc>
                <a:spcPct val="150000"/>
              </a:lnSpc>
              <a:buNone/>
            </a:pPr>
            <a:endParaRPr lang="nl-NL" altLang="nl-NL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Resultaten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7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 txBox="1">
            <a:spLocks/>
          </p:cNvSpPr>
          <p:nvPr/>
        </p:nvSpPr>
        <p:spPr>
          <a:xfrm>
            <a:off x="2098623" y="3208220"/>
            <a:ext cx="8446523" cy="21732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NL" sz="5200" b="1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Huidige tarieven 2021</a:t>
            </a:r>
          </a:p>
          <a:p>
            <a:pPr algn="ctr"/>
            <a:endParaRPr lang="nl-NL" sz="5200" b="1" dirty="0">
              <a:solidFill>
                <a:srgbClr val="30479C"/>
              </a:solidFill>
              <a:latin typeface="Ubuntu" panose="020B0504030602030204" pitchFamily="34" charset="0"/>
              <a:cs typeface="Arial" panose="020B0604020202020204" pitchFamily="34" charset="0"/>
            </a:endParaRPr>
          </a:p>
          <a:p>
            <a:pPr marL="457200" indent="-457200" algn="ctr">
              <a:buFontTx/>
              <a:buChar char="-"/>
            </a:pPr>
            <a:r>
              <a:rPr lang="nl-NL" sz="28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Inmiddels van op de hoogte gesteld</a:t>
            </a:r>
          </a:p>
          <a:p>
            <a:pPr marL="457200" indent="-457200" algn="ctr">
              <a:buFontTx/>
              <a:buChar char="-"/>
            </a:pPr>
            <a:r>
              <a:rPr lang="nl-NL" sz="28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Voorbehoud gemeente Urk (besluit gemeenteraad) 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7321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379" y="1548985"/>
            <a:ext cx="11348926" cy="493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8694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792" y="1607811"/>
            <a:ext cx="11697325" cy="455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912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 txBox="1">
            <a:spLocks/>
          </p:cNvSpPr>
          <p:nvPr/>
        </p:nvSpPr>
        <p:spPr>
          <a:xfrm>
            <a:off x="2128604" y="1889086"/>
            <a:ext cx="8446523" cy="21732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NL" sz="5200" b="1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Tarieven 2022 voor de aanbesteding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266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373397"/>
            <a:ext cx="10515600" cy="501611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nl-NL" sz="2200" dirty="0">
                <a:latin typeface="Arial" panose="020B0604020202020204" pitchFamily="34" charset="0"/>
                <a:cs typeface="Arial" panose="020B0604020202020204" pitchFamily="34" charset="0"/>
              </a:rPr>
              <a:t>Nieuwe koers Sociaal Domein</a:t>
            </a:r>
          </a:p>
          <a:p>
            <a:pPr>
              <a:lnSpc>
                <a:spcPct val="150000"/>
              </a:lnSpc>
            </a:pPr>
            <a:r>
              <a:rPr lang="nl-NL" sz="2200" dirty="0">
                <a:latin typeface="Arial" panose="020B0604020202020204" pitchFamily="34" charset="0"/>
                <a:cs typeface="Arial" panose="020B0604020202020204" pitchFamily="34" charset="0"/>
              </a:rPr>
              <a:t>Uitkomsten kostprijsonderzoek </a:t>
            </a:r>
          </a:p>
          <a:p>
            <a:pPr>
              <a:lnSpc>
                <a:spcPct val="150000"/>
              </a:lnSpc>
            </a:pPr>
            <a:r>
              <a:rPr lang="nl-NL" sz="2200" dirty="0">
                <a:latin typeface="Arial" panose="020B0604020202020204" pitchFamily="34" charset="0"/>
                <a:cs typeface="Arial" panose="020B0604020202020204" pitchFamily="34" charset="0"/>
              </a:rPr>
              <a:t>Huidige bandbreedtes en mogelijkheden van middeling</a:t>
            </a:r>
          </a:p>
          <a:p>
            <a:pPr>
              <a:lnSpc>
                <a:spcPct val="150000"/>
              </a:lnSpc>
            </a:pPr>
            <a:r>
              <a:rPr lang="nl-NL" sz="2200" dirty="0">
                <a:latin typeface="Arial" panose="020B0604020202020204" pitchFamily="34" charset="0"/>
                <a:cs typeface="Arial" panose="020B0604020202020204" pitchFamily="34" charset="0"/>
              </a:rPr>
              <a:t>Resultaatgericht werken en de ‘nieuwe’ zorgvormen/-soorten</a:t>
            </a:r>
          </a:p>
          <a:p>
            <a:pPr>
              <a:lnSpc>
                <a:spcPct val="150000"/>
              </a:lnSpc>
            </a:pPr>
            <a:r>
              <a:rPr lang="nl-NL" sz="2200" dirty="0">
                <a:latin typeface="Arial" panose="020B0604020202020204" pitchFamily="34" charset="0"/>
                <a:cs typeface="Arial" panose="020B0604020202020204" pitchFamily="34" charset="0"/>
              </a:rPr>
              <a:t>Vervolgproces voor gemeenten: rapportage budgettaire gevolgen naar college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Waar naar gekeken?</a:t>
            </a:r>
          </a:p>
        </p:txBody>
      </p:sp>
    </p:spTree>
    <p:extLst>
      <p:ext uri="{BB962C8B-B14F-4D97-AF65-F5344CB8AC3E}">
        <p14:creationId xmlns:p14="http://schemas.microsoft.com/office/powerpoint/2010/main" val="2758461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 txBox="1">
            <a:spLocks/>
          </p:cNvSpPr>
          <p:nvPr/>
        </p:nvSpPr>
        <p:spPr>
          <a:xfrm>
            <a:off x="461726" y="188503"/>
            <a:ext cx="8663223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Uitgangspunten</a:t>
            </a:r>
            <a:endParaRPr lang="nl-NL" sz="4800" dirty="0">
              <a:solidFill>
                <a:srgbClr val="30479C"/>
              </a:solidFill>
              <a:latin typeface="Ubuntu" panose="020B0504030602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graphicFrame>
        <p:nvGraphicFramePr>
          <p:cNvPr id="10" name="Tabel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353268"/>
              </p:ext>
            </p:extLst>
          </p:nvPr>
        </p:nvGraphicFramePr>
        <p:xfrm>
          <a:off x="580760" y="1322803"/>
          <a:ext cx="9893277" cy="4603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924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1403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97547">
                <a:tc>
                  <a:txBody>
                    <a:bodyPr/>
                    <a:lstStyle/>
                    <a:p>
                      <a:endParaRPr lang="nl-NL" sz="2400" dirty="0"/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endParaRPr lang="nl-NL" sz="2400"/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9056">
                <a:tc>
                  <a:txBody>
                    <a:bodyPr/>
                    <a:lstStyle/>
                    <a:p>
                      <a:r>
                        <a:rPr lang="nl-NL" sz="1900" dirty="0"/>
                        <a:t>Cao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VVT, GHZ, GGZ en Jeugdzorg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9056">
                <a:tc>
                  <a:txBody>
                    <a:bodyPr/>
                    <a:lstStyle/>
                    <a:p>
                      <a:r>
                        <a:rPr lang="nl-NL" sz="1900" dirty="0"/>
                        <a:t>Uurloon, eindejaarsuitkering, vakantiegeld 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Op basis van aanlevering en cao’s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19056">
                <a:tc>
                  <a:txBody>
                    <a:bodyPr/>
                    <a:lstStyle/>
                    <a:p>
                      <a:r>
                        <a:rPr lang="nl-NL" sz="1900" dirty="0"/>
                        <a:t>Inschaling 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75% input aanbieders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9056">
                <a:tc>
                  <a:txBody>
                    <a:bodyPr/>
                    <a:lstStyle/>
                    <a:p>
                      <a:r>
                        <a:rPr lang="nl-NL" sz="1900" dirty="0"/>
                        <a:t>Onregelmatigheidstoeslag 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Niet van toepassing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19056">
                <a:tc>
                  <a:txBody>
                    <a:bodyPr/>
                    <a:lstStyle/>
                    <a:p>
                      <a:r>
                        <a:rPr lang="nl-NL" sz="1900" dirty="0"/>
                        <a:t>Opslag werkgeverslasten 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27% – 29%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19056">
                <a:tc>
                  <a:txBody>
                    <a:bodyPr/>
                    <a:lstStyle/>
                    <a:p>
                      <a:r>
                        <a:rPr lang="nl-NL" sz="1900" dirty="0"/>
                        <a:t>Opslag overige personeelskosten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7,5%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19056">
                <a:tc>
                  <a:txBody>
                    <a:bodyPr/>
                    <a:lstStyle/>
                    <a:p>
                      <a:r>
                        <a:rPr lang="nl-NL" sz="1900" dirty="0"/>
                        <a:t>Opslag overhead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26%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7048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900" dirty="0"/>
                        <a:t>Opslag voor winst, risico, innovatie,</a:t>
                      </a:r>
                      <a:r>
                        <a:rPr lang="nl-NL" sz="1900" baseline="0" dirty="0"/>
                        <a:t> </a:t>
                      </a:r>
                      <a:r>
                        <a:rPr lang="nl-NL" sz="1900" dirty="0"/>
                        <a:t>organisatieontwikkeling etc.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2%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68005">
                <a:tc>
                  <a:txBody>
                    <a:bodyPr/>
                    <a:lstStyle/>
                    <a:p>
                      <a:r>
                        <a:rPr lang="nl-NL" sz="1900" dirty="0"/>
                        <a:t>Productiviteit 	</a:t>
                      </a:r>
                    </a:p>
                  </a:txBody>
                  <a:tcPr marL="124387" marR="124387" marT="62193" marB="62193"/>
                </a:tc>
                <a:tc>
                  <a:txBody>
                    <a:bodyPr/>
                    <a:lstStyle/>
                    <a:p>
                      <a:r>
                        <a:rPr lang="nl-NL" sz="1900" dirty="0"/>
                        <a:t>1.251 gemiddelde van aanbieder (66%)</a:t>
                      </a:r>
                    </a:p>
                  </a:txBody>
                  <a:tcPr marL="124387" marR="124387" marT="62193" marB="62193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4000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373396"/>
            <a:ext cx="11416285" cy="5262931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nl-NL" sz="2600" b="1" dirty="0">
                <a:latin typeface="Arial" panose="020B0604020202020204" pitchFamily="34" charset="0"/>
                <a:cs typeface="Arial" panose="020B0604020202020204" pitchFamily="34" charset="0"/>
              </a:rPr>
              <a:t>Jeugdhulp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Dagactiviteiten /begeleiding groep hanteren we het huidige kostenniveau maar passen wel bandbreedtes aan.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Tariefstelling gebaseerd op het uitgavenniveau t.o.v. de verwachte inzet van onze klantmanagers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nl-NL" sz="2500" i="1" dirty="0">
                <a:latin typeface="Arial" panose="020B0604020202020204" pitchFamily="34" charset="0"/>
                <a:cs typeface="Arial" panose="020B0604020202020204" pitchFamily="34" charset="0"/>
              </a:rPr>
              <a:t>Gevolg van geen opgave hebben gedaan.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nl-NL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Tarief begeleiding functiemix combinatie van MBO en HBO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nl-NL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Behandeling en ondersteuning wordt begeleiding (individueel </a:t>
            </a:r>
            <a:r>
              <a:rPr lang="nl-NL" sz="2900" dirty="0" err="1"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 groep / basis </a:t>
            </a:r>
            <a:r>
              <a:rPr lang="nl-NL" sz="2900" dirty="0" err="1"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 specialistisch)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Bij begeleiding specialistisch de schalen cao jeugdzorg 7 t/m 12. Met daarbij ook een lagere productiviteit in verband met meer indirect cliëntgebonden tijd.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Uitvraag naar vast uurtarief bij offertetrajecten begeleiding specialistisch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Bandbreedtes mandjes aangepast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nl-NL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Kortdurend verblijf met behandeling verdwijnt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900" dirty="0">
                <a:latin typeface="Arial" panose="020B0604020202020204" pitchFamily="34" charset="0"/>
                <a:cs typeface="Arial" panose="020B0604020202020204" pitchFamily="34" charset="0"/>
              </a:rPr>
              <a:t>Aanbesteding KBC wordt separaat traject. </a:t>
            </a:r>
            <a:endParaRPr lang="nl-NL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Wat zien we? Wat concluderen we? </a:t>
            </a:r>
          </a:p>
        </p:txBody>
      </p:sp>
    </p:spTree>
    <p:extLst>
      <p:ext uri="{BB962C8B-B14F-4D97-AF65-F5344CB8AC3E}">
        <p14:creationId xmlns:p14="http://schemas.microsoft.com/office/powerpoint/2010/main" val="2025144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17" y="958557"/>
            <a:ext cx="11098696" cy="426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261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Vergelijk 2021 -2022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461727" y="5951094"/>
            <a:ext cx="11452827" cy="50161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Behandeling en ondersteuning 2021 wordt begeleiding 2022 ( basis </a:t>
            </a:r>
            <a:r>
              <a:rPr lang="nl-NL" sz="1800" dirty="0" err="1"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 specialistisch)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625" y="1646683"/>
            <a:ext cx="11317357" cy="394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001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61727" y="1373396"/>
            <a:ext cx="11605582" cy="5318349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nl-NL" sz="2400" b="1" dirty="0">
                <a:latin typeface="Arial" panose="020B0604020202020204" pitchFamily="34" charset="0"/>
                <a:cs typeface="Arial" panose="020B0604020202020204" pitchFamily="34" charset="0"/>
              </a:rPr>
              <a:t>Wmo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Resultaatgericht werken met aanpassing bandbreedtes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Ondersteuning speciaal verdwijnt; meer zorgsoorten/-vormen in de reguliere zorgsoort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Tarief begeleiding functiemix combinatie van MBO en HBO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Vast uurtarief bij offertetrajecten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nl-N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Dagactiviteiten /begeleiding groep hanteren we het huidige kostenniveau maar passen wel bandbreedtes aan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Tariefstelling (ontwikkelingsgericht) gebaseerd op het uitgavenniveau t.o.v. de verwachte inzet van onze klantmanagers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nl-NL" sz="2000" dirty="0">
                <a:latin typeface="Arial" panose="020B0604020202020204" pitchFamily="34" charset="0"/>
                <a:cs typeface="Arial" panose="020B0604020202020204" pitchFamily="34" charset="0"/>
              </a:rPr>
              <a:t>Gevolg van dat aanbieders van deze kavel geen opgave hebben gedaan.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Belevingsgerichte activiteiten via vaste vergoeding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nl-NL" sz="2100" dirty="0">
                <a:latin typeface="Arial" panose="020B0604020202020204" pitchFamily="34" charset="0"/>
                <a:cs typeface="Arial" panose="020B0604020202020204" pitchFamily="34" charset="0"/>
              </a:rPr>
              <a:t>Budget en juridische vorm nog vast te stellen (2019 – 2020 – coronaeffecten)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Kortdurend verblijf een tarief (hoogste)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nl-N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nl-NL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endParaRPr lang="nl-NL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Wat zien we? Wat concluderen we? </a:t>
            </a:r>
          </a:p>
        </p:txBody>
      </p:sp>
    </p:spTree>
    <p:extLst>
      <p:ext uri="{BB962C8B-B14F-4D97-AF65-F5344CB8AC3E}">
        <p14:creationId xmlns:p14="http://schemas.microsoft.com/office/powerpoint/2010/main" val="8215770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377614" y="4065129"/>
            <a:ext cx="10515600" cy="250805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endParaRPr lang="nl-NL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614" y="1623990"/>
            <a:ext cx="11401410" cy="369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83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Vergelijk 2021 -2022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461727" y="5951094"/>
            <a:ext cx="11452827" cy="50161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nl-NL" sz="1800" dirty="0">
                <a:latin typeface="Arial" panose="020B0604020202020204" pitchFamily="34" charset="0"/>
                <a:cs typeface="Arial" panose="020B0604020202020204" pitchFamily="34" charset="0"/>
              </a:rPr>
              <a:t>Ondersteuning speciaal (2021) verdwijnt. Meer vormen / soorten / bandbreedte begeleiding (2022)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727" y="1830526"/>
            <a:ext cx="11080297" cy="386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455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 txBox="1">
            <a:spLocks/>
          </p:cNvSpPr>
          <p:nvPr/>
        </p:nvSpPr>
        <p:spPr>
          <a:xfrm>
            <a:off x="2128604" y="1889086"/>
            <a:ext cx="8446523" cy="21732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NL" sz="5200" b="1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Update planning  inkoopprocedure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6856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7889" y="2505575"/>
            <a:ext cx="6717670" cy="3901496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972" y="113128"/>
            <a:ext cx="5811361" cy="501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1391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461727" y="188503"/>
            <a:ext cx="7775852" cy="94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Nog vragen?</a:t>
            </a:r>
          </a:p>
        </p:txBody>
      </p:sp>
      <p:pic>
        <p:nvPicPr>
          <p:cNvPr id="3" name="Tijdelijke aanduiding voor inhoud 2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589" y="2455214"/>
            <a:ext cx="3584057" cy="2705963"/>
          </a:xfrm>
        </p:spPr>
      </p:pic>
    </p:spTree>
    <p:extLst>
      <p:ext uri="{BB962C8B-B14F-4D97-AF65-F5344CB8AC3E}">
        <p14:creationId xmlns:p14="http://schemas.microsoft.com/office/powerpoint/2010/main" val="30769432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35" y="188503"/>
            <a:ext cx="1561195" cy="880373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3012" y="113128"/>
            <a:ext cx="1905000" cy="1209675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567235" y="717965"/>
            <a:ext cx="7775852" cy="26031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4000" dirty="0">
                <a:solidFill>
                  <a:srgbClr val="30479C"/>
                </a:solidFill>
                <a:latin typeface="Ubuntu" panose="020B0504030602030204" pitchFamily="34" charset="0"/>
                <a:cs typeface="Arial" panose="020B0604020202020204" pitchFamily="34" charset="0"/>
              </a:rPr>
              <a:t>Hartelijk dank voor uw komst en waardevolle bijdrage! </a:t>
            </a:r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7" y="2791619"/>
            <a:ext cx="2143125" cy="2143125"/>
          </a:xfrm>
        </p:spPr>
      </p:pic>
    </p:spTree>
    <p:extLst>
      <p:ext uri="{BB962C8B-B14F-4D97-AF65-F5344CB8AC3E}">
        <p14:creationId xmlns:p14="http://schemas.microsoft.com/office/powerpoint/2010/main" val="238140301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927</Words>
  <Application>Microsoft Office PowerPoint</Application>
  <PresentationFormat>Breedbeeld</PresentationFormat>
  <Paragraphs>184</Paragraphs>
  <Slides>26</Slides>
  <Notes>25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2</vt:i4>
      </vt:variant>
      <vt:variant>
        <vt:lpstr>Diatitels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Ubuntu</vt:lpstr>
      <vt:lpstr>Kantoorthema</vt:lpstr>
      <vt:lpstr>3_Kantoorthema</vt:lpstr>
      <vt:lpstr>PowerPoint-presentatie</vt:lpstr>
      <vt:lpstr>Agenda</vt:lpstr>
      <vt:lpstr>Terugblik marktconsultaties</vt:lpstr>
      <vt:lpstr>Terugblik marktconsultatie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Marktconsultatie Jeugd</dc:title>
  <dc:creator>Os, Sarah van</dc:creator>
  <cp:lastModifiedBy>Brands, Andries</cp:lastModifiedBy>
  <cp:revision>174</cp:revision>
  <cp:lastPrinted>2020-11-09T19:53:52Z</cp:lastPrinted>
  <dcterms:created xsi:type="dcterms:W3CDTF">2020-10-20T12:39:35Z</dcterms:created>
  <dcterms:modified xsi:type="dcterms:W3CDTF">2021-01-15T08:35:17Z</dcterms:modified>
</cp:coreProperties>
</file>