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4454" r:id="rId2"/>
    <p:sldMasterId id="2147484488" r:id="rId3"/>
    <p:sldMasterId id="2147484522" r:id="rId4"/>
    <p:sldMasterId id="2147484556" r:id="rId5"/>
  </p:sldMasterIdLst>
  <p:notesMasterIdLst>
    <p:notesMasterId r:id="rId15"/>
  </p:notesMasterIdLst>
  <p:handoutMasterIdLst>
    <p:handoutMasterId r:id="rId16"/>
  </p:handoutMasterIdLst>
  <p:sldIdLst>
    <p:sldId id="260" r:id="rId6"/>
    <p:sldId id="262" r:id="rId7"/>
    <p:sldId id="270" r:id="rId8"/>
    <p:sldId id="277" r:id="rId9"/>
    <p:sldId id="274" r:id="rId10"/>
    <p:sldId id="278" r:id="rId11"/>
    <p:sldId id="275" r:id="rId12"/>
    <p:sldId id="276" r:id="rId13"/>
    <p:sldId id="279" r:id="rId14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803"/>
    <a:srgbClr val="EFA724"/>
    <a:srgbClr val="017BC6"/>
    <a:srgbClr val="737B00"/>
    <a:srgbClr val="AC791D"/>
    <a:srgbClr val="737800"/>
    <a:srgbClr val="238DC0"/>
    <a:srgbClr val="008AD4"/>
    <a:srgbClr val="737E00"/>
    <a:srgbClr val="7B8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1020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C6709BA-0250-418B-A227-469BF0F69AD3}" type="datetimeFigureOut">
              <a:rPr lang="nl-NL" smtClean="0"/>
              <a:pPr/>
              <a:t>5-10-2021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D30240-3B76-4E52-B42B-C39F5C218F4D}" type="datetimeFigureOut">
              <a:rPr lang="nl-NL" smtClean="0"/>
              <a:pPr/>
              <a:t>5-10-2021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97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82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90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88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9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73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93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9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017BC6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14" name="Afbeelding 13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46441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46441" y="424448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7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50619" y="6315760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2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5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AC791D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86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AC791D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0510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2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89238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# 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20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8916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65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70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18"/>
          <p:cNvSpPr txBox="1">
            <a:spLocks/>
          </p:cNvSpPr>
          <p:nvPr userDrawn="1"/>
        </p:nvSpPr>
        <p:spPr>
          <a:xfrm>
            <a:off x="6705599" y="6329302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879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90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017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017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35000" y="2093404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35000" y="4244484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AC791D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29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AC79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AC79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2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2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39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13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3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2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58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7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8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69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230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92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80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AC791D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69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3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969651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AC791D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87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791D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rgbClr val="AC791D"/>
              </a:buClr>
              <a:defRPr sz="2000"/>
            </a:lvl1pPr>
            <a:lvl2pPr>
              <a:buClr>
                <a:srgbClr val="AC791D"/>
              </a:buClr>
              <a:defRPr sz="1800"/>
            </a:lvl2pPr>
            <a:lvl3pPr>
              <a:buClr>
                <a:srgbClr val="AC791D"/>
              </a:buClr>
              <a:defRPr sz="1800"/>
            </a:lvl3pPr>
            <a:lvl4pPr>
              <a:buClr>
                <a:srgbClr val="AC791D"/>
              </a:buClr>
              <a:defRPr sz="1800"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9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rgbClr val="AC791D"/>
              </a:buClr>
              <a:defRPr/>
            </a:lvl1pPr>
            <a:lvl2pPr>
              <a:buClr>
                <a:srgbClr val="AC791D"/>
              </a:buClr>
              <a:defRPr/>
            </a:lvl2pPr>
            <a:lvl3pPr>
              <a:buClr>
                <a:srgbClr val="AC791D"/>
              </a:buClr>
              <a:defRPr/>
            </a:lvl3pPr>
            <a:lvl4pPr>
              <a:buClr>
                <a:srgbClr val="AC791D"/>
              </a:buClr>
              <a:defRPr/>
            </a:lvl4pPr>
            <a:lvl5pPr>
              <a:buClr>
                <a:srgbClr val="AC791D"/>
              </a:buClr>
              <a:defRPr>
                <a:solidFill>
                  <a:srgbClr val="AC791D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13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272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AC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AC791D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7679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AC7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7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EFA724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56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EFA724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367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2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59031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EFA72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EFA72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EFA72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EFA72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EFA72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21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236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909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18"/>
          <p:cNvSpPr txBox="1">
            <a:spLocks/>
          </p:cNvSpPr>
          <p:nvPr userDrawn="1"/>
        </p:nvSpPr>
        <p:spPr>
          <a:xfrm>
            <a:off x="6705599" y="6329302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096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8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35000" y="2093404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35000" y="4244484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EFA724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34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EFA7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EFA7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3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EFA724"/>
              </a:buClr>
              <a:defRPr/>
            </a:lvl1pPr>
            <a:lvl2pPr>
              <a:buClr>
                <a:srgbClr val="EFA724"/>
              </a:buClr>
              <a:defRPr/>
            </a:lvl2pPr>
            <a:lvl3pPr>
              <a:buClr>
                <a:srgbClr val="EFA724"/>
              </a:buClr>
              <a:defRPr/>
            </a:lvl3pPr>
            <a:lvl4pPr>
              <a:buClr>
                <a:srgbClr val="EFA724"/>
              </a:buClr>
              <a:defRPr/>
            </a:lvl4pPr>
            <a:lvl5pPr>
              <a:buClr>
                <a:srgbClr val="EFA724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220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978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9964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02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6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6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448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01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0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893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6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967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EFA724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0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7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31086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EFA724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18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A724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92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rgbClr val="EFA724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voettekst 4"/>
          <p:cNvSpPr txBox="1">
            <a:spLocks/>
          </p:cNvSpPr>
          <p:nvPr userDrawn="1"/>
        </p:nvSpPr>
        <p:spPr>
          <a:xfrm>
            <a:off x="793749" y="64681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68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561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EF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688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EFA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4340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786000" y="6323546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017BC6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rgbClr val="017BC6"/>
              </a:buClr>
              <a:defRPr sz="2000"/>
            </a:lvl1pPr>
            <a:lvl2pPr>
              <a:buClr>
                <a:srgbClr val="017BC6"/>
              </a:buClr>
              <a:defRPr sz="1800"/>
            </a:lvl2pPr>
            <a:lvl3pPr>
              <a:buClr>
                <a:srgbClr val="017BC6"/>
              </a:buClr>
              <a:defRPr sz="1800"/>
            </a:lvl3pPr>
            <a:lvl4pPr>
              <a:buClr>
                <a:srgbClr val="017BC6"/>
              </a:buClr>
              <a:defRPr sz="1800"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017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ED4-590C-4E2A-B162-DAEE1559342F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6927-09B3-4184-BF6F-0BD556F0E8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360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017BC6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6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DD6803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0076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3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40698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6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8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53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8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18"/>
          <p:cNvSpPr txBox="1">
            <a:spLocks/>
          </p:cNvSpPr>
          <p:nvPr userDrawn="1"/>
        </p:nvSpPr>
        <p:spPr>
          <a:xfrm>
            <a:off x="6705599" y="6329302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64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10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46441" y="2093404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46441" y="4244484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DD6803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2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DD6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DD6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1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5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31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3013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2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2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91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75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48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9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10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7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8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35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DD6803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4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43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2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73464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D6803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45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680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rgbClr val="DD6803"/>
              </a:buClr>
              <a:defRPr sz="2000"/>
            </a:lvl1pPr>
            <a:lvl2pPr>
              <a:buClr>
                <a:srgbClr val="DD6803"/>
              </a:buClr>
              <a:defRPr sz="1800"/>
            </a:lvl2pPr>
            <a:lvl3pPr>
              <a:buClr>
                <a:srgbClr val="DD6803"/>
              </a:buClr>
              <a:defRPr sz="1800"/>
            </a:lvl3pPr>
            <a:lvl4pPr>
              <a:buClr>
                <a:srgbClr val="DD6803"/>
              </a:buClr>
              <a:defRPr sz="1800"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80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rgbClr val="DD6803"/>
              </a:buClr>
              <a:defRPr/>
            </a:lvl1pPr>
            <a:lvl2pPr>
              <a:buClr>
                <a:srgbClr val="DD6803"/>
              </a:buClr>
              <a:defRPr/>
            </a:lvl2pPr>
            <a:lvl3pPr>
              <a:buClr>
                <a:srgbClr val="DD6803"/>
              </a:buClr>
              <a:defRPr/>
            </a:lvl3pPr>
            <a:lvl4pPr>
              <a:buClr>
                <a:srgbClr val="DD6803"/>
              </a:buClr>
              <a:defRPr/>
            </a:lvl4pPr>
            <a:lvl5pPr>
              <a:buClr>
                <a:srgbClr val="DD6803"/>
              </a:buClr>
              <a:defRPr>
                <a:solidFill>
                  <a:srgbClr val="DD6803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5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69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D6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DD6803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36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D6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0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737800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39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737800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3721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5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11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89340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24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98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64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29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oktober 2021</a:t>
            </a:fld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18"/>
          <p:cNvSpPr txBox="1">
            <a:spLocks/>
          </p:cNvSpPr>
          <p:nvPr userDrawn="1"/>
        </p:nvSpPr>
        <p:spPr>
          <a:xfrm>
            <a:off x="6705599" y="6329302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81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35000" y="2093404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35000" y="4244484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737800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9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737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737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9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dianummer 5"/>
          <p:cNvSpPr txBox="1">
            <a:spLocks/>
          </p:cNvSpPr>
          <p:nvPr userDrawn="1"/>
        </p:nvSpPr>
        <p:spPr>
          <a:xfrm>
            <a:off x="6556863" y="6317044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5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84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0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71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6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2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79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4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4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1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921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73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rgbClr val="737800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1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07883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737800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27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378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rgbClr val="737800"/>
              </a:buClr>
              <a:defRPr sz="2000"/>
            </a:lvl1pPr>
            <a:lvl2pPr>
              <a:buClr>
                <a:srgbClr val="737800"/>
              </a:buClr>
              <a:defRPr sz="1800"/>
            </a:lvl2pPr>
            <a:lvl3pPr>
              <a:buClr>
                <a:srgbClr val="737800"/>
              </a:buClr>
              <a:defRPr sz="1800"/>
            </a:lvl3pPr>
            <a:lvl4pPr>
              <a:buClr>
                <a:srgbClr val="737800"/>
              </a:buClr>
              <a:defRPr sz="1800"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74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rgbClr val="737800"/>
              </a:buClr>
              <a:defRPr/>
            </a:lvl1pPr>
            <a:lvl2pPr>
              <a:buClr>
                <a:srgbClr val="737800"/>
              </a:buClr>
              <a:defRPr/>
            </a:lvl2pPr>
            <a:lvl3pPr>
              <a:buClr>
                <a:srgbClr val="737800"/>
              </a:buClr>
              <a:defRPr/>
            </a:lvl3pPr>
            <a:lvl4pPr>
              <a:buClr>
                <a:srgbClr val="737800"/>
              </a:buClr>
              <a:defRPr/>
            </a:lvl4pPr>
            <a:lvl5pPr>
              <a:buClr>
                <a:srgbClr val="737800"/>
              </a:buClr>
              <a:defRPr>
                <a:solidFill>
                  <a:srgbClr val="737800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6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2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19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73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7378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7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4450" r:id="rId2"/>
    <p:sldLayoutId id="2147483856" r:id="rId3"/>
    <p:sldLayoutId id="2147483862" r:id="rId4"/>
    <p:sldLayoutId id="2147483863" r:id="rId5"/>
    <p:sldLayoutId id="2147484453" r:id="rId6"/>
    <p:sldLayoutId id="2147484451" r:id="rId7"/>
    <p:sldLayoutId id="2147484452" r:id="rId8"/>
    <p:sldLayoutId id="2147483865" r:id="rId9"/>
    <p:sldLayoutId id="2147484449" r:id="rId10"/>
    <p:sldLayoutId id="2147483866" r:id="rId11"/>
    <p:sldLayoutId id="2147484448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6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4590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017BC6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017BC6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017BC6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017BC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rgbClr val="017BC6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rgbClr val="017BC6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7" r:id="rId2"/>
    <p:sldLayoutId id="2147484456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  <p:sldLayoutId id="2147484468" r:id="rId14"/>
    <p:sldLayoutId id="2147484469" r:id="rId15"/>
    <p:sldLayoutId id="2147484470" r:id="rId16"/>
    <p:sldLayoutId id="2147484471" r:id="rId17"/>
    <p:sldLayoutId id="2147484472" r:id="rId18"/>
    <p:sldLayoutId id="2147484473" r:id="rId19"/>
    <p:sldLayoutId id="2147484474" r:id="rId20"/>
    <p:sldLayoutId id="2147484475" r:id="rId21"/>
    <p:sldLayoutId id="2147484476" r:id="rId22"/>
    <p:sldLayoutId id="2147484477" r:id="rId23"/>
    <p:sldLayoutId id="2147484478" r:id="rId24"/>
    <p:sldLayoutId id="2147484479" r:id="rId25"/>
    <p:sldLayoutId id="2147484480" r:id="rId26"/>
    <p:sldLayoutId id="2147484481" r:id="rId27"/>
    <p:sldLayoutId id="2147484482" r:id="rId28"/>
    <p:sldLayoutId id="2147484483" r:id="rId29"/>
    <p:sldLayoutId id="2147484484" r:id="rId30"/>
    <p:sldLayoutId id="2147484485" r:id="rId31"/>
    <p:sldLayoutId id="2147484486" r:id="rId32"/>
    <p:sldLayoutId id="214748448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D6803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D6803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D6803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D680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Font typeface="Verdana" panose="020B0604030504040204" pitchFamily="34" charset="0"/>
        <a:buChar char="–"/>
        <a:defRPr sz="1600" kern="1200">
          <a:solidFill>
            <a:srgbClr val="DD6803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SzPct val="25000"/>
        <a:buFont typeface="Verdana" panose="020B0604030504040204" pitchFamily="34" charset="0"/>
        <a:buChar char=" "/>
        <a:defRPr sz="1200" b="1" i="0" kern="1200">
          <a:solidFill>
            <a:srgbClr val="DD6803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rgbClr val="DD6803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1" r:id="rId2"/>
    <p:sldLayoutId id="2147484490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  <p:sldLayoutId id="2147484503" r:id="rId15"/>
    <p:sldLayoutId id="2147484504" r:id="rId16"/>
    <p:sldLayoutId id="2147484505" r:id="rId17"/>
    <p:sldLayoutId id="2147484506" r:id="rId18"/>
    <p:sldLayoutId id="2147484507" r:id="rId19"/>
    <p:sldLayoutId id="2147484508" r:id="rId20"/>
    <p:sldLayoutId id="2147484509" r:id="rId21"/>
    <p:sldLayoutId id="2147484510" r:id="rId22"/>
    <p:sldLayoutId id="2147484511" r:id="rId23"/>
    <p:sldLayoutId id="2147484512" r:id="rId24"/>
    <p:sldLayoutId id="2147484513" r:id="rId25"/>
    <p:sldLayoutId id="2147484514" r:id="rId26"/>
    <p:sldLayoutId id="2147484515" r:id="rId27"/>
    <p:sldLayoutId id="2147484516" r:id="rId28"/>
    <p:sldLayoutId id="2147484517" r:id="rId29"/>
    <p:sldLayoutId id="2147484518" r:id="rId30"/>
    <p:sldLayoutId id="2147484519" r:id="rId31"/>
    <p:sldLayoutId id="2147484520" r:id="rId32"/>
    <p:sldLayoutId id="2147484521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737800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737800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737800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7378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Font typeface="Verdana" panose="020B0604030504040204" pitchFamily="34" charset="0"/>
        <a:buChar char="–"/>
        <a:defRPr sz="1600" kern="1200">
          <a:solidFill>
            <a:srgbClr val="737800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SzPct val="25000"/>
        <a:buFont typeface="Verdana" panose="020B0604030504040204" pitchFamily="34" charset="0"/>
        <a:buChar char=" "/>
        <a:defRPr sz="1200" b="1" i="0" kern="1200">
          <a:solidFill>
            <a:srgbClr val="737800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rgbClr val="737800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5" r:id="rId2"/>
    <p:sldLayoutId id="2147484524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5" r:id="rId13"/>
    <p:sldLayoutId id="2147484536" r:id="rId14"/>
    <p:sldLayoutId id="2147484537" r:id="rId15"/>
    <p:sldLayoutId id="2147484538" r:id="rId16"/>
    <p:sldLayoutId id="2147484539" r:id="rId17"/>
    <p:sldLayoutId id="2147484540" r:id="rId18"/>
    <p:sldLayoutId id="2147484541" r:id="rId19"/>
    <p:sldLayoutId id="2147484542" r:id="rId20"/>
    <p:sldLayoutId id="2147484543" r:id="rId21"/>
    <p:sldLayoutId id="2147484544" r:id="rId22"/>
    <p:sldLayoutId id="2147484545" r:id="rId23"/>
    <p:sldLayoutId id="2147484546" r:id="rId24"/>
    <p:sldLayoutId id="2147484547" r:id="rId25"/>
    <p:sldLayoutId id="2147484548" r:id="rId26"/>
    <p:sldLayoutId id="2147484549" r:id="rId27"/>
    <p:sldLayoutId id="2147484550" r:id="rId28"/>
    <p:sldLayoutId id="2147484551" r:id="rId29"/>
    <p:sldLayoutId id="2147484552" r:id="rId30"/>
    <p:sldLayoutId id="2147484553" r:id="rId31"/>
    <p:sldLayoutId id="2147484554" r:id="rId32"/>
    <p:sldLayoutId id="2147484555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AC791D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AC791D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AC791D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AC791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Font typeface="Verdana" panose="020B0604030504040204" pitchFamily="34" charset="0"/>
        <a:buChar char="–"/>
        <a:defRPr sz="1600" kern="1200">
          <a:solidFill>
            <a:srgbClr val="AC791D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SzPct val="25000"/>
        <a:buFont typeface="Verdana" panose="020B0604030504040204" pitchFamily="34" charset="0"/>
        <a:buChar char=" "/>
        <a:defRPr sz="1200" b="1" i="0" kern="1200">
          <a:solidFill>
            <a:srgbClr val="AC791D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rgbClr val="AC791D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9" r:id="rId2"/>
    <p:sldLayoutId id="2147484558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  <p:sldLayoutId id="2147484570" r:id="rId14"/>
    <p:sldLayoutId id="2147484571" r:id="rId15"/>
    <p:sldLayoutId id="2147484572" r:id="rId16"/>
    <p:sldLayoutId id="2147484573" r:id="rId17"/>
    <p:sldLayoutId id="2147484574" r:id="rId18"/>
    <p:sldLayoutId id="2147484575" r:id="rId19"/>
    <p:sldLayoutId id="2147484576" r:id="rId20"/>
    <p:sldLayoutId id="2147484577" r:id="rId21"/>
    <p:sldLayoutId id="2147484578" r:id="rId22"/>
    <p:sldLayoutId id="2147484579" r:id="rId23"/>
    <p:sldLayoutId id="2147484580" r:id="rId24"/>
    <p:sldLayoutId id="2147484581" r:id="rId25"/>
    <p:sldLayoutId id="2147484582" r:id="rId26"/>
    <p:sldLayoutId id="2147484583" r:id="rId27"/>
    <p:sldLayoutId id="2147484584" r:id="rId28"/>
    <p:sldLayoutId id="2147484585" r:id="rId29"/>
    <p:sldLayoutId id="2147484586" r:id="rId30"/>
    <p:sldLayoutId id="2147484587" r:id="rId31"/>
    <p:sldLayoutId id="2147484588" r:id="rId32"/>
    <p:sldLayoutId id="2147484589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EFA724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EFA724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EFA724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EFA72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Font typeface="Verdana" panose="020B0604030504040204" pitchFamily="34" charset="0"/>
        <a:buChar char="–"/>
        <a:defRPr sz="1600" kern="1200">
          <a:solidFill>
            <a:srgbClr val="EFA724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SzPct val="25000"/>
        <a:buFont typeface="Verdana" panose="020B0604030504040204" pitchFamily="34" charset="0"/>
        <a:buChar char=" "/>
        <a:defRPr sz="1200" b="1" i="0" kern="1200">
          <a:solidFill>
            <a:srgbClr val="EFA724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rgbClr val="EFA724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168" y="578326"/>
            <a:ext cx="11717865" cy="1430867"/>
          </a:xfrm>
        </p:spPr>
        <p:txBody>
          <a:bodyPr>
            <a:normAutofit/>
          </a:bodyPr>
          <a:lstStyle/>
          <a:p>
            <a:r>
              <a:rPr lang="nl-NL" sz="4000" dirty="0"/>
              <a:t>Project: Vernieuwing RJJI De </a:t>
            </a:r>
            <a:r>
              <a:rPr lang="nl-NL" sz="4000" dirty="0" err="1"/>
              <a:t>Hunnerberg</a:t>
            </a:r>
            <a:r>
              <a:rPr lang="nl-NL" sz="4400" dirty="0"/>
              <a:t> </a:t>
            </a:r>
            <a:br>
              <a:rPr lang="nl-NL" sz="4400" dirty="0"/>
            </a:b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9" y="2374842"/>
            <a:ext cx="7162801" cy="228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3592" b="13737"/>
          <a:stretch/>
        </p:blipFill>
        <p:spPr>
          <a:xfrm>
            <a:off x="8166100" y="1799166"/>
            <a:ext cx="3486150" cy="472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08759" y="4660842"/>
            <a:ext cx="9144000" cy="195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Adres: Berg en </a:t>
            </a:r>
            <a:r>
              <a:rPr lang="nl-NL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Dalseweg</a:t>
            </a:r>
            <a:r>
              <a:rPr lang="nl-NL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287, 6522 CH Nijmegen</a:t>
            </a:r>
          </a:p>
          <a:p>
            <a:pPr algn="l">
              <a:lnSpc>
                <a:spcPct val="150000"/>
              </a:lnSpc>
            </a:pPr>
            <a:r>
              <a:rPr lang="nl-NL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Object: 100055G01</a:t>
            </a:r>
          </a:p>
          <a:p>
            <a:pPr algn="l">
              <a:lnSpc>
                <a:spcPct val="150000"/>
              </a:lnSpc>
            </a:pPr>
            <a:r>
              <a:rPr lang="nl-NL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Projectnr.:15864</a:t>
            </a:r>
          </a:p>
          <a:p>
            <a:pPr algn="l">
              <a:lnSpc>
                <a:spcPct val="150000"/>
              </a:lnSpc>
            </a:pPr>
            <a:r>
              <a:rPr lang="nl-NL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Bouwjaar: 1905 / 1995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4045" y="1363860"/>
            <a:ext cx="11717865" cy="9397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u="sng" dirty="0"/>
              <a:t>Presentatie aanwijzing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6727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621" y="1575920"/>
            <a:ext cx="1208204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/>
              <a:t>Verbouwen / uitbreiden Entreezone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Nieuwbouw energiegebouw (NSA) + vervangen </a:t>
            </a:r>
            <a:r>
              <a:rPr lang="nl-NL" dirty="0" err="1"/>
              <a:t>hoofdverdeelinrichting</a:t>
            </a:r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DIOO; Digitale Infrastructuur Op Orde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Vervangen PZI / MAI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Vervangen beveiligingscomponenten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Renovatie leef-afdelingen  </a:t>
            </a:r>
            <a:endParaRPr lang="nl-NL" i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/>
              <a:t>					</a:t>
            </a:r>
            <a:endParaRPr lang="nl-NL" i="1" u="sng" dirty="0"/>
          </a:p>
          <a:p>
            <a:pPr marL="0" indent="0">
              <a:buNone/>
            </a:pPr>
            <a:r>
              <a:rPr lang="nl-NL" i="1" u="sng" dirty="0"/>
              <a:t>                                                                        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34074" r="23370" b="44629"/>
          <a:stretch/>
        </p:blipFill>
        <p:spPr>
          <a:xfrm>
            <a:off x="3879463" y="5795712"/>
            <a:ext cx="3815965" cy="8537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19792"/>
          <a:stretch/>
        </p:blipFill>
        <p:spPr>
          <a:xfrm>
            <a:off x="330200" y="5506438"/>
            <a:ext cx="2809694" cy="12739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67" y="5667768"/>
            <a:ext cx="2735284" cy="98171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702622" y="814011"/>
            <a:ext cx="11717865" cy="1430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Project: Vernieuwing RJJI De </a:t>
            </a:r>
            <a:r>
              <a:rPr lang="nl-NL" sz="3200" dirty="0" err="1"/>
              <a:t>Hunnerberg</a:t>
            </a:r>
            <a:r>
              <a:rPr lang="nl-NL" sz="3200" dirty="0"/>
              <a:t> 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1969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0" y="1063625"/>
            <a:ext cx="7636351" cy="507523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1.Verbouwen/uitbreiden entreezone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8016666" y="578881"/>
            <a:ext cx="3994064" cy="5910054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Tijdelijke situatie</a:t>
            </a:r>
          </a:p>
          <a:p>
            <a:r>
              <a:rPr lang="nl-NL" sz="1400" dirty="0"/>
              <a:t>Entree via blauwe entreecontainer</a:t>
            </a:r>
          </a:p>
          <a:p>
            <a:r>
              <a:rPr lang="nl-NL" sz="1400" dirty="0"/>
              <a:t>Rood gearceerd gebied = deelproject entreezone</a:t>
            </a:r>
          </a:p>
          <a:p>
            <a:r>
              <a:rPr lang="nl-NL" sz="1400" dirty="0" err="1"/>
              <a:t>Tbv</a:t>
            </a:r>
            <a:r>
              <a:rPr lang="nl-NL" sz="1400" dirty="0"/>
              <a:t> deelproject entreezone wordt een </a:t>
            </a:r>
            <a:r>
              <a:rPr lang="nl-NL" sz="1400" dirty="0" err="1"/>
              <a:t>stand-alone</a:t>
            </a:r>
            <a:r>
              <a:rPr lang="nl-NL" sz="1400" dirty="0"/>
              <a:t> bouwgebied gemaakt (alleen toegankelijk voor aannemer)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5460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54" y="895350"/>
            <a:ext cx="7910893" cy="559358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1.Verbouwen/uitbreiden entreezone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8016666" y="578881"/>
            <a:ext cx="3994064" cy="5910054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Impressie vernieuwde entreezone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11369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4943" r="6163" b="10513"/>
          <a:stretch/>
        </p:blipFill>
        <p:spPr>
          <a:xfrm>
            <a:off x="181270" y="1369384"/>
            <a:ext cx="7490263" cy="460156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2.Nieuwbouw energiegebouw (NSA)</a:t>
            </a:r>
            <a:br>
              <a:rPr lang="nl-NL" sz="2400" dirty="0"/>
            </a:br>
            <a:r>
              <a:rPr lang="nl-NL" sz="2400" dirty="0"/>
              <a:t>   + vervangen hoofdverdeler 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7906161" y="701676"/>
            <a:ext cx="3994064" cy="5075237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Locatie nieuwe NSA</a:t>
            </a:r>
            <a:endParaRPr lang="nl-NL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1026" name="Afbeelding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20" y="3842243"/>
            <a:ext cx="3941310" cy="28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4288"/>
          <a:stretch/>
        </p:blipFill>
        <p:spPr>
          <a:xfrm>
            <a:off x="181270" y="1369384"/>
            <a:ext cx="7792003" cy="478694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2.Nieuwbouw energiegebouw (NSA)</a:t>
            </a:r>
            <a:br>
              <a:rPr lang="nl-NL" sz="2400" dirty="0"/>
            </a:br>
            <a:r>
              <a:rPr lang="nl-NL" sz="2400" dirty="0"/>
              <a:t>   + vervangen hoofdverdeler 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7906161" y="701676"/>
            <a:ext cx="3994064" cy="5075237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Impressie nieuw gebouw NSA</a:t>
            </a:r>
          </a:p>
          <a:p>
            <a:pPr marL="0" indent="0">
              <a:buNone/>
            </a:pPr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65831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b="11987"/>
          <a:stretch/>
        </p:blipFill>
        <p:spPr>
          <a:xfrm>
            <a:off x="181270" y="1107989"/>
            <a:ext cx="7272405" cy="374393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3. DIOO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108165" y="784126"/>
            <a:ext cx="3994064" cy="4847090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400" dirty="0"/>
          </a:p>
          <a:p>
            <a:r>
              <a:rPr lang="nl-NL" sz="1400" dirty="0"/>
              <a:t>Realiseren van 2 nieuwe SER en 1 MER ruimte</a:t>
            </a:r>
          </a:p>
          <a:p>
            <a:r>
              <a:rPr lang="nl-NL" sz="1400" dirty="0"/>
              <a:t>Vervangen bekabeling</a:t>
            </a:r>
          </a:p>
          <a:p>
            <a:pPr marL="0" indent="0">
              <a:buNone/>
            </a:pPr>
            <a:endParaRPr lang="nl-NL" sz="1400" dirty="0"/>
          </a:p>
          <a:p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11207" t="3473" b="8070"/>
          <a:stretch/>
        </p:blipFill>
        <p:spPr>
          <a:xfrm>
            <a:off x="5050971" y="3918358"/>
            <a:ext cx="2955594" cy="27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6. Renovatie </a:t>
            </a:r>
            <a:r>
              <a:rPr lang="nl-NL" sz="2400" dirty="0" err="1"/>
              <a:t>leefafdelingen</a:t>
            </a:r>
            <a:r>
              <a:rPr lang="nl-NL" sz="2400" dirty="0"/>
              <a:t> A t/m H</a:t>
            </a:r>
            <a:br>
              <a:rPr lang="nl-NL" sz="2400" dirty="0"/>
            </a:br>
            <a:r>
              <a:rPr lang="nl-NL" sz="2400" dirty="0"/>
              <a:t>   + no. 3/4/5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059071" y="784126"/>
            <a:ext cx="3994064" cy="4847090"/>
          </a:xfrm>
          <a:prstGeom prst="rect">
            <a:avLst/>
          </a:prstGeom>
        </p:spPr>
        <p:txBody>
          <a:bodyPr vert="horz" lIns="0" tIns="0" rIns="0" bIns="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7BC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rgbClr val="017BC6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/>
              <a:t>Afwerkingen, verlichting en keukens van de afdelingen worden vervangen.</a:t>
            </a:r>
          </a:p>
          <a:p>
            <a:r>
              <a:rPr lang="nl-NL" sz="1400" dirty="0"/>
              <a:t>Cel-onttrekking voorkomen</a:t>
            </a:r>
          </a:p>
          <a:p>
            <a:r>
              <a:rPr lang="nl-NL" sz="1400" dirty="0"/>
              <a:t>6 weken per </a:t>
            </a:r>
            <a:r>
              <a:rPr lang="nl-NL" sz="1400" dirty="0" err="1"/>
              <a:t>leefafdeling</a:t>
            </a:r>
            <a:endParaRPr lang="nl-NL" sz="1400" dirty="0"/>
          </a:p>
          <a:p>
            <a:r>
              <a:rPr lang="nl-NL" sz="1400" dirty="0"/>
              <a:t>Volgorde; carrousel &gt; </a:t>
            </a:r>
            <a:r>
              <a:rPr lang="nl-NL" sz="1400" dirty="0" err="1"/>
              <a:t>n.t.b</a:t>
            </a:r>
            <a:r>
              <a:rPr lang="nl-NL" sz="1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400" dirty="0"/>
              <a:t>.</a:t>
            </a:r>
          </a:p>
          <a:p>
            <a:endParaRPr lang="nl-NL" sz="1400" dirty="0"/>
          </a:p>
          <a:p>
            <a:endParaRPr lang="nl-NL" sz="1400" u="sng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0" y="1117955"/>
            <a:ext cx="7750417" cy="43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1270" y="237860"/>
            <a:ext cx="8674863" cy="132556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z="2400" dirty="0"/>
              <a:t>Planning realisatie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A9D984-95D4-4C82-BD55-F57795CC4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6" y="648075"/>
            <a:ext cx="9000392" cy="65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48827"/>
      </p:ext>
    </p:extLst>
  </p:cSld>
  <p:clrMapOvr>
    <a:masterClrMapping/>
  </p:clrMapOvr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2.xml><?xml version="1.0" encoding="utf-8"?>
<a:theme xmlns:a="http://schemas.openxmlformats.org/drawingml/2006/main" name="1_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2_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3_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4_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BZK Presentatie - Algemeen</Template>
  <TotalTime>0</TotalTime>
  <Words>190</Words>
  <Application>Microsoft Office PowerPoint</Application>
  <PresentationFormat>Breedbeeld</PresentationFormat>
  <Paragraphs>90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Adobe Fan Heiti Std B</vt:lpstr>
      <vt:lpstr>Arial</vt:lpstr>
      <vt:lpstr>Calibri</vt:lpstr>
      <vt:lpstr>Verdana</vt:lpstr>
      <vt:lpstr>Wingdings</vt:lpstr>
      <vt:lpstr>BZK Presentatie - Algemeen</vt:lpstr>
      <vt:lpstr>1_BZK Presentatie - Algemeen</vt:lpstr>
      <vt:lpstr>2_BZK Presentatie - Algemeen</vt:lpstr>
      <vt:lpstr>3_BZK Presentatie - Algemeen</vt:lpstr>
      <vt:lpstr>4_BZK Presentatie - Algemeen</vt:lpstr>
      <vt:lpstr>Project: Vernieuwing RJJI De Hunnerberg  </vt:lpstr>
      <vt:lpstr>PowerPoint-presentatie</vt:lpstr>
      <vt:lpstr>1.Verbouwen/uitbreiden entreezone</vt:lpstr>
      <vt:lpstr>1.Verbouwen/uitbreiden entreezone</vt:lpstr>
      <vt:lpstr>2.Nieuwbouw energiegebouw (NSA)    + vervangen hoofdverdeler </vt:lpstr>
      <vt:lpstr>2.Nieuwbouw energiegebouw (NSA)    + vervangen hoofdverdeler </vt:lpstr>
      <vt:lpstr>3. DIOO</vt:lpstr>
      <vt:lpstr>6. Renovatie leefafdelingen A t/m H    + no. 3/4/5</vt:lpstr>
      <vt:lpstr>Planning realisatie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Berendse, Ingrid</dc:creator>
  <cp:lastModifiedBy>Blaauw, Sander</cp:lastModifiedBy>
  <cp:revision>222</cp:revision>
  <cp:lastPrinted>2021-02-17T15:00:06Z</cp:lastPrinted>
  <dcterms:created xsi:type="dcterms:W3CDTF">2017-02-27T13:28:55Z</dcterms:created>
  <dcterms:modified xsi:type="dcterms:W3CDTF">2021-10-05T11:29:03Z</dcterms:modified>
</cp:coreProperties>
</file>