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  <p:sldMasterId id="2147483874" r:id="rId2"/>
    <p:sldMasterId id="2147483898" r:id="rId3"/>
    <p:sldMasterId id="2147483924" r:id="rId4"/>
  </p:sldMasterIdLst>
  <p:notesMasterIdLst>
    <p:notesMasterId r:id="rId39"/>
  </p:notesMasterIdLst>
  <p:sldIdLst>
    <p:sldId id="1120" r:id="rId5"/>
    <p:sldId id="1113" r:id="rId6"/>
    <p:sldId id="1114" r:id="rId7"/>
    <p:sldId id="1137" r:id="rId8"/>
    <p:sldId id="1147" r:id="rId9"/>
    <p:sldId id="1139" r:id="rId10"/>
    <p:sldId id="1145" r:id="rId11"/>
    <p:sldId id="1154" r:id="rId12"/>
    <p:sldId id="1138" r:id="rId13"/>
    <p:sldId id="1143" r:id="rId14"/>
    <p:sldId id="1148" r:id="rId15"/>
    <p:sldId id="1155" r:id="rId16"/>
    <p:sldId id="1152" r:id="rId17"/>
    <p:sldId id="1153" r:id="rId18"/>
    <p:sldId id="1129" r:id="rId19"/>
    <p:sldId id="1150" r:id="rId20"/>
    <p:sldId id="1125" r:id="rId21"/>
    <p:sldId id="1126" r:id="rId22"/>
    <p:sldId id="1127" r:id="rId23"/>
    <p:sldId id="1151" r:id="rId24"/>
    <p:sldId id="1149" r:id="rId25"/>
    <p:sldId id="1144" r:id="rId26"/>
    <p:sldId id="1128" r:id="rId27"/>
    <p:sldId id="1146" r:id="rId28"/>
    <p:sldId id="1142" r:id="rId29"/>
    <p:sldId id="1130" r:id="rId30"/>
    <p:sldId id="1140" r:id="rId31"/>
    <p:sldId id="1119" r:id="rId32"/>
    <p:sldId id="1123" r:id="rId33"/>
    <p:sldId id="1156" r:id="rId34"/>
    <p:sldId id="497" r:id="rId35"/>
    <p:sldId id="488" r:id="rId36"/>
    <p:sldId id="1136" r:id="rId37"/>
    <p:sldId id="279" r:id="rId38"/>
  </p:sldIdLst>
  <p:sldSz cx="9144000" cy="5143500" type="screen16x9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issen, C.D.Q. (Coco)" initials="AC(" lastIdx="1" clrIdx="0">
    <p:extLst>
      <p:ext uri="{19B8F6BF-5375-455C-9EA6-DF929625EA0E}">
        <p15:presenceInfo xmlns:p15="http://schemas.microsoft.com/office/powerpoint/2012/main" userId="S::C.Antonissen@spaceoffice.nl::a8e63dd88e71d829" providerId="AD"/>
      </p:ext>
    </p:extLst>
  </p:cmAuthor>
  <p:cmAuthor id="2" name="Verstraeten, L. (Lauran)" initials="VL(" lastIdx="1" clrIdx="1">
    <p:extLst>
      <p:ext uri="{19B8F6BF-5375-455C-9EA6-DF929625EA0E}">
        <p15:presenceInfo xmlns:p15="http://schemas.microsoft.com/office/powerpoint/2012/main" userId="S::l.verstraeten@spaceoffice.nl::b1af5feb630b7b7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992"/>
    <a:srgbClr val="F4DB27"/>
    <a:srgbClr val="007BC7"/>
    <a:srgbClr val="A55000"/>
    <a:srgbClr val="002060"/>
    <a:srgbClr val="5C1A76"/>
    <a:srgbClr val="39870C"/>
    <a:srgbClr val="AA57EF"/>
    <a:srgbClr val="FDD9FD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0849" autoAdjust="0"/>
  </p:normalViewPr>
  <p:slideViewPr>
    <p:cSldViewPr snapToGrid="0" showGuides="1">
      <p:cViewPr varScale="1">
        <p:scale>
          <a:sx n="195" d="100"/>
          <a:sy n="195" d="100"/>
        </p:scale>
        <p:origin x="3342" y="150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84B10-8634-462C-91F3-69F24DFB076E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90238-D9B6-4518-95CB-6242AF9A17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4450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Aan de hand van de afbeelding uitleg geven over de intermediair als eindgebruiker van de dienst, maar kleinschalige boeren als end-</a:t>
            </a:r>
            <a:r>
              <a:rPr lang="nl-NL" dirty="0" err="1"/>
              <a:t>benneficiary</a:t>
            </a:r>
            <a:r>
              <a:rPr lang="nl-NL" dirty="0"/>
              <a:t>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90238-D9B6-4518-95CB-6242AF9A172E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853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Voorbeelden van datasets noemen? </a:t>
            </a:r>
            <a:r>
              <a:rPr lang="nl-NL" dirty="0" err="1"/>
              <a:t>Wapor</a:t>
            </a:r>
            <a:r>
              <a:rPr lang="nl-NL" dirty="0"/>
              <a:t>?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90238-D9B6-4518-95CB-6242AF9A172E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4060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90238-D9B6-4518-95CB-6242AF9A172E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0100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90238-D9B6-4518-95CB-6242AF9A172E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0305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6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68167" y="4210050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60" y="1213972"/>
            <a:ext cx="4496813" cy="279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713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46324" y="1599640"/>
            <a:ext cx="4235197" cy="5763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6" name="Tijdelijke aanduiding voor tekst 2"/>
          <p:cNvSpPr>
            <a:spLocks noGrp="1"/>
          </p:cNvSpPr>
          <p:nvPr>
            <p:ph type="body" idx="12"/>
          </p:nvPr>
        </p:nvSpPr>
        <p:spPr>
          <a:xfrm>
            <a:off x="4657284" y="1617645"/>
            <a:ext cx="4235197" cy="5763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246063" y="2193978"/>
            <a:ext cx="4230000" cy="243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8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4662480" y="2193708"/>
            <a:ext cx="4230000" cy="243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1769086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64734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789385"/>
            <a:ext cx="9144000" cy="39421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280315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grafiek 2"/>
          <p:cNvSpPr>
            <a:spLocks noGrp="1"/>
          </p:cNvSpPr>
          <p:nvPr>
            <p:ph type="chart" sz="quarter" idx="10"/>
          </p:nvPr>
        </p:nvSpPr>
        <p:spPr>
          <a:xfrm>
            <a:off x="0" y="789385"/>
            <a:ext cx="9144000" cy="39421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grafiek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999902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0" y="789385"/>
            <a:ext cx="9144000" cy="39421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tabel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704421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Tekst"/>
          <p:cNvSpPr>
            <a:spLocks noGrp="1" noChangeArrowheads="1"/>
          </p:cNvSpPr>
          <p:nvPr>
            <p:ph idx="1"/>
          </p:nvPr>
        </p:nvSpPr>
        <p:spPr bwMode="auto">
          <a:xfrm>
            <a:off x="251520" y="1617645"/>
            <a:ext cx="4230000" cy="304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nl-NL" sz="2400" dirty="0" smtClean="0"/>
            </a:lvl1pPr>
            <a:lvl2pPr>
              <a:defRPr lang="nl-NL" sz="2000" dirty="0" smtClean="0"/>
            </a:lvl2pPr>
            <a:lvl3pPr>
              <a:defRPr lang="nl-NL" sz="1800" dirty="0" smtClean="0"/>
            </a:lvl3pPr>
          </a:lstStyle>
          <a:p>
            <a:pPr marL="360000" lvl="0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Klik om de modelstijlen te bewerken</a:t>
            </a:r>
          </a:p>
          <a:p>
            <a:pPr marL="360000" lvl="1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Tweede niveau</a:t>
            </a:r>
          </a:p>
          <a:p>
            <a:pPr marL="360000" lvl="2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Derde niveau</a:t>
            </a:r>
          </a:p>
        </p:txBody>
      </p:sp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423000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inhoud 14"/>
          <p:cNvSpPr>
            <a:spLocks noGrp="1"/>
          </p:cNvSpPr>
          <p:nvPr>
            <p:ph sz="quarter" idx="10"/>
          </p:nvPr>
        </p:nvSpPr>
        <p:spPr>
          <a:xfrm>
            <a:off x="4572000" y="789552"/>
            <a:ext cx="4572000" cy="39671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78022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51520" y="1617645"/>
            <a:ext cx="4230000" cy="304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</p:txBody>
      </p:sp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423000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afbeelding 14"/>
          <p:cNvSpPr>
            <a:spLocks noGrp="1"/>
          </p:cNvSpPr>
          <p:nvPr>
            <p:ph type="pic" sz="quarter" idx="10"/>
          </p:nvPr>
        </p:nvSpPr>
        <p:spPr>
          <a:xfrm>
            <a:off x="4572001" y="789552"/>
            <a:ext cx="4571999" cy="39671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8158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 userDrawn="1"/>
        </p:nvSpPr>
        <p:spPr bwMode="auto">
          <a:xfrm>
            <a:off x="4573786" y="0"/>
            <a:ext cx="4572000" cy="5143500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0" y="0"/>
            <a:ext cx="4573786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1760561"/>
            <a:ext cx="3598862" cy="80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15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908551" y="2633662"/>
            <a:ext cx="3598863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</a:t>
            </a:r>
            <a:endParaRPr lang="nl-NL" dirty="0"/>
          </a:p>
        </p:txBody>
      </p:sp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1916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tit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2"/>
          <a:stretch/>
        </p:blipFill>
        <p:spPr bwMode="auto">
          <a:xfrm>
            <a:off x="2" y="2575"/>
            <a:ext cx="9144000" cy="514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0"/>
          <p:cNvSpPr txBox="1">
            <a:spLocks/>
          </p:cNvSpPr>
          <p:nvPr userDrawn="1"/>
        </p:nvSpPr>
        <p:spPr bwMode="auto">
          <a:xfrm>
            <a:off x="1139568" y="4806737"/>
            <a:ext cx="792162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Photo ‘the Netherlands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’  taken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Dutch ESA astronaut André Kuipers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from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ISS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with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‘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night-pod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system’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developed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cosine</a:t>
            </a:r>
            <a:endParaRPr lang="nl-NL" sz="800" b="1" dirty="0">
              <a:solidFill>
                <a:srgbClr val="FFFFFF"/>
              </a:solidFill>
              <a:latin typeface="Arial" pitchFamily="34" charset="0"/>
              <a:sym typeface="Verdana" pitchFamily="34" charset="0"/>
            </a:endParaRPr>
          </a:p>
        </p:txBody>
      </p:sp>
      <p:sp>
        <p:nvSpPr>
          <p:cNvPr id="16" name="Tekstvak 1"/>
          <p:cNvSpPr txBox="1">
            <a:spLocks noChangeArrowheads="1"/>
          </p:cNvSpPr>
          <p:nvPr userDrawn="1"/>
        </p:nvSpPr>
        <p:spPr bwMode="auto">
          <a:xfrm>
            <a:off x="266630" y="1225272"/>
            <a:ext cx="630078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400" i="1" dirty="0">
                <a:solidFill>
                  <a:srgbClr val="FFFFFF"/>
                </a:solidFill>
                <a:latin typeface="Verdana" pitchFamily="34" charset="0"/>
              </a:rPr>
              <a:t>Dank voor uw aandacht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b="1" dirty="0">
                <a:solidFill>
                  <a:prstClr val="white"/>
                </a:solidFill>
                <a:latin typeface="Verdana" pitchFamily="34" charset="0"/>
              </a:rPr>
              <a:t>www.spaceoffice.nl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 b="0" dirty="0">
                <a:solidFill>
                  <a:srgbClr val="FFFFFF"/>
                </a:solidFill>
                <a:latin typeface="Verdana" pitchFamily="34" charset="0"/>
              </a:rPr>
              <a:t>NAAM@spaceoffice.nl</a:t>
            </a:r>
            <a:endParaRPr lang="nl-NL" altLang="nl-NL" sz="2000" b="0" dirty="0">
              <a:solidFill>
                <a:prstClr val="white"/>
              </a:solidFill>
              <a:latin typeface="Verdana" pitchFamily="34" charset="0"/>
            </a:endParaRPr>
          </a:p>
        </p:txBody>
      </p:sp>
      <p:pic>
        <p:nvPicPr>
          <p:cNvPr id="6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133" y="322316"/>
            <a:ext cx="2784060" cy="173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098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titeling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2"/>
          <a:stretch/>
        </p:blipFill>
        <p:spPr bwMode="auto">
          <a:xfrm>
            <a:off x="2" y="2575"/>
            <a:ext cx="9144000" cy="514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0"/>
          <p:cNvSpPr txBox="1">
            <a:spLocks/>
          </p:cNvSpPr>
          <p:nvPr userDrawn="1"/>
        </p:nvSpPr>
        <p:spPr bwMode="auto">
          <a:xfrm>
            <a:off x="1139568" y="4806737"/>
            <a:ext cx="792162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Photo ‘the Netherlands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’  taken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Dutch ESA astronaut André Kuipers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from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ISS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with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‘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night-pod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system’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developed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cosine</a:t>
            </a:r>
            <a:endParaRPr lang="nl-NL" sz="800" b="1" dirty="0">
              <a:solidFill>
                <a:srgbClr val="FFFFFF"/>
              </a:solidFill>
              <a:latin typeface="Arial" pitchFamily="34" charset="0"/>
              <a:sym typeface="Verdana" pitchFamily="34" charset="0"/>
            </a:endParaRPr>
          </a:p>
        </p:txBody>
      </p:sp>
      <p:sp>
        <p:nvSpPr>
          <p:cNvPr id="16" name="Tekstvak 1"/>
          <p:cNvSpPr txBox="1">
            <a:spLocks noChangeArrowheads="1"/>
          </p:cNvSpPr>
          <p:nvPr userDrawn="1"/>
        </p:nvSpPr>
        <p:spPr bwMode="auto">
          <a:xfrm>
            <a:off x="266630" y="1225272"/>
            <a:ext cx="630078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Thank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you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for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your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attention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b="1" dirty="0">
                <a:solidFill>
                  <a:prstClr val="white"/>
                </a:solidFill>
                <a:latin typeface="Verdana" pitchFamily="34" charset="0"/>
              </a:rPr>
              <a:t>www.spaceoffice.nl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Gateway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to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the</a:t>
            </a:r>
            <a:endParaRPr lang="nl-NL" altLang="nl-NL" sz="2400" i="1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Netherlands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space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sector: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b="1" dirty="0">
                <a:solidFill>
                  <a:prstClr val="white"/>
                </a:solidFill>
                <a:latin typeface="Verdana" pitchFamily="34" charset="0"/>
              </a:rPr>
              <a:t>www.spaceoffice.nl/spacedirectory</a:t>
            </a:r>
          </a:p>
        </p:txBody>
      </p:sp>
      <p:pic>
        <p:nvPicPr>
          <p:cNvPr id="6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133" y="322316"/>
            <a:ext cx="2784060" cy="173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 userDrawn="1"/>
        </p:nvSpPr>
        <p:spPr>
          <a:xfrm>
            <a:off x="6210799" y="2078188"/>
            <a:ext cx="279114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</a:rPr>
              <a:t>Geert van Seggelen</a:t>
            </a:r>
          </a:p>
          <a:p>
            <a:r>
              <a:rPr lang="nl-NL" sz="1400" b="1" dirty="0">
                <a:solidFill>
                  <a:schemeClr val="bg1"/>
                </a:solidFill>
              </a:rPr>
              <a:t>g.vanseggelen@spaceoffice.nl</a:t>
            </a:r>
          </a:p>
          <a:p>
            <a:r>
              <a:rPr lang="nl-NL" sz="2000" b="1" dirty="0">
                <a:solidFill>
                  <a:schemeClr val="bg1"/>
                </a:solidFill>
              </a:rPr>
              <a:t>Jasper van Loon</a:t>
            </a:r>
          </a:p>
          <a:p>
            <a:r>
              <a:rPr lang="nl-NL" sz="1400" b="1" dirty="0">
                <a:solidFill>
                  <a:schemeClr val="bg1"/>
                </a:solidFill>
              </a:rPr>
              <a:t>j.vanloon@spaceoffice.nl</a:t>
            </a:r>
          </a:p>
        </p:txBody>
      </p:sp>
    </p:spTree>
    <p:extLst>
      <p:ext uri="{BB962C8B-B14F-4D97-AF65-F5344CB8AC3E}">
        <p14:creationId xmlns:p14="http://schemas.microsoft.com/office/powerpoint/2010/main" val="596648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6017">
            <a:off x="-889946" y="-1542353"/>
            <a:ext cx="10654413" cy="8521047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68167" y="4210050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60" y="1213972"/>
            <a:ext cx="4496813" cy="279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6909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6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68167" y="4210051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95" y="862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87" y="1213983"/>
            <a:ext cx="4496813" cy="279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595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6017">
            <a:off x="-889946" y="-1542353"/>
            <a:ext cx="10654413" cy="8521047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68167" y="4210051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95" y="862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87" y="1213983"/>
            <a:ext cx="4496813" cy="279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981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24"/>
          <a:stretch/>
        </p:blipFill>
        <p:spPr>
          <a:xfrm>
            <a:off x="-2774" y="-6824"/>
            <a:ext cx="9146774" cy="5192974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84300" y="4210051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95" y="862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87" y="1213983"/>
            <a:ext cx="4496813" cy="279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2714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7519" y="-12"/>
            <a:ext cx="12115263" cy="9086447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84300" y="4210051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95" y="862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SeggelenG\AppData\Local\Microsoft\Windows\Temporary Internet Files\Content.Outlook\CLZJB9YO\NSO_Brandtag_ZWAR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80" y="924638"/>
            <a:ext cx="4675131" cy="290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2490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8" b="42269"/>
          <a:stretch/>
        </p:blipFill>
        <p:spPr>
          <a:xfrm>
            <a:off x="14" y="-1"/>
            <a:ext cx="9143999" cy="5143501"/>
          </a:xfrm>
          <a:prstGeom prst="rect">
            <a:avLst/>
          </a:prstGeom>
        </p:spPr>
      </p:pic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95" y="862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3978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 userDrawn="1"/>
        </p:nvSpPr>
        <p:spPr bwMode="auto">
          <a:xfrm>
            <a:off x="4573786" y="0"/>
            <a:ext cx="4572000" cy="5143500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0" y="0"/>
            <a:ext cx="4573786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9" y="1760575"/>
            <a:ext cx="3598862" cy="80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15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908556" y="2633662"/>
            <a:ext cx="3598863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</a:t>
            </a:r>
            <a:endParaRPr lang="nl-NL" dirty="0"/>
          </a:p>
        </p:txBody>
      </p:sp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39595" y="862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SeggelenG\AppData\Local\Microsoft\Windows\Temporary Internet Files\Content.Outlook\CLZJB9YO\NSO_Brandtag(paars)_PMS_Transparant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03" y="1389137"/>
            <a:ext cx="3803912" cy="236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8476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84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246063" y="1608883"/>
            <a:ext cx="8640000" cy="3024188"/>
          </a:xfrm>
          <a:prstGeom prst="rect">
            <a:avLst/>
          </a:prstGeom>
        </p:spPr>
        <p:txBody>
          <a:bodyPr/>
          <a:lstStyle>
            <a:lvl3pPr>
              <a:defRPr/>
            </a:lvl3pPr>
            <a:lvl4pPr marL="1657309" indent="-285743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3"/>
            <a:endParaRPr lang="nl-NL" dirty="0"/>
          </a:p>
          <a:p>
            <a:pPr lvl="3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3723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>
          <p15:clr>
            <a:srgbClr val="FBAE40"/>
          </p15:clr>
        </p15:guide>
        <p15:guide id="1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282318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7201954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84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246063" y="1608883"/>
            <a:ext cx="4230000" cy="30241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4662480" y="1599640"/>
            <a:ext cx="4230000" cy="30241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3982028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46340" y="1599642"/>
            <a:ext cx="4235197" cy="5763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84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6" name="Tijdelijke aanduiding voor tekst 2"/>
          <p:cNvSpPr>
            <a:spLocks noGrp="1"/>
          </p:cNvSpPr>
          <p:nvPr>
            <p:ph type="body" idx="12"/>
          </p:nvPr>
        </p:nvSpPr>
        <p:spPr>
          <a:xfrm>
            <a:off x="4657298" y="1617645"/>
            <a:ext cx="4235197" cy="5763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246063" y="2193978"/>
            <a:ext cx="4230000" cy="243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8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4662480" y="2193708"/>
            <a:ext cx="4230000" cy="243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34759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6204255-A78C-417A-843B-4911A49D3D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50000"/>
              <a:alpha val="18000"/>
            </a:schemeClr>
          </a:solidFill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84300" y="4210050"/>
            <a:ext cx="6400800" cy="406400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01" y="157872"/>
            <a:ext cx="3649186" cy="226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722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1202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789386"/>
            <a:ext cx="9144000" cy="39421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8254629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grafiek 2"/>
          <p:cNvSpPr>
            <a:spLocks noGrp="1"/>
          </p:cNvSpPr>
          <p:nvPr>
            <p:ph type="chart" sz="quarter" idx="10"/>
          </p:nvPr>
        </p:nvSpPr>
        <p:spPr>
          <a:xfrm>
            <a:off x="0" y="789386"/>
            <a:ext cx="9144000" cy="39421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grafiek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8969533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0" y="789386"/>
            <a:ext cx="9144000" cy="39421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tabel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0072176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Tekst"/>
          <p:cNvSpPr>
            <a:spLocks noGrp="1" noChangeArrowheads="1"/>
          </p:cNvSpPr>
          <p:nvPr>
            <p:ph idx="1"/>
          </p:nvPr>
        </p:nvSpPr>
        <p:spPr bwMode="auto">
          <a:xfrm>
            <a:off x="251520" y="1617646"/>
            <a:ext cx="4230000" cy="304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nl-NL" sz="2400" dirty="0" smtClean="0"/>
            </a:lvl1pPr>
            <a:lvl2pPr>
              <a:defRPr lang="nl-NL" sz="2000" dirty="0" smtClean="0"/>
            </a:lvl2pPr>
            <a:lvl3pPr>
              <a:defRPr lang="nl-NL" sz="1800" dirty="0" smtClean="0"/>
            </a:lvl3pPr>
          </a:lstStyle>
          <a:p>
            <a:pPr marL="359991" lvl="0" indent="-35999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Klik om de modelstijlen te bewerken</a:t>
            </a:r>
          </a:p>
          <a:p>
            <a:pPr marL="359991" lvl="1" indent="-35999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Tweede niveau</a:t>
            </a:r>
          </a:p>
          <a:p>
            <a:pPr marL="359991" lvl="2" indent="-35999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Derde niveau</a:t>
            </a:r>
          </a:p>
        </p:txBody>
      </p:sp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84"/>
            <a:ext cx="423000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inhoud 14"/>
          <p:cNvSpPr>
            <a:spLocks noGrp="1"/>
          </p:cNvSpPr>
          <p:nvPr>
            <p:ph sz="quarter" idx="10"/>
          </p:nvPr>
        </p:nvSpPr>
        <p:spPr>
          <a:xfrm>
            <a:off x="4572000" y="789552"/>
            <a:ext cx="4572000" cy="39671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541770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51520" y="1617646"/>
            <a:ext cx="4230000" cy="304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</p:txBody>
      </p:sp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84"/>
            <a:ext cx="423000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afbeelding 14"/>
          <p:cNvSpPr>
            <a:spLocks noGrp="1"/>
          </p:cNvSpPr>
          <p:nvPr>
            <p:ph type="pic" sz="quarter" idx="10"/>
          </p:nvPr>
        </p:nvSpPr>
        <p:spPr>
          <a:xfrm>
            <a:off x="4572014" y="789552"/>
            <a:ext cx="4571999" cy="39671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0888496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 userDrawn="1"/>
        </p:nvSpPr>
        <p:spPr bwMode="auto">
          <a:xfrm>
            <a:off x="4573786" y="0"/>
            <a:ext cx="4572000" cy="5143500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0" y="0"/>
            <a:ext cx="4573786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9" y="1760575"/>
            <a:ext cx="3598862" cy="80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15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908556" y="2633662"/>
            <a:ext cx="3598863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</a:t>
            </a:r>
            <a:endParaRPr lang="nl-NL" dirty="0"/>
          </a:p>
        </p:txBody>
      </p:sp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39595" y="862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67859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tit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2"/>
          <a:stretch/>
        </p:blipFill>
        <p:spPr bwMode="auto">
          <a:xfrm>
            <a:off x="2" y="2589"/>
            <a:ext cx="9144000" cy="514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95" y="862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0"/>
          <p:cNvSpPr txBox="1">
            <a:spLocks/>
          </p:cNvSpPr>
          <p:nvPr userDrawn="1"/>
        </p:nvSpPr>
        <p:spPr bwMode="auto">
          <a:xfrm>
            <a:off x="1139591" y="4806737"/>
            <a:ext cx="79216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Photo ‘the Netherlands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’  taken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Dutch ESA astronaut André Kuipers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from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ISS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with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‘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night-pod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system’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developed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cosine</a:t>
            </a:r>
            <a:endParaRPr lang="nl-NL" sz="800" b="1" dirty="0">
              <a:solidFill>
                <a:srgbClr val="FFFFFF"/>
              </a:solidFill>
              <a:latin typeface="Arial" pitchFamily="34" charset="0"/>
              <a:sym typeface="Verdana" pitchFamily="34" charset="0"/>
            </a:endParaRPr>
          </a:p>
        </p:txBody>
      </p:sp>
      <p:sp>
        <p:nvSpPr>
          <p:cNvPr id="16" name="Tekstvak 1"/>
          <p:cNvSpPr txBox="1">
            <a:spLocks noChangeArrowheads="1"/>
          </p:cNvSpPr>
          <p:nvPr userDrawn="1"/>
        </p:nvSpPr>
        <p:spPr bwMode="auto">
          <a:xfrm>
            <a:off x="266652" y="1225284"/>
            <a:ext cx="6300787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400" i="1" dirty="0">
                <a:solidFill>
                  <a:srgbClr val="FFFFFF"/>
                </a:solidFill>
                <a:latin typeface="Verdana" pitchFamily="34" charset="0"/>
              </a:rPr>
              <a:t>Dank voor uw aandacht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b="1" dirty="0">
                <a:solidFill>
                  <a:prstClr val="white"/>
                </a:solidFill>
                <a:latin typeface="Verdana" pitchFamily="34" charset="0"/>
              </a:rPr>
              <a:t>www.spaceoffice.nl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 b="0" dirty="0">
                <a:solidFill>
                  <a:srgbClr val="FFFFFF"/>
                </a:solidFill>
                <a:latin typeface="Verdana" pitchFamily="34" charset="0"/>
              </a:rPr>
              <a:t>NAAM@spaceoffice.nl</a:t>
            </a:r>
            <a:endParaRPr lang="nl-NL" altLang="nl-NL" sz="2000" b="0" dirty="0">
              <a:solidFill>
                <a:prstClr val="white"/>
              </a:solidFill>
              <a:latin typeface="Verdana" pitchFamily="34" charset="0"/>
            </a:endParaRPr>
          </a:p>
        </p:txBody>
      </p:sp>
      <p:pic>
        <p:nvPicPr>
          <p:cNvPr id="6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133" y="322316"/>
            <a:ext cx="2784060" cy="173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070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titeling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2"/>
          <a:stretch/>
        </p:blipFill>
        <p:spPr bwMode="auto">
          <a:xfrm>
            <a:off x="2" y="2589"/>
            <a:ext cx="9144000" cy="514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95" y="862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0"/>
          <p:cNvSpPr txBox="1">
            <a:spLocks/>
          </p:cNvSpPr>
          <p:nvPr userDrawn="1"/>
        </p:nvSpPr>
        <p:spPr bwMode="auto">
          <a:xfrm>
            <a:off x="1139591" y="4806737"/>
            <a:ext cx="79216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Photo ‘the Netherlands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’  taken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Dutch ESA astronaut André Kuipers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from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ISS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with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‘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night-pod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system’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developed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cosine</a:t>
            </a:r>
            <a:endParaRPr lang="nl-NL" sz="800" b="1" dirty="0">
              <a:solidFill>
                <a:srgbClr val="FFFFFF"/>
              </a:solidFill>
              <a:latin typeface="Arial" pitchFamily="34" charset="0"/>
              <a:sym typeface="Verdana" pitchFamily="34" charset="0"/>
            </a:endParaRPr>
          </a:p>
        </p:txBody>
      </p:sp>
      <p:sp>
        <p:nvSpPr>
          <p:cNvPr id="16" name="Tekstvak 1"/>
          <p:cNvSpPr txBox="1">
            <a:spLocks noChangeArrowheads="1"/>
          </p:cNvSpPr>
          <p:nvPr userDrawn="1"/>
        </p:nvSpPr>
        <p:spPr bwMode="auto">
          <a:xfrm>
            <a:off x="266652" y="1225272"/>
            <a:ext cx="6300787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Thank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you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for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your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attention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b="1" dirty="0">
                <a:solidFill>
                  <a:prstClr val="white"/>
                </a:solidFill>
                <a:latin typeface="Verdana" pitchFamily="34" charset="0"/>
              </a:rPr>
              <a:t>www.spaceoffice.nl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Gateway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to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the</a:t>
            </a:r>
            <a:endParaRPr lang="nl-NL" altLang="nl-NL" sz="2400" i="1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Netherlands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space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sector: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b="1" dirty="0">
                <a:solidFill>
                  <a:prstClr val="white"/>
                </a:solidFill>
                <a:latin typeface="Verdana" pitchFamily="34" charset="0"/>
              </a:rPr>
              <a:t>www.spaceoffice.nl/spacedirectory</a:t>
            </a:r>
          </a:p>
        </p:txBody>
      </p:sp>
      <p:pic>
        <p:nvPicPr>
          <p:cNvPr id="6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133" y="322316"/>
            <a:ext cx="2784060" cy="173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 userDrawn="1"/>
        </p:nvSpPr>
        <p:spPr>
          <a:xfrm>
            <a:off x="6210806" y="2078202"/>
            <a:ext cx="279114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</a:rPr>
              <a:t>Geert van Seggelen</a:t>
            </a:r>
          </a:p>
          <a:p>
            <a:r>
              <a:rPr lang="nl-NL" sz="1400" b="1" dirty="0">
                <a:solidFill>
                  <a:schemeClr val="bg1"/>
                </a:solidFill>
              </a:rPr>
              <a:t>g.vanseggelen@spaceoffice.nl</a:t>
            </a:r>
          </a:p>
          <a:p>
            <a:r>
              <a:rPr lang="nl-NL" sz="2000" b="1" dirty="0">
                <a:solidFill>
                  <a:schemeClr val="bg1"/>
                </a:solidFill>
              </a:rPr>
              <a:t>Jasper van Loon</a:t>
            </a:r>
          </a:p>
          <a:p>
            <a:r>
              <a:rPr lang="nl-NL" sz="1400" b="1" dirty="0">
                <a:solidFill>
                  <a:schemeClr val="bg1"/>
                </a:solidFill>
              </a:rPr>
              <a:t>j.vanloon@spaceoffice.nl</a:t>
            </a:r>
          </a:p>
        </p:txBody>
      </p:sp>
    </p:spTree>
    <p:extLst>
      <p:ext uri="{BB962C8B-B14F-4D97-AF65-F5344CB8AC3E}">
        <p14:creationId xmlns:p14="http://schemas.microsoft.com/office/powerpoint/2010/main" val="39945128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4242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7519" y="-13"/>
            <a:ext cx="12115263" cy="9086447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84300" y="4210050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SeggelenG\AppData\Local\Microsoft\Windows\Temporary Internet Files\Content.Outlook\CLZJB9YO\NSO_Brandtag_ZWAR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76" y="924636"/>
            <a:ext cx="4675131" cy="290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9916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90007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l-NL" sz="1350">
              <a:solidFill>
                <a:srgbClr val="FFFFFF"/>
              </a:solidFill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90007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l-NL" sz="1350">
              <a:solidFill>
                <a:srgbClr val="FFFFFF"/>
              </a:solidFill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1" y="924779"/>
            <a:ext cx="7847038" cy="42862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950" spc="-45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348970"/>
            <a:ext cx="7858180" cy="32051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34541" indent="-134541">
              <a:buFont typeface="Arial" pitchFamily="34" charset="0"/>
              <a:buChar char="•"/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297000" indent="-189000">
              <a:buFontTx/>
              <a:buBlip>
                <a:blip r:embed="rId3"/>
              </a:buBlip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404813" indent="-108000">
              <a:buSzPct val="100000"/>
              <a:buFontTx/>
              <a:buBlip>
                <a:blip r:embed="rId4"/>
              </a:buBlip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>
          <a:xfrm>
            <a:off x="4483101" y="4904185"/>
            <a:ext cx="4156075" cy="23693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1EDE10-C8F3-4E5A-AAD0-9262C07BEFE6}" type="datetime1">
              <a:rPr lang="nl-N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28-9-2021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6751" y="4776789"/>
            <a:ext cx="4164013" cy="21312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>
                <a:solidFill>
                  <a:prstClr val="black"/>
                </a:solidFill>
              </a:rPr>
              <a:t>Netherlands Space Office</a:t>
            </a:r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7350" y="4772025"/>
            <a:ext cx="712788" cy="27265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E12C7D-1534-404B-A170-49C1B87789AA}" type="slidenum">
              <a:rPr lang="nl-N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501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6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68167" y="4210050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60" y="1213972"/>
            <a:ext cx="4496813" cy="279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8858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6017">
            <a:off x="-889946" y="-1542353"/>
            <a:ext cx="10654413" cy="8521047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68167" y="4210050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60" y="1213972"/>
            <a:ext cx="4496813" cy="279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5018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24"/>
          <a:stretch/>
        </p:blipFill>
        <p:spPr>
          <a:xfrm>
            <a:off x="-2774" y="-6824"/>
            <a:ext cx="9146774" cy="5192974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84300" y="4210050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60" y="1213972"/>
            <a:ext cx="4496813" cy="279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1523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7519" y="-13"/>
            <a:ext cx="12115263" cy="9086447"/>
          </a:xfrm>
          <a:prstGeom prst="rect">
            <a:avLst/>
          </a:prstGeom>
        </p:spPr>
      </p:pic>
      <p:sp>
        <p:nvSpPr>
          <p:cNvPr id="17" name="shpTekst"/>
          <p:cNvSpPr>
            <a:spLocks noGrp="1" noChangeArrowheads="1"/>
          </p:cNvSpPr>
          <p:nvPr>
            <p:ph type="subTitle" idx="1"/>
          </p:nvPr>
        </p:nvSpPr>
        <p:spPr>
          <a:xfrm>
            <a:off x="1384300" y="4210050"/>
            <a:ext cx="6400800" cy="406400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SeggelenG\AppData\Local\Microsoft\Windows\Temporary Internet Files\Content.Outlook\CLZJB9YO\NSO_Brandtag_ZWAR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76" y="924636"/>
            <a:ext cx="4675131" cy="290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3755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8" b="42269"/>
          <a:stretch/>
        </p:blipFill>
        <p:spPr>
          <a:xfrm>
            <a:off x="1" y="-1"/>
            <a:ext cx="9143999" cy="5143501"/>
          </a:xfrm>
          <a:prstGeom prst="rect">
            <a:avLst/>
          </a:prstGeom>
        </p:spPr>
      </p:pic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15263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 userDrawn="1"/>
        </p:nvSpPr>
        <p:spPr bwMode="auto">
          <a:xfrm>
            <a:off x="4573786" y="0"/>
            <a:ext cx="4572000" cy="5143500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0" y="0"/>
            <a:ext cx="4573786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1760561"/>
            <a:ext cx="3598862" cy="80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15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908551" y="2633662"/>
            <a:ext cx="3598863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</a:t>
            </a:r>
            <a:endParaRPr lang="nl-NL" dirty="0"/>
          </a:p>
        </p:txBody>
      </p:sp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SeggelenG\AppData\Local\Microsoft\Windows\Temporary Internet Files\Content.Outlook\CLZJB9YO\NSO_Brandtag(paars)_PMS_Transparant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03" y="1389123"/>
            <a:ext cx="3803912" cy="236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0803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246063" y="1608881"/>
            <a:ext cx="8640000" cy="3024188"/>
          </a:xfrm>
          <a:prstGeom prst="rect">
            <a:avLst/>
          </a:prstGeom>
        </p:spPr>
        <p:txBody>
          <a:bodyPr/>
          <a:lstStyle>
            <a:lvl3pPr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3"/>
            <a:endParaRPr lang="nl-NL" dirty="0"/>
          </a:p>
          <a:p>
            <a:pPr lvl="3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5782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>
          <p15:clr>
            <a:srgbClr val="FBAE40"/>
          </p15:clr>
        </p15:guide>
        <p15:guide id="1" pos="28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7329811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246063" y="1608881"/>
            <a:ext cx="4230000" cy="30241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4662480" y="1599640"/>
            <a:ext cx="4230000" cy="30241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3023340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8" b="42269"/>
          <a:stretch/>
        </p:blipFill>
        <p:spPr>
          <a:xfrm>
            <a:off x="1" y="-1"/>
            <a:ext cx="9143999" cy="5143501"/>
          </a:xfrm>
          <a:prstGeom prst="rect">
            <a:avLst/>
          </a:prstGeom>
        </p:spPr>
      </p:pic>
      <p:pic>
        <p:nvPicPr>
          <p:cNvPr id="6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95008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46324" y="1599640"/>
            <a:ext cx="4235197" cy="5763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6" name="Tijdelijke aanduiding voor tekst 2"/>
          <p:cNvSpPr>
            <a:spLocks noGrp="1"/>
          </p:cNvSpPr>
          <p:nvPr>
            <p:ph type="body" idx="12"/>
          </p:nvPr>
        </p:nvSpPr>
        <p:spPr>
          <a:xfrm>
            <a:off x="4657284" y="1617645"/>
            <a:ext cx="4235197" cy="5763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246063" y="2193978"/>
            <a:ext cx="4230000" cy="243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8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4662480" y="2193708"/>
            <a:ext cx="4230000" cy="243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36108239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6132245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789385"/>
            <a:ext cx="9144000" cy="39421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9150955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grafiek 2"/>
          <p:cNvSpPr>
            <a:spLocks noGrp="1"/>
          </p:cNvSpPr>
          <p:nvPr>
            <p:ph type="chart" sz="quarter" idx="10"/>
          </p:nvPr>
        </p:nvSpPr>
        <p:spPr>
          <a:xfrm>
            <a:off x="0" y="789385"/>
            <a:ext cx="9144000" cy="39421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grafiek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6665683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0" y="789385"/>
            <a:ext cx="9144000" cy="39421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tabel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53787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Tekst"/>
          <p:cNvSpPr>
            <a:spLocks noGrp="1" noChangeArrowheads="1"/>
          </p:cNvSpPr>
          <p:nvPr>
            <p:ph idx="1"/>
          </p:nvPr>
        </p:nvSpPr>
        <p:spPr bwMode="auto">
          <a:xfrm>
            <a:off x="251520" y="1617645"/>
            <a:ext cx="4230000" cy="304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nl-NL" sz="2400" dirty="0" smtClean="0"/>
            </a:lvl1pPr>
            <a:lvl2pPr>
              <a:defRPr lang="nl-NL" sz="2000" dirty="0" smtClean="0"/>
            </a:lvl2pPr>
            <a:lvl3pPr>
              <a:defRPr lang="nl-NL" sz="1800" dirty="0" smtClean="0"/>
            </a:lvl3pPr>
          </a:lstStyle>
          <a:p>
            <a:pPr marL="360000" lvl="0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Klik om de modelstijlen te bewerken</a:t>
            </a:r>
          </a:p>
          <a:p>
            <a:pPr marL="360000" lvl="1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Tweede niveau</a:t>
            </a:r>
          </a:p>
          <a:p>
            <a:pPr marL="360000" lvl="2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Derde niveau</a:t>
            </a:r>
          </a:p>
        </p:txBody>
      </p:sp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423000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inhoud 14"/>
          <p:cNvSpPr>
            <a:spLocks noGrp="1"/>
          </p:cNvSpPr>
          <p:nvPr>
            <p:ph sz="quarter" idx="10"/>
          </p:nvPr>
        </p:nvSpPr>
        <p:spPr>
          <a:xfrm>
            <a:off x="4572000" y="789552"/>
            <a:ext cx="4572000" cy="39671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0925793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51520" y="1617645"/>
            <a:ext cx="4230000" cy="304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</p:txBody>
      </p:sp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423000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afbeelding 14"/>
          <p:cNvSpPr>
            <a:spLocks noGrp="1"/>
          </p:cNvSpPr>
          <p:nvPr>
            <p:ph type="pic" sz="quarter" idx="10"/>
          </p:nvPr>
        </p:nvSpPr>
        <p:spPr>
          <a:xfrm>
            <a:off x="4572001" y="789552"/>
            <a:ext cx="4571999" cy="39671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9139704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 userDrawn="1"/>
        </p:nvSpPr>
        <p:spPr bwMode="auto">
          <a:xfrm>
            <a:off x="4573786" y="0"/>
            <a:ext cx="4572000" cy="5143500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0" y="0"/>
            <a:ext cx="4573786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1760561"/>
            <a:ext cx="3598862" cy="80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15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908551" y="2633662"/>
            <a:ext cx="3598863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</a:t>
            </a:r>
            <a:endParaRPr lang="nl-NL" dirty="0"/>
          </a:p>
        </p:txBody>
      </p:sp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65830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tit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2"/>
          <a:stretch/>
        </p:blipFill>
        <p:spPr bwMode="auto">
          <a:xfrm>
            <a:off x="2" y="2575"/>
            <a:ext cx="9144000" cy="514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0"/>
          <p:cNvSpPr txBox="1">
            <a:spLocks/>
          </p:cNvSpPr>
          <p:nvPr userDrawn="1"/>
        </p:nvSpPr>
        <p:spPr bwMode="auto">
          <a:xfrm>
            <a:off x="1139568" y="4806737"/>
            <a:ext cx="792162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Photo ‘the Netherlands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’  taken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Dutch ESA astronaut André Kuipers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from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ISS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with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‘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night-pod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system’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developed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cosine</a:t>
            </a:r>
            <a:endParaRPr lang="nl-NL" sz="800" b="1" dirty="0">
              <a:solidFill>
                <a:srgbClr val="FFFFFF"/>
              </a:solidFill>
              <a:latin typeface="Arial" pitchFamily="34" charset="0"/>
              <a:sym typeface="Verdana" pitchFamily="34" charset="0"/>
            </a:endParaRPr>
          </a:p>
        </p:txBody>
      </p:sp>
      <p:sp>
        <p:nvSpPr>
          <p:cNvPr id="16" name="Tekstvak 1"/>
          <p:cNvSpPr txBox="1">
            <a:spLocks noChangeArrowheads="1"/>
          </p:cNvSpPr>
          <p:nvPr userDrawn="1"/>
        </p:nvSpPr>
        <p:spPr bwMode="auto">
          <a:xfrm>
            <a:off x="266630" y="1225272"/>
            <a:ext cx="630078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400" i="1" dirty="0">
                <a:solidFill>
                  <a:srgbClr val="FFFFFF"/>
                </a:solidFill>
                <a:latin typeface="Verdana" pitchFamily="34" charset="0"/>
              </a:rPr>
              <a:t>Dank voor uw aandacht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b="1" dirty="0">
                <a:solidFill>
                  <a:prstClr val="white"/>
                </a:solidFill>
                <a:latin typeface="Verdana" pitchFamily="34" charset="0"/>
              </a:rPr>
              <a:t>www.spaceoffice.nl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 b="0" dirty="0">
                <a:solidFill>
                  <a:srgbClr val="FFFFFF"/>
                </a:solidFill>
                <a:latin typeface="Verdana" pitchFamily="34" charset="0"/>
              </a:rPr>
              <a:t>NAAM@spaceoffice.nl</a:t>
            </a:r>
            <a:endParaRPr lang="nl-NL" altLang="nl-NL" sz="2000" b="0" dirty="0">
              <a:solidFill>
                <a:prstClr val="white"/>
              </a:solidFill>
              <a:latin typeface="Verdana" pitchFamily="34" charset="0"/>
            </a:endParaRPr>
          </a:p>
        </p:txBody>
      </p:sp>
      <p:pic>
        <p:nvPicPr>
          <p:cNvPr id="6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133" y="322316"/>
            <a:ext cx="2784060" cy="173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7443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titeling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2"/>
          <a:stretch/>
        </p:blipFill>
        <p:spPr bwMode="auto">
          <a:xfrm>
            <a:off x="2" y="2575"/>
            <a:ext cx="9144000" cy="514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0"/>
          <p:cNvSpPr txBox="1">
            <a:spLocks/>
          </p:cNvSpPr>
          <p:nvPr userDrawn="1"/>
        </p:nvSpPr>
        <p:spPr bwMode="auto">
          <a:xfrm>
            <a:off x="1139568" y="4806737"/>
            <a:ext cx="792162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Photo ‘the Netherlands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’  taken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Dutch ESA astronaut André Kuipers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from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ISS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with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‘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night-pod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system’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developed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by</a:t>
            </a:r>
            <a:r>
              <a:rPr lang="nl-NL" sz="800" b="1" dirty="0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 </a:t>
            </a:r>
            <a:r>
              <a:rPr lang="nl-NL" sz="800" b="1" dirty="0" err="1">
                <a:solidFill>
                  <a:srgbClr val="FFFFFF"/>
                </a:solidFill>
                <a:latin typeface="Arial" pitchFamily="34" charset="0"/>
                <a:sym typeface="Verdana" pitchFamily="34" charset="0"/>
              </a:rPr>
              <a:t>cosine</a:t>
            </a:r>
            <a:endParaRPr lang="nl-NL" sz="800" b="1" dirty="0">
              <a:solidFill>
                <a:srgbClr val="FFFFFF"/>
              </a:solidFill>
              <a:latin typeface="Arial" pitchFamily="34" charset="0"/>
              <a:sym typeface="Verdana" pitchFamily="34" charset="0"/>
            </a:endParaRPr>
          </a:p>
        </p:txBody>
      </p:sp>
      <p:sp>
        <p:nvSpPr>
          <p:cNvPr id="16" name="Tekstvak 1"/>
          <p:cNvSpPr txBox="1">
            <a:spLocks noChangeArrowheads="1"/>
          </p:cNvSpPr>
          <p:nvPr userDrawn="1"/>
        </p:nvSpPr>
        <p:spPr bwMode="auto">
          <a:xfrm>
            <a:off x="266630" y="1225272"/>
            <a:ext cx="630078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Thank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you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for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your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attention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b="1" dirty="0">
                <a:solidFill>
                  <a:prstClr val="white"/>
                </a:solidFill>
                <a:latin typeface="Verdana" pitchFamily="34" charset="0"/>
              </a:rPr>
              <a:t>www.spaceoffice.nl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Gateway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to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the</a:t>
            </a:r>
            <a:endParaRPr lang="nl-NL" altLang="nl-NL" sz="2400" i="1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Netherlands </a:t>
            </a:r>
            <a:r>
              <a:rPr lang="nl-NL" altLang="nl-NL" sz="2400" i="1" dirty="0" err="1">
                <a:solidFill>
                  <a:prstClr val="white"/>
                </a:solidFill>
                <a:latin typeface="Verdana" pitchFamily="34" charset="0"/>
              </a:rPr>
              <a:t>space</a:t>
            </a:r>
            <a:r>
              <a:rPr lang="nl-NL" altLang="nl-NL" sz="2400" i="1" dirty="0">
                <a:solidFill>
                  <a:prstClr val="white"/>
                </a:solidFill>
                <a:latin typeface="Verdana" pitchFamily="34" charset="0"/>
              </a:rPr>
              <a:t> sector: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400" b="1" dirty="0">
                <a:solidFill>
                  <a:prstClr val="white"/>
                </a:solidFill>
                <a:latin typeface="Verdana" pitchFamily="34" charset="0"/>
              </a:rPr>
              <a:t>www.spaceoffice.nl/spacedirectory</a:t>
            </a:r>
          </a:p>
        </p:txBody>
      </p:sp>
      <p:pic>
        <p:nvPicPr>
          <p:cNvPr id="6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133" y="322316"/>
            <a:ext cx="2784060" cy="173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 userDrawn="1"/>
        </p:nvSpPr>
        <p:spPr>
          <a:xfrm>
            <a:off x="6210799" y="2078188"/>
            <a:ext cx="279114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</a:rPr>
              <a:t>Geert van Seggelen</a:t>
            </a:r>
          </a:p>
          <a:p>
            <a:r>
              <a:rPr lang="nl-NL" sz="1400" b="1" dirty="0">
                <a:solidFill>
                  <a:schemeClr val="bg1"/>
                </a:solidFill>
              </a:rPr>
              <a:t>g.vanseggelen@spaceoffice.nl</a:t>
            </a:r>
          </a:p>
          <a:p>
            <a:r>
              <a:rPr lang="nl-NL" sz="2000" b="1" dirty="0">
                <a:solidFill>
                  <a:schemeClr val="bg1"/>
                </a:solidFill>
              </a:rPr>
              <a:t>Jasper van Loon</a:t>
            </a:r>
          </a:p>
          <a:p>
            <a:r>
              <a:rPr lang="nl-NL" sz="1400" b="1" dirty="0">
                <a:solidFill>
                  <a:schemeClr val="bg1"/>
                </a:solidFill>
              </a:rPr>
              <a:t>j.vanloon@spaceoffice.nl</a:t>
            </a:r>
          </a:p>
        </p:txBody>
      </p:sp>
    </p:spTree>
    <p:extLst>
      <p:ext uri="{BB962C8B-B14F-4D97-AF65-F5344CB8AC3E}">
        <p14:creationId xmlns:p14="http://schemas.microsoft.com/office/powerpoint/2010/main" val="182622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 userDrawn="1"/>
        </p:nvSpPr>
        <p:spPr bwMode="auto">
          <a:xfrm>
            <a:off x="4573786" y="0"/>
            <a:ext cx="4572000" cy="5143500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0" y="0"/>
            <a:ext cx="4573786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1760561"/>
            <a:ext cx="3598862" cy="80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15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908551" y="2633662"/>
            <a:ext cx="3598863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</a:t>
            </a:r>
            <a:endParaRPr lang="nl-NL" dirty="0"/>
          </a:p>
        </p:txBody>
      </p:sp>
      <p:pic>
        <p:nvPicPr>
          <p:cNvPr id="7" name="shpBeeldmerk" descr="RO__vervolgpagina~LPPT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SeggelenG\AppData\Local\Microsoft\Windows\Temporary Internet Files\Content.Outlook\CLZJB9YO\NSO_Brandtag(paars)_PMS_Transparant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03" y="1389123"/>
            <a:ext cx="3803912" cy="236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9167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33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483114" y="4904185"/>
            <a:ext cx="4156075" cy="2369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cs typeface="Arial" charset="0"/>
              </a:defRPr>
            </a:lvl1pPr>
          </a:lstStyle>
          <a:p>
            <a:pPr>
              <a:defRPr/>
            </a:pPr>
            <a:fld id="{1C1C025E-F13E-4B2A-8E88-98D985AA3EAF}" type="datetimeFigureOut">
              <a:rPr lang="nl-NL"/>
              <a:pPr>
                <a:defRPr/>
              </a:pPr>
              <a:t>28-9-2021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476757" y="4776790"/>
            <a:ext cx="4164013" cy="2131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387350" y="4772026"/>
            <a:ext cx="712788" cy="2726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pitchFamily="34" charset="0"/>
                <a:cs typeface="Arial" charset="0"/>
              </a:defRPr>
            </a:lvl1pPr>
          </a:lstStyle>
          <a:p>
            <a:pPr>
              <a:defRPr/>
            </a:pPr>
            <a:fld id="{AE16429C-25C3-43B5-A7CA-ACDF11D23CA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31485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Boven"/>
          <p:cNvSpPr>
            <a:spLocks noGrp="1" noChangeArrowheads="1"/>
          </p:cNvSpPr>
          <p:nvPr>
            <p:ph type="ftr" sz="quarter" idx="10"/>
          </p:nvPr>
        </p:nvSpPr>
        <p:spPr>
          <a:xfrm>
            <a:off x="361952" y="4769644"/>
            <a:ext cx="4164013" cy="21312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defTabSz="914378">
              <a:defRPr/>
            </a:pPr>
            <a:r>
              <a:rPr lang="nl-NL">
                <a:solidFill>
                  <a:prstClr val="black"/>
                </a:solidFill>
              </a:rPr>
              <a:t>Netherlands Space Office</a:t>
            </a:r>
          </a:p>
        </p:txBody>
      </p:sp>
      <p:sp>
        <p:nvSpPr>
          <p:cNvPr id="3" name="shpBeeldmerk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845425" y="4750594"/>
            <a:ext cx="712788" cy="27265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defTabSz="914378">
              <a:defRPr/>
            </a:pPr>
            <a:fld id="{A4E42C2D-521C-4EE9-B685-C1DB3F9307E9}" type="slidenum">
              <a:rPr lang="nl-NL" smtClean="0">
                <a:solidFill>
                  <a:prstClr val="black"/>
                </a:solidFill>
              </a:rPr>
              <a:pPr defTabSz="914378">
                <a:defRPr/>
              </a:pPr>
              <a:t>‹nr.›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2769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90007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l-NL" sz="1350">
              <a:solidFill>
                <a:srgbClr val="FFFFFF"/>
              </a:solidFill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90007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l-NL" sz="1350">
              <a:solidFill>
                <a:srgbClr val="FFFFFF"/>
              </a:solidFill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1" y="924779"/>
            <a:ext cx="7847038" cy="42862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950" spc="-45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348970"/>
            <a:ext cx="7858180" cy="32051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34541" indent="-134541">
              <a:buFont typeface="Arial" pitchFamily="34" charset="0"/>
              <a:buChar char="•"/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297000" indent="-189000">
              <a:buFontTx/>
              <a:buBlip>
                <a:blip r:embed="rId3"/>
              </a:buBlip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404813" indent="-108000">
              <a:buSzPct val="100000"/>
              <a:buFontTx/>
              <a:buBlip>
                <a:blip r:embed="rId4"/>
              </a:buBlip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>
          <a:xfrm>
            <a:off x="4483101" y="4904185"/>
            <a:ext cx="4156075" cy="23693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1EDE10-C8F3-4E5A-AAD0-9262C07BEFE6}" type="datetime1">
              <a:rPr lang="nl-N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28-9-2021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6751" y="4776789"/>
            <a:ext cx="4164013" cy="21312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>
                <a:solidFill>
                  <a:prstClr val="black"/>
                </a:solidFill>
              </a:rPr>
              <a:t>Netherlands Space Office</a:t>
            </a:r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7350" y="4772025"/>
            <a:ext cx="712788" cy="27265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E12C7D-1534-404B-A170-49C1B87789AA}" type="slidenum">
              <a:rPr lang="nl-N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529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5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3F3D8-0F71-43BD-899F-A8462716062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07989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5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454B5-DFA1-43CB-B37C-7E01728FF33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52283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5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7DE18-2E26-4871-9F73-945FE12912C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67126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69876" y="1348979"/>
            <a:ext cx="4208463" cy="326588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0738" y="1348979"/>
            <a:ext cx="4208462" cy="326588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6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B17E4-66AF-4258-8A81-B28904D5D67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97439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8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7FE7C-9AAF-4241-8BC3-722697BF639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26990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4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CC89F-2D3C-40D0-80C2-D2C17EC5EF8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90007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3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3B7BE-0553-4D5D-8880-B11D02CEA81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480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246063" y="1608881"/>
            <a:ext cx="8640000" cy="3024188"/>
          </a:xfrm>
          <a:prstGeom prst="rect">
            <a:avLst/>
          </a:prstGeom>
        </p:spPr>
        <p:txBody>
          <a:bodyPr/>
          <a:lstStyle>
            <a:lvl3pPr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3"/>
            <a:endParaRPr lang="nl-NL" dirty="0"/>
          </a:p>
          <a:p>
            <a:pPr lvl="3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2522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288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6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132DE-30EF-46EE-B8C7-13278728D82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07295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6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36140-B6CC-4645-A5C9-A6AF2C93DFE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27978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5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882D6-33EC-4DDE-B048-46CAD73C1F4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28426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97664" y="863204"/>
            <a:ext cx="2141537" cy="3751659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269875" y="863204"/>
            <a:ext cx="6275388" cy="3751659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5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12183-475A-423B-BEA1-60FB3986950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26647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6226" y="863204"/>
            <a:ext cx="8562975" cy="4572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269876" y="1348979"/>
            <a:ext cx="4208463" cy="3265884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0738" y="1348979"/>
            <a:ext cx="4208462" cy="3265884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6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1A642-79BC-4DF8-A5AB-4F3A9605A74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47883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oud en 2 inhoudseleme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6226" y="863204"/>
            <a:ext cx="8562975" cy="4572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69876" y="1348979"/>
            <a:ext cx="4208463" cy="3265884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2"/>
          </p:nvPr>
        </p:nvSpPr>
        <p:spPr>
          <a:xfrm>
            <a:off x="4630738" y="1348978"/>
            <a:ext cx="4208462" cy="1575197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3"/>
          </p:nvPr>
        </p:nvSpPr>
        <p:spPr>
          <a:xfrm>
            <a:off x="4630738" y="3038475"/>
            <a:ext cx="4208462" cy="15763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shpKleurvlakBoven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7" name="shpBeeldmerk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A4CDB-9B41-4D6E-8A03-390F9FD8323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8138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612462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246063" y="1608881"/>
            <a:ext cx="4230000" cy="30241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4662480" y="1599640"/>
            <a:ext cx="4230000" cy="30241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309534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image" Target="../media/image15.png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pTekst"/>
          <p:cNvSpPr>
            <a:spLocks noChangeArrowheads="1"/>
          </p:cNvSpPr>
          <p:nvPr userDrawn="1"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nl-NL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5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6" name="shpKleurvlakOnder"/>
          <p:cNvSpPr>
            <a:spLocks noChangeArrowheads="1"/>
          </p:cNvSpPr>
          <p:nvPr userDrawn="1"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7" name="shpKleurvlakBoven"/>
          <p:cNvSpPr txBox="1">
            <a:spLocks noChangeArrowheads="1"/>
          </p:cNvSpPr>
          <p:nvPr userDrawn="1"/>
        </p:nvSpPr>
        <p:spPr bwMode="auto">
          <a:xfrm>
            <a:off x="361951" y="4769644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1000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21" name="shpBeeldmerk"/>
          <p:cNvSpPr txBox="1">
            <a:spLocks noChangeArrowheads="1"/>
          </p:cNvSpPr>
          <p:nvPr userDrawn="1"/>
        </p:nvSpPr>
        <p:spPr bwMode="auto">
          <a:xfrm>
            <a:off x="7845425" y="4750594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1000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16A6ACD-2793-4906-BF0E-AB76DB6B0857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  <p:pic>
        <p:nvPicPr>
          <p:cNvPr id="9" name="shpBeeldmerk" descr="RO__vervolgpagina~LPPT.png"/>
          <p:cNvPicPr>
            <a:picLocks noChangeAspect="1"/>
          </p:cNvPicPr>
          <p:nvPr userDrawn="1"/>
        </p:nvPicPr>
        <p:blipFill>
          <a:blip r:embed="rId21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308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53" r:id="rId2"/>
    <p:sldLayoutId id="2147483852" r:id="rId3"/>
    <p:sldLayoutId id="2147483854" r:id="rId4"/>
    <p:sldLayoutId id="2147483871" r:id="rId5"/>
    <p:sldLayoutId id="2147483851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69" r:id="rId17"/>
    <p:sldLayoutId id="2147483870" r:id="rId18"/>
    <p:sldLayoutId id="21474838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SzPct val="75000"/>
        <a:buFont typeface="Verdana" panose="020B0604030504040204" pitchFamily="34" charset="0"/>
        <a:buChar char="&gt;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pTekst"/>
          <p:cNvSpPr>
            <a:spLocks noChangeArrowheads="1"/>
          </p:cNvSpPr>
          <p:nvPr userDrawn="1"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5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84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6" name="shpKleurvlakOnder"/>
          <p:cNvSpPr>
            <a:spLocks noChangeArrowheads="1"/>
          </p:cNvSpPr>
          <p:nvPr userDrawn="1"/>
        </p:nvSpPr>
        <p:spPr bwMode="auto">
          <a:xfrm>
            <a:off x="0" y="4738701"/>
            <a:ext cx="9144000" cy="404813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nl-NL" sz="1800">
              <a:solidFill>
                <a:srgbClr val="FFFFFF"/>
              </a:solidFill>
            </a:endParaRPr>
          </a:p>
        </p:txBody>
      </p:sp>
      <p:sp>
        <p:nvSpPr>
          <p:cNvPr id="17" name="shpKleurvlakBoven"/>
          <p:cNvSpPr txBox="1">
            <a:spLocks noChangeArrowheads="1"/>
          </p:cNvSpPr>
          <p:nvPr userDrawn="1"/>
        </p:nvSpPr>
        <p:spPr bwMode="auto">
          <a:xfrm>
            <a:off x="361978" y="4769644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1000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nl-NL" sz="1000"/>
              <a:t>Netherlands Space Office</a:t>
            </a:r>
          </a:p>
        </p:txBody>
      </p:sp>
      <p:sp>
        <p:nvSpPr>
          <p:cNvPr id="21" name="shpBeeldmerk"/>
          <p:cNvSpPr txBox="1">
            <a:spLocks noChangeArrowheads="1"/>
          </p:cNvSpPr>
          <p:nvPr userDrawn="1"/>
        </p:nvSpPr>
        <p:spPr bwMode="auto">
          <a:xfrm>
            <a:off x="7845425" y="4750594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1000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16A6ACD-2793-4906-BF0E-AB76DB6B0857}" type="slidenum">
              <a:rPr lang="nl-NL" sz="1000" smtClean="0"/>
              <a:pPr>
                <a:defRPr/>
              </a:pPr>
              <a:t>‹nr.›</a:t>
            </a:fld>
            <a:endParaRPr lang="nl-NL" sz="1000" dirty="0"/>
          </a:p>
        </p:txBody>
      </p:sp>
      <p:pic>
        <p:nvPicPr>
          <p:cNvPr id="9" name="shpBeeldmerk" descr="RO__vervolgpagina~LPPT.png"/>
          <p:cNvPicPr>
            <a:picLocks noChangeAspect="1"/>
          </p:cNvPicPr>
          <p:nvPr userDrawn="1"/>
        </p:nvPicPr>
        <p:blipFill>
          <a:blip r:embed="rId23"/>
          <a:srcRect/>
          <a:stretch>
            <a:fillRect/>
          </a:stretch>
        </p:blipFill>
        <p:spPr bwMode="auto">
          <a:xfrm>
            <a:off x="1139595" y="862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0098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  <p:sldLayoutId id="2147483891" r:id="rId17"/>
    <p:sldLayoutId id="2147483892" r:id="rId18"/>
    <p:sldLayoutId id="2147483893" r:id="rId19"/>
    <p:sldLayoutId id="2147483896" r:id="rId20"/>
    <p:sldLayoutId id="2147483897" r:id="rId21"/>
  </p:sldLayoutIdLst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59991" indent="-359991" algn="l" defTabSz="9143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982" indent="-359991" algn="l" defTabSz="914378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73" indent="-359991" algn="l" defTabSz="914378" rtl="0" eaLnBrk="1" latinLnBrk="0" hangingPunct="1">
        <a:lnSpc>
          <a:spcPct val="90000"/>
        </a:lnSpc>
        <a:spcBef>
          <a:spcPts val="500"/>
        </a:spcBef>
        <a:buSzPct val="75000"/>
        <a:buFont typeface="Verdana" panose="020B0604030504040204" pitchFamily="34" charset="0"/>
        <a:buChar char="&gt;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pTekst"/>
          <p:cNvSpPr>
            <a:spLocks noChangeArrowheads="1"/>
          </p:cNvSpPr>
          <p:nvPr userDrawn="1"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nl-NL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5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951570"/>
            <a:ext cx="8640960" cy="6480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6" name="shpKleurvlakOnder"/>
          <p:cNvSpPr>
            <a:spLocks noChangeArrowheads="1"/>
          </p:cNvSpPr>
          <p:nvPr userDrawn="1"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7" name="shpKleurvlakBoven"/>
          <p:cNvSpPr txBox="1">
            <a:spLocks noChangeArrowheads="1"/>
          </p:cNvSpPr>
          <p:nvPr userDrawn="1"/>
        </p:nvSpPr>
        <p:spPr bwMode="auto">
          <a:xfrm>
            <a:off x="361951" y="4769644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1000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21" name="shpBeeldmerk"/>
          <p:cNvSpPr txBox="1">
            <a:spLocks noChangeArrowheads="1"/>
          </p:cNvSpPr>
          <p:nvPr userDrawn="1"/>
        </p:nvSpPr>
        <p:spPr bwMode="auto">
          <a:xfrm>
            <a:off x="7845425" y="4750594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1000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16A6ACD-2793-4906-BF0E-AB76DB6B0857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  <p:pic>
        <p:nvPicPr>
          <p:cNvPr id="9" name="shpBeeldmerk" descr="RO__vervolgpagina~LPPT.png"/>
          <p:cNvPicPr>
            <a:picLocks noChangeAspect="1"/>
          </p:cNvPicPr>
          <p:nvPr userDrawn="1"/>
        </p:nvPicPr>
        <p:blipFill>
          <a:blip r:embed="rId24"/>
          <a:srcRect/>
          <a:stretch>
            <a:fillRect/>
          </a:stretch>
        </p:blipFill>
        <p:spPr bwMode="auto">
          <a:xfrm>
            <a:off x="1139568" y="848"/>
            <a:ext cx="6857999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504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SzPct val="75000"/>
        <a:buFont typeface="Verdana" panose="020B0604030504040204" pitchFamily="34" charset="0"/>
        <a:buChar char="&gt;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hpKleurvlakOnder"/>
          <p:cNvSpPr>
            <a:spLocks noChangeArrowheads="1"/>
          </p:cNvSpPr>
          <p:nvPr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051" name="shpTekst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5C1A7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2052" name="shpDatum" descr="RO__vervolgpagina~LPPT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44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1951" y="4769644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75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45425" y="4750594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75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216A6ACD-2793-4906-BF0E-AB76DB6B085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276226" y="863204"/>
            <a:ext cx="8562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VOORBEELD / Voorbeeld</a:t>
            </a:r>
          </a:p>
        </p:txBody>
      </p:sp>
      <p:sp>
        <p:nvSpPr>
          <p:cNvPr id="2056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876" y="1348979"/>
            <a:ext cx="8569325" cy="326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407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950">
          <a:solidFill>
            <a:srgbClr val="0E4A1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950">
          <a:solidFill>
            <a:srgbClr val="0E4A1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950">
          <a:solidFill>
            <a:srgbClr val="0E4A1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950">
          <a:solidFill>
            <a:srgbClr val="0E4A1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950">
          <a:solidFill>
            <a:srgbClr val="0E4A10"/>
          </a:solidFill>
          <a:latin typeface="Verdana" pitchFamily="34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1950">
          <a:solidFill>
            <a:srgbClr val="0E4A10"/>
          </a:solidFill>
          <a:latin typeface="Verdana" pitchFamily="34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1950">
          <a:solidFill>
            <a:srgbClr val="0E4A10"/>
          </a:solidFill>
          <a:latin typeface="Verdana" pitchFamily="34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1950">
          <a:solidFill>
            <a:srgbClr val="0E4A10"/>
          </a:solidFill>
          <a:latin typeface="Verdana" pitchFamily="34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1950">
          <a:solidFill>
            <a:srgbClr val="0E4A10"/>
          </a:solidFill>
          <a:latin typeface="Verdana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SzPct val="60000"/>
        <a:buFont typeface="Arial" charset="0"/>
        <a:defRPr sz="1650">
          <a:solidFill>
            <a:srgbClr val="000000"/>
          </a:solidFill>
          <a:latin typeface="+mn-lt"/>
          <a:ea typeface="+mn-ea"/>
          <a:cs typeface="+mn-cs"/>
        </a:defRPr>
      </a:lvl1pPr>
      <a:lvl2pPr marL="470297" indent="-135731" algn="l" rtl="0" eaLnBrk="0" fontAlgn="base" hangingPunct="0">
        <a:spcBef>
          <a:spcPct val="20000"/>
        </a:spcBef>
        <a:spcAft>
          <a:spcPct val="0"/>
        </a:spcAft>
        <a:buSzPct val="80000"/>
        <a:buFont typeface="Arial" charset="0"/>
        <a:buChar char="►"/>
        <a:defRPr sz="1500">
          <a:solidFill>
            <a:srgbClr val="000000"/>
          </a:solidFill>
          <a:latin typeface="+mn-lt"/>
        </a:defRPr>
      </a:lvl2pPr>
      <a:lvl3pPr marL="740569" indent="-13573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000000"/>
          </a:solidFill>
          <a:latin typeface="+mn-lt"/>
        </a:defRPr>
      </a:lvl3pPr>
      <a:lvl4pPr marL="1007269" indent="-132160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­"/>
        <a:defRPr sz="1200">
          <a:solidFill>
            <a:srgbClr val="000000"/>
          </a:solidFill>
          <a:latin typeface="+mn-lt"/>
        </a:defRPr>
      </a:lvl4pPr>
      <a:lvl5pPr marL="1278731" indent="-135731" algn="l" rtl="0" eaLnBrk="0" fontAlgn="base" hangingPunct="0">
        <a:spcBef>
          <a:spcPct val="20000"/>
        </a:spcBef>
        <a:spcAft>
          <a:spcPct val="0"/>
        </a:spcAft>
        <a:buChar char="•"/>
        <a:defRPr sz="1050">
          <a:solidFill>
            <a:schemeClr val="tx1"/>
          </a:solidFill>
          <a:latin typeface="+mn-lt"/>
        </a:defRPr>
      </a:lvl5pPr>
      <a:lvl6pPr marL="1621631" indent="-135731" algn="l" rtl="0" fontAlgn="base">
        <a:spcBef>
          <a:spcPct val="20000"/>
        </a:spcBef>
        <a:spcAft>
          <a:spcPct val="0"/>
        </a:spcAft>
        <a:buChar char="•"/>
        <a:defRPr sz="1050">
          <a:solidFill>
            <a:schemeClr val="tx1"/>
          </a:solidFill>
          <a:latin typeface="+mn-lt"/>
        </a:defRPr>
      </a:lvl6pPr>
      <a:lvl7pPr marL="1964531" indent="-135731" algn="l" rtl="0" fontAlgn="base">
        <a:spcBef>
          <a:spcPct val="20000"/>
        </a:spcBef>
        <a:spcAft>
          <a:spcPct val="0"/>
        </a:spcAft>
        <a:buChar char="•"/>
        <a:defRPr sz="1050">
          <a:solidFill>
            <a:schemeClr val="tx1"/>
          </a:solidFill>
          <a:latin typeface="+mn-lt"/>
        </a:defRPr>
      </a:lvl7pPr>
      <a:lvl8pPr marL="2307431" indent="-135731" algn="l" rtl="0" fontAlgn="base">
        <a:spcBef>
          <a:spcPct val="20000"/>
        </a:spcBef>
        <a:spcAft>
          <a:spcPct val="0"/>
        </a:spcAft>
        <a:buChar char="•"/>
        <a:defRPr sz="1050">
          <a:solidFill>
            <a:schemeClr val="tx1"/>
          </a:solidFill>
          <a:latin typeface="+mn-lt"/>
        </a:defRPr>
      </a:lvl8pPr>
      <a:lvl9pPr marL="2650331" indent="-135731" algn="l" rtl="0" fontAlgn="base">
        <a:spcBef>
          <a:spcPct val="20000"/>
        </a:spcBef>
        <a:spcAft>
          <a:spcPct val="0"/>
        </a:spcAft>
        <a:buChar char="•"/>
        <a:defRPr sz="105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mailto:adminNSO@spaceoffice.nl" TargetMode="External"/><Relationship Id="rId1" Type="http://schemas.openxmlformats.org/officeDocument/2006/relationships/slideLayout" Target="../slideLayouts/slideLayout6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derned.nl/tenderned-tap/aankondigingen/238491;section=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26.png"/><Relationship Id="rId4" Type="http://schemas.openxmlformats.org/officeDocument/2006/relationships/hyperlink" Target="mailto:adminNSO@spaceoffice.nl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ndertitel 1">
            <a:extLst>
              <a:ext uri="{FF2B5EF4-FFF2-40B4-BE49-F238E27FC236}">
                <a16:creationId xmlns:a16="http://schemas.microsoft.com/office/drawing/2014/main" id="{C5F40DA3-CD6A-46C6-A5F0-709F17000185}"/>
              </a:ext>
            </a:extLst>
          </p:cNvPr>
          <p:cNvSpPr txBox="1">
            <a:spLocks/>
          </p:cNvSpPr>
          <p:nvPr/>
        </p:nvSpPr>
        <p:spPr>
          <a:xfrm>
            <a:off x="84666" y="4007738"/>
            <a:ext cx="8974667" cy="1230192"/>
          </a:xfrm>
          <a:prstGeom prst="rect">
            <a:avLst/>
          </a:prstGeom>
          <a:solidFill>
            <a:schemeClr val="bg1">
              <a:lumMod val="75000"/>
              <a:alpha val="45000"/>
            </a:schemeClr>
          </a:solidFill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nl-NL" sz="2000" b="1" dirty="0">
                <a:solidFill>
                  <a:schemeClr val="bg1"/>
                </a:solidFill>
              </a:rPr>
              <a:t>Informatiebijeenkomst Prijsvraag</a:t>
            </a:r>
            <a:br>
              <a:rPr lang="nl-NL" sz="2000" dirty="0">
                <a:solidFill>
                  <a:schemeClr val="bg1"/>
                </a:solidFill>
              </a:rPr>
            </a:br>
            <a:r>
              <a:rPr lang="nl-NL" sz="2000" dirty="0">
                <a:solidFill>
                  <a:schemeClr val="bg1"/>
                </a:solidFill>
              </a:rPr>
              <a:t> </a:t>
            </a:r>
            <a:r>
              <a:rPr lang="nl-NL" sz="2000" b="1" dirty="0">
                <a:solidFill>
                  <a:schemeClr val="bg1"/>
                </a:solidFill>
              </a:rPr>
              <a:t>‘Bevorderen gebruik open-access geodata’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nl-NL" sz="1800" dirty="0">
                <a:solidFill>
                  <a:schemeClr val="bg1"/>
                </a:solidFill>
              </a:rPr>
              <a:t>28 september 2021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Inspectie SZW - Wikipedia">
            <a:extLst>
              <a:ext uri="{FF2B5EF4-FFF2-40B4-BE49-F238E27FC236}">
                <a16:creationId xmlns:a16="http://schemas.microsoft.com/office/drawing/2014/main" id="{408A1534-F3B2-42D3-99ED-D1DBBBF4C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27"/>
          <a:stretch/>
        </p:blipFill>
        <p:spPr bwMode="auto">
          <a:xfrm>
            <a:off x="4206771" y="1708"/>
            <a:ext cx="630446" cy="110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FFE339F-6C4E-455E-A042-26EEFCB00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3780" y="3302673"/>
            <a:ext cx="622606" cy="444718"/>
          </a:xfrm>
          <a:prstGeom prst="rect">
            <a:avLst/>
          </a:prstGeom>
        </p:spPr>
      </p:pic>
      <p:sp>
        <p:nvSpPr>
          <p:cNvPr id="5" name="Ondertitel 1">
            <a:extLst>
              <a:ext uri="{FF2B5EF4-FFF2-40B4-BE49-F238E27FC236}">
                <a16:creationId xmlns:a16="http://schemas.microsoft.com/office/drawing/2014/main" id="{40CF6D1C-0C9F-47E1-B8FE-A8DEA8834144}"/>
              </a:ext>
            </a:extLst>
          </p:cNvPr>
          <p:cNvSpPr txBox="1">
            <a:spLocks/>
          </p:cNvSpPr>
          <p:nvPr/>
        </p:nvSpPr>
        <p:spPr>
          <a:xfrm>
            <a:off x="5220650" y="3377883"/>
            <a:ext cx="3284433" cy="294297"/>
          </a:xfrm>
          <a:prstGeom prst="rect">
            <a:avLst/>
          </a:prstGeom>
          <a:noFill/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nl-NL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Graag microfoon dempen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9500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87DF705-CEA7-4007-B0B0-2358D8B96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Prijsvraag: wat is het </a:t>
            </a:r>
            <a:r>
              <a:rPr lang="nl-NL" u="sng" dirty="0"/>
              <a:t>niet</a:t>
            </a:r>
            <a:r>
              <a:rPr lang="nl-NL" dirty="0"/>
              <a:t>?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24CC462-18B9-48C2-B527-0166AA500BE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sz="2400" dirty="0"/>
              <a:t>Geen nieuwe G4AW-subsidietender	</a:t>
            </a:r>
          </a:p>
          <a:p>
            <a:pPr lvl="1"/>
            <a:r>
              <a:rPr lang="nl-NL" sz="2000" dirty="0"/>
              <a:t>Opdracht i.t.t. subsidie</a:t>
            </a:r>
          </a:p>
          <a:p>
            <a:pPr lvl="1"/>
            <a:r>
              <a:rPr lang="nl-NL" sz="2000" dirty="0"/>
              <a:t>Kleinere financiële omvang</a:t>
            </a:r>
          </a:p>
          <a:p>
            <a:pPr lvl="1"/>
            <a:r>
              <a:rPr lang="nl-NL" sz="2000" dirty="0"/>
              <a:t>Kortere doorlooptijd</a:t>
            </a:r>
          </a:p>
          <a:p>
            <a:r>
              <a:rPr lang="nl-NL" sz="2400" dirty="0"/>
              <a:t>Geen SBIR</a:t>
            </a:r>
          </a:p>
          <a:p>
            <a:pPr lvl="1"/>
            <a:r>
              <a:rPr lang="nl-NL" sz="2000" dirty="0"/>
              <a:t>SBIR is primair gericht op innovaties voor inkopende publieke partijen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1298F5D-EE26-457D-9578-1099DAF292F6}"/>
              </a:ext>
            </a:extLst>
          </p:cNvPr>
          <p:cNvSpPr txBox="1">
            <a:spLocks/>
          </p:cNvSpPr>
          <p:nvPr/>
        </p:nvSpPr>
        <p:spPr bwMode="auto">
          <a:xfrm>
            <a:off x="0" y="181627"/>
            <a:ext cx="4136191" cy="407791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Het instrument Prijsvraag</a:t>
            </a:r>
          </a:p>
        </p:txBody>
      </p:sp>
    </p:spTree>
    <p:extLst>
      <p:ext uri="{BB962C8B-B14F-4D97-AF65-F5344CB8AC3E}">
        <p14:creationId xmlns:p14="http://schemas.microsoft.com/office/powerpoint/2010/main" val="44801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330B75A-7D24-4A24-8211-6006D74C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939" y="1221687"/>
            <a:ext cx="7617808" cy="72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9pPr>
          </a:lstStyle>
          <a:p>
            <a:pPr lvl="0" eaLnBrk="1" hangingPunct="1">
              <a:defRPr/>
            </a:pPr>
            <a:r>
              <a:rPr lang="nl-NL" sz="3200" dirty="0">
                <a:solidFill>
                  <a:srgbClr val="39870C">
                    <a:lumMod val="75000"/>
                  </a:srgbClr>
                </a:solidFill>
              </a:rPr>
              <a:t>Doelen prijsvraag</a:t>
            </a:r>
            <a:endParaRPr lang="nl-NL" sz="2000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27B6B62-0A86-4A07-8CE0-D67F403D0D62}"/>
              </a:ext>
            </a:extLst>
          </p:cNvPr>
          <p:cNvSpPr txBox="1"/>
          <p:nvPr/>
        </p:nvSpPr>
        <p:spPr>
          <a:xfrm>
            <a:off x="542317" y="1860984"/>
            <a:ext cx="7745961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u="sng" dirty="0">
                <a:solidFill>
                  <a:schemeClr val="tx1"/>
                </a:solidFill>
              </a:rPr>
              <a:t>Aanleiding:</a:t>
            </a:r>
          </a:p>
          <a:p>
            <a:r>
              <a:rPr lang="nl-NL" dirty="0" err="1">
                <a:solidFill>
                  <a:schemeClr val="tx1"/>
                </a:solidFill>
              </a:rPr>
              <a:t>Geodata</a:t>
            </a:r>
            <a:r>
              <a:rPr lang="nl-NL" dirty="0">
                <a:solidFill>
                  <a:schemeClr val="tx1"/>
                </a:solidFill>
              </a:rPr>
              <a:t> kunnen bijdrage leveren aan voedselzekerheidsdoelen.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Bestaande (open) </a:t>
            </a:r>
            <a:r>
              <a:rPr lang="nl-NL" dirty="0" err="1">
                <a:solidFill>
                  <a:schemeClr val="tx1"/>
                </a:solidFill>
              </a:rPr>
              <a:t>geodatasets</a:t>
            </a:r>
            <a:r>
              <a:rPr lang="nl-NL" dirty="0">
                <a:solidFill>
                  <a:schemeClr val="tx1"/>
                </a:solidFill>
              </a:rPr>
              <a:t> worden nog niet optimaal benut.</a:t>
            </a:r>
          </a:p>
          <a:p>
            <a:r>
              <a:rPr lang="nl-NL" dirty="0">
                <a:solidFill>
                  <a:schemeClr val="tx1"/>
                </a:solidFill>
              </a:rPr>
              <a:t>	</a:t>
            </a:r>
            <a:r>
              <a:rPr lang="nl-NL" sz="1400" dirty="0">
                <a:solidFill>
                  <a:schemeClr val="tx1"/>
                </a:solidFill>
              </a:rPr>
              <a:t>(o.a. omdat doelgroep niet over voldoende technische expertise beschikt)</a:t>
            </a:r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Innovatieve oplossingen kunnen een bijdrage leveren om </a:t>
            </a:r>
            <a:r>
              <a:rPr lang="nl-NL" dirty="0" err="1">
                <a:solidFill>
                  <a:schemeClr val="tx1"/>
                </a:solidFill>
              </a:rPr>
              <a:t>geodata</a:t>
            </a:r>
            <a:r>
              <a:rPr lang="nl-NL" dirty="0">
                <a:solidFill>
                  <a:schemeClr val="tx1"/>
                </a:solidFill>
              </a:rPr>
              <a:t> optimaler te benutten.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7BD926A9-EC8A-4556-BCAA-012F62435184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Conceptuele opzet en doelen</a:t>
            </a:r>
          </a:p>
        </p:txBody>
      </p:sp>
    </p:spTree>
    <p:extLst>
      <p:ext uri="{BB962C8B-B14F-4D97-AF65-F5344CB8AC3E}">
        <p14:creationId xmlns:p14="http://schemas.microsoft.com/office/powerpoint/2010/main" val="4116450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330B75A-7D24-4A24-8211-6006D74C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939" y="1221687"/>
            <a:ext cx="7617808" cy="72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9pPr>
          </a:lstStyle>
          <a:p>
            <a:pPr lvl="0" eaLnBrk="1" hangingPunct="1">
              <a:defRPr/>
            </a:pPr>
            <a:r>
              <a:rPr lang="nl-NL" sz="3200" dirty="0">
                <a:solidFill>
                  <a:srgbClr val="39870C">
                    <a:lumMod val="75000"/>
                  </a:srgbClr>
                </a:solidFill>
              </a:rPr>
              <a:t>Doelen prijsvraag</a:t>
            </a:r>
            <a:endParaRPr lang="nl-NL" sz="2000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27B6B62-0A86-4A07-8CE0-D67F403D0D62}"/>
              </a:ext>
            </a:extLst>
          </p:cNvPr>
          <p:cNvSpPr txBox="1"/>
          <p:nvPr/>
        </p:nvSpPr>
        <p:spPr>
          <a:xfrm>
            <a:off x="542318" y="1860984"/>
            <a:ext cx="4264393" cy="1754326"/>
          </a:xfrm>
          <a:prstGeom prst="rect">
            <a:avLst/>
          </a:prstGeom>
          <a:solidFill>
            <a:srgbClr val="F4DB27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nl-NL" b="1" dirty="0">
              <a:solidFill>
                <a:schemeClr val="tx1"/>
              </a:solidFill>
            </a:endParaRPr>
          </a:p>
          <a:p>
            <a:r>
              <a:rPr lang="nl-NL" b="1" dirty="0">
                <a:solidFill>
                  <a:schemeClr val="tx1"/>
                </a:solidFill>
              </a:rPr>
              <a:t>Hoe kunnen innovatieve digitale oplossingen </a:t>
            </a:r>
            <a:r>
              <a:rPr lang="nl-NL" b="1" dirty="0" err="1">
                <a:solidFill>
                  <a:schemeClr val="tx1"/>
                </a:solidFill>
              </a:rPr>
              <a:t>o.b.v</a:t>
            </a:r>
            <a:r>
              <a:rPr lang="nl-NL" b="1" dirty="0">
                <a:solidFill>
                  <a:schemeClr val="tx1"/>
                </a:solidFill>
              </a:rPr>
              <a:t> open </a:t>
            </a:r>
            <a:r>
              <a:rPr lang="nl-NL" b="1" dirty="0" err="1">
                <a:solidFill>
                  <a:schemeClr val="tx1"/>
                </a:solidFill>
              </a:rPr>
              <a:t>geodata</a:t>
            </a:r>
            <a:r>
              <a:rPr lang="nl-NL" b="1" dirty="0">
                <a:solidFill>
                  <a:schemeClr val="tx1"/>
                </a:solidFill>
              </a:rPr>
              <a:t> bijdragen aan voedselzekerheid en duurzaam land- en watergebruik?</a:t>
            </a:r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id="{3EE98E07-1B9F-4BAF-8A4A-20423741F50B}"/>
              </a:ext>
            </a:extLst>
          </p:cNvPr>
          <p:cNvSpPr/>
          <p:nvPr/>
        </p:nvSpPr>
        <p:spPr>
          <a:xfrm>
            <a:off x="5843359" y="1675170"/>
            <a:ext cx="2689412" cy="2689412"/>
          </a:xfrm>
          <a:prstGeom prst="ellipse">
            <a:avLst/>
          </a:prstGeom>
          <a:solidFill>
            <a:srgbClr val="F4DB27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61F131C-2D05-44D0-9D15-84085D929145}"/>
              </a:ext>
            </a:extLst>
          </p:cNvPr>
          <p:cNvSpPr txBox="1"/>
          <p:nvPr/>
        </p:nvSpPr>
        <p:spPr>
          <a:xfrm>
            <a:off x="542319" y="1915372"/>
            <a:ext cx="3853647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sz="1400" i="1" dirty="0">
                <a:solidFill>
                  <a:srgbClr val="A55000"/>
                </a:solidFill>
              </a:rPr>
              <a:t>Kennisvraag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778A8D8F-6AA7-467C-9E1C-0146F5FA7DB6}"/>
              </a:ext>
            </a:extLst>
          </p:cNvPr>
          <p:cNvSpPr txBox="1"/>
          <p:nvPr/>
        </p:nvSpPr>
        <p:spPr>
          <a:xfrm>
            <a:off x="6293224" y="2835210"/>
            <a:ext cx="189725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b="1" i="1" dirty="0">
                <a:solidFill>
                  <a:schemeClr val="tx1"/>
                </a:solidFill>
              </a:rPr>
              <a:t>Kennisvraag</a:t>
            </a:r>
            <a:endParaRPr lang="nl-NL" sz="1400" b="1" i="1" dirty="0">
              <a:solidFill>
                <a:schemeClr val="tx1"/>
              </a:solidFill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7BD926A9-EC8A-4556-BCAA-012F62435184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Conceptuele opzet en doelen</a:t>
            </a:r>
          </a:p>
        </p:txBody>
      </p:sp>
    </p:spTree>
    <p:extLst>
      <p:ext uri="{BB962C8B-B14F-4D97-AF65-F5344CB8AC3E}">
        <p14:creationId xmlns:p14="http://schemas.microsoft.com/office/powerpoint/2010/main" val="2448611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330B75A-7D24-4A24-8211-6006D74C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939" y="1221687"/>
            <a:ext cx="7617808" cy="72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9pPr>
          </a:lstStyle>
          <a:p>
            <a:pPr lvl="0" eaLnBrk="1" hangingPunct="1">
              <a:defRPr/>
            </a:pPr>
            <a:r>
              <a:rPr lang="nl-NL" sz="3200" dirty="0">
                <a:solidFill>
                  <a:srgbClr val="39870C">
                    <a:lumMod val="75000"/>
                  </a:srgbClr>
                </a:solidFill>
              </a:rPr>
              <a:t>Doelen prijsvraag</a:t>
            </a:r>
            <a:endParaRPr lang="nl-NL" sz="2000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27B6B62-0A86-4A07-8CE0-D67F403D0D62}"/>
              </a:ext>
            </a:extLst>
          </p:cNvPr>
          <p:cNvSpPr txBox="1"/>
          <p:nvPr/>
        </p:nvSpPr>
        <p:spPr>
          <a:xfrm>
            <a:off x="542319" y="1860984"/>
            <a:ext cx="4132368" cy="2123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sz="1200" dirty="0">
                <a:sym typeface="Wingdings" panose="05000000000000000000" pitchFamily="2" charset="2"/>
              </a:rPr>
              <a:t>  </a:t>
            </a:r>
            <a:r>
              <a:rPr lang="nl-NL" sz="1200" dirty="0"/>
              <a:t>Bestaande open-access </a:t>
            </a:r>
            <a:r>
              <a:rPr lang="nl-NL" sz="1200" dirty="0" err="1"/>
              <a:t>geodatasets</a:t>
            </a:r>
            <a:r>
              <a:rPr lang="nl-NL" sz="1200" dirty="0"/>
              <a:t> verder verrijken, breder en laagdrempeliger inzetbaar maken en daarmee het gebruik van deze </a:t>
            </a:r>
            <a:r>
              <a:rPr lang="nl-NL" sz="1200" dirty="0" err="1"/>
              <a:t>geodata</a:t>
            </a:r>
            <a:r>
              <a:rPr lang="nl-NL" sz="1200" dirty="0"/>
              <a:t> bevorderen</a:t>
            </a:r>
            <a:br>
              <a:rPr lang="nl-NL" sz="1200" dirty="0"/>
            </a:br>
            <a:endParaRPr lang="nl-NL" sz="1200" dirty="0"/>
          </a:p>
          <a:p>
            <a:r>
              <a:rPr lang="nl-NL" sz="1200" dirty="0">
                <a:sym typeface="Wingdings" panose="05000000000000000000" pitchFamily="2" charset="2"/>
              </a:rPr>
              <a:t> </a:t>
            </a:r>
            <a:r>
              <a:rPr lang="nl-NL" sz="1200" dirty="0"/>
              <a:t>Deze </a:t>
            </a:r>
            <a:r>
              <a:rPr lang="nl-NL" sz="1200" dirty="0" err="1"/>
              <a:t>geodata</a:t>
            </a:r>
            <a:r>
              <a:rPr lang="nl-NL" sz="1200" dirty="0"/>
              <a:t> toepassen op het verbeteren van ecologisch duurzame en verantwoorde landbouwmethoden in Afrika en het Midden-Oosten, in het bijzonder ten bate van kleinschalige voedselproducenten.</a:t>
            </a:r>
          </a:p>
          <a:p>
            <a:pPr lvl="1"/>
            <a:endParaRPr lang="nl-NL" sz="1200" dirty="0"/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id="{3EE98E07-1B9F-4BAF-8A4A-20423741F50B}"/>
              </a:ext>
            </a:extLst>
          </p:cNvPr>
          <p:cNvSpPr/>
          <p:nvPr/>
        </p:nvSpPr>
        <p:spPr>
          <a:xfrm>
            <a:off x="5843359" y="1675170"/>
            <a:ext cx="2689412" cy="2689412"/>
          </a:xfrm>
          <a:prstGeom prst="ellipse">
            <a:avLst/>
          </a:prstGeom>
          <a:solidFill>
            <a:srgbClr val="F4DB27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61F131C-2D05-44D0-9D15-84085D929145}"/>
              </a:ext>
            </a:extLst>
          </p:cNvPr>
          <p:cNvSpPr txBox="1"/>
          <p:nvPr/>
        </p:nvSpPr>
        <p:spPr>
          <a:xfrm>
            <a:off x="542319" y="3714834"/>
            <a:ext cx="3853647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sz="1400" b="1" i="1" dirty="0">
                <a:solidFill>
                  <a:schemeClr val="bg1"/>
                </a:solidFill>
              </a:rPr>
              <a:t>De innovatieve diensten</a:t>
            </a: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5FDE80F1-5C9A-4EED-89EE-F898895DD0B9}"/>
              </a:ext>
            </a:extLst>
          </p:cNvPr>
          <p:cNvSpPr/>
          <p:nvPr/>
        </p:nvSpPr>
        <p:spPr>
          <a:xfrm>
            <a:off x="6117191" y="1949002"/>
            <a:ext cx="2141748" cy="21417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EEB632D-290F-4DF9-8818-9AA49C90079B}"/>
              </a:ext>
            </a:extLst>
          </p:cNvPr>
          <p:cNvSpPr txBox="1"/>
          <p:nvPr/>
        </p:nvSpPr>
        <p:spPr>
          <a:xfrm>
            <a:off x="6578838" y="1707095"/>
            <a:ext cx="1388353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sz="1400" i="1" dirty="0">
                <a:solidFill>
                  <a:schemeClr val="tx1"/>
                </a:solidFill>
              </a:rPr>
              <a:t>Kennisvraag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A524453-931F-4D88-812F-5B10A5FD21DE}"/>
              </a:ext>
            </a:extLst>
          </p:cNvPr>
          <p:cNvSpPr txBox="1"/>
          <p:nvPr/>
        </p:nvSpPr>
        <p:spPr>
          <a:xfrm>
            <a:off x="6117191" y="2737556"/>
            <a:ext cx="214174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nl-NL" sz="1400" b="1" i="1" dirty="0">
                <a:solidFill>
                  <a:schemeClr val="bg1"/>
                </a:solidFill>
              </a:rPr>
              <a:t>De innovatieve</a:t>
            </a:r>
            <a:br>
              <a:rPr lang="nl-NL" sz="1400" b="1" i="1" dirty="0">
                <a:solidFill>
                  <a:schemeClr val="bg1"/>
                </a:solidFill>
              </a:rPr>
            </a:br>
            <a:r>
              <a:rPr lang="nl-NL" sz="1400" b="1" i="1" dirty="0">
                <a:solidFill>
                  <a:schemeClr val="bg1"/>
                </a:solidFill>
              </a:rPr>
              <a:t>diensten</a:t>
            </a:r>
          </a:p>
        </p:txBody>
      </p:sp>
    </p:spTree>
    <p:extLst>
      <p:ext uri="{BB962C8B-B14F-4D97-AF65-F5344CB8AC3E}">
        <p14:creationId xmlns:p14="http://schemas.microsoft.com/office/powerpoint/2010/main" val="451249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330B75A-7D24-4A24-8211-6006D74C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939" y="1221687"/>
            <a:ext cx="4893840" cy="72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9pPr>
          </a:lstStyle>
          <a:p>
            <a:pPr lvl="0" eaLnBrk="1" hangingPunct="1">
              <a:defRPr/>
            </a:pPr>
            <a:r>
              <a:rPr lang="nl-NL" sz="3200" dirty="0">
                <a:solidFill>
                  <a:srgbClr val="39870C">
                    <a:lumMod val="75000"/>
                  </a:srgbClr>
                </a:solidFill>
              </a:rPr>
              <a:t>Doelen prijsvraag</a:t>
            </a:r>
            <a:endParaRPr lang="nl-NL" sz="2000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27B6B62-0A86-4A07-8CE0-D67F403D0D62}"/>
              </a:ext>
            </a:extLst>
          </p:cNvPr>
          <p:cNvSpPr txBox="1"/>
          <p:nvPr/>
        </p:nvSpPr>
        <p:spPr>
          <a:xfrm>
            <a:off x="542319" y="1860984"/>
            <a:ext cx="4132368" cy="23083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sz="1200" b="1" i="1" dirty="0">
                <a:solidFill>
                  <a:schemeClr val="bg1"/>
                </a:solidFill>
              </a:rPr>
              <a:t>De innovatieve diensten</a:t>
            </a:r>
          </a:p>
          <a:p>
            <a:endParaRPr lang="nl-NL" sz="1200" dirty="0">
              <a:sym typeface="Wingdings" panose="05000000000000000000" pitchFamily="2" charset="2"/>
            </a:endParaRPr>
          </a:p>
          <a:p>
            <a:r>
              <a:rPr lang="nl-NL" sz="1200" dirty="0">
                <a:sym typeface="Wingdings" panose="05000000000000000000" pitchFamily="2" charset="2"/>
              </a:rPr>
              <a:t>  </a:t>
            </a:r>
            <a:r>
              <a:rPr lang="nl-NL" sz="1200" dirty="0"/>
              <a:t>Bestaande open-access </a:t>
            </a:r>
            <a:r>
              <a:rPr lang="nl-NL" sz="1200" dirty="0" err="1"/>
              <a:t>geodatasets</a:t>
            </a:r>
            <a:r>
              <a:rPr lang="nl-NL" sz="1200" dirty="0"/>
              <a:t> verder verrijken, breder en laagdrempeliger inzetbaar maken en daarmee het gebruik van deze </a:t>
            </a:r>
            <a:r>
              <a:rPr lang="nl-NL" sz="1200" dirty="0" err="1"/>
              <a:t>geodata</a:t>
            </a:r>
            <a:r>
              <a:rPr lang="nl-NL" sz="1200" dirty="0"/>
              <a:t> bevorderen</a:t>
            </a:r>
            <a:br>
              <a:rPr lang="nl-NL" sz="1200" dirty="0"/>
            </a:br>
            <a:endParaRPr lang="nl-NL" sz="1200" dirty="0"/>
          </a:p>
          <a:p>
            <a:r>
              <a:rPr lang="nl-NL" sz="1200" dirty="0">
                <a:sym typeface="Wingdings" panose="05000000000000000000" pitchFamily="2" charset="2"/>
              </a:rPr>
              <a:t> </a:t>
            </a:r>
            <a:r>
              <a:rPr lang="nl-NL" sz="1200" dirty="0"/>
              <a:t>Deze </a:t>
            </a:r>
            <a:r>
              <a:rPr lang="nl-NL" sz="1200" dirty="0" err="1"/>
              <a:t>geodata</a:t>
            </a:r>
            <a:r>
              <a:rPr lang="nl-NL" sz="1200" dirty="0"/>
              <a:t> toepassen op het verbeteren van ecologisch duurzame en verantwoorde landbouwmethoden in Afrika en het Midden-Oosten, in het bijzonder ten bate van kleinschalige voedselproducenten.</a:t>
            </a:r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id="{3EE98E07-1B9F-4BAF-8A4A-20423741F50B}"/>
              </a:ext>
            </a:extLst>
          </p:cNvPr>
          <p:cNvSpPr/>
          <p:nvPr/>
        </p:nvSpPr>
        <p:spPr>
          <a:xfrm>
            <a:off x="5427582" y="1237126"/>
            <a:ext cx="3520966" cy="3379680"/>
          </a:xfrm>
          <a:prstGeom prst="ellipse">
            <a:avLst/>
          </a:prstGeom>
          <a:solidFill>
            <a:srgbClr val="F4DB27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EEB632D-290F-4DF9-8818-9AA49C90079B}"/>
              </a:ext>
            </a:extLst>
          </p:cNvPr>
          <p:cNvSpPr txBox="1"/>
          <p:nvPr/>
        </p:nvSpPr>
        <p:spPr>
          <a:xfrm>
            <a:off x="6471774" y="1379534"/>
            <a:ext cx="1454654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1400" b="1" i="1" dirty="0">
                <a:solidFill>
                  <a:schemeClr val="tx1"/>
                </a:solidFill>
              </a:rPr>
              <a:t>Kennisvraag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A524453-931F-4D88-812F-5B10A5FD21DE}"/>
              </a:ext>
            </a:extLst>
          </p:cNvPr>
          <p:cNvSpPr txBox="1"/>
          <p:nvPr/>
        </p:nvSpPr>
        <p:spPr>
          <a:xfrm>
            <a:off x="5867760" y="1768074"/>
            <a:ext cx="1022023" cy="779026"/>
          </a:xfrm>
          <a:prstGeom prst="ellipse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nl-NL" sz="1000" b="1" i="1" dirty="0" err="1">
                <a:solidFill>
                  <a:schemeClr val="bg1"/>
                </a:solidFill>
              </a:rPr>
              <a:t>Inno-vatieve</a:t>
            </a:r>
            <a:br>
              <a:rPr lang="nl-NL" sz="1000" b="1" i="1" dirty="0">
                <a:solidFill>
                  <a:schemeClr val="bg1"/>
                </a:solidFill>
              </a:rPr>
            </a:br>
            <a:r>
              <a:rPr lang="nl-NL" sz="1000" b="1" i="1" dirty="0">
                <a:solidFill>
                  <a:schemeClr val="bg1"/>
                </a:solidFill>
              </a:rPr>
              <a:t>dienst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46777ED-D1C3-490D-AA06-A25164D77EF9}"/>
              </a:ext>
            </a:extLst>
          </p:cNvPr>
          <p:cNvSpPr txBox="1"/>
          <p:nvPr/>
        </p:nvSpPr>
        <p:spPr>
          <a:xfrm>
            <a:off x="7579658" y="1768074"/>
            <a:ext cx="1022023" cy="779026"/>
          </a:xfrm>
          <a:prstGeom prst="ellipse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nl-NL" sz="1000" b="1" i="1" dirty="0" err="1">
                <a:solidFill>
                  <a:schemeClr val="bg1"/>
                </a:solidFill>
              </a:rPr>
              <a:t>Inno-vatieve</a:t>
            </a:r>
            <a:br>
              <a:rPr lang="nl-NL" sz="1000" b="1" i="1" dirty="0">
                <a:solidFill>
                  <a:schemeClr val="bg1"/>
                </a:solidFill>
              </a:rPr>
            </a:br>
            <a:r>
              <a:rPr lang="nl-NL" sz="1000" b="1" i="1" dirty="0">
                <a:solidFill>
                  <a:schemeClr val="bg1"/>
                </a:solidFill>
              </a:rPr>
              <a:t>dienst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CB26205-E7CB-4E2E-907C-8C55BC0E9D46}"/>
              </a:ext>
            </a:extLst>
          </p:cNvPr>
          <p:cNvSpPr txBox="1"/>
          <p:nvPr/>
        </p:nvSpPr>
        <p:spPr>
          <a:xfrm>
            <a:off x="6723709" y="2460892"/>
            <a:ext cx="1022023" cy="779026"/>
          </a:xfrm>
          <a:prstGeom prst="ellipse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nl-NL" sz="1000" b="1" i="1" dirty="0" err="1">
                <a:solidFill>
                  <a:schemeClr val="bg1"/>
                </a:solidFill>
              </a:rPr>
              <a:t>Inno-vatieve</a:t>
            </a:r>
            <a:br>
              <a:rPr lang="nl-NL" sz="1000" b="1" i="1" dirty="0">
                <a:solidFill>
                  <a:schemeClr val="bg1"/>
                </a:solidFill>
              </a:rPr>
            </a:br>
            <a:r>
              <a:rPr lang="nl-NL" sz="1000" b="1" i="1" dirty="0">
                <a:solidFill>
                  <a:schemeClr val="bg1"/>
                </a:solidFill>
              </a:rPr>
              <a:t>dienst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156436DA-6DF8-4D1F-946E-C640D81B5356}"/>
              </a:ext>
            </a:extLst>
          </p:cNvPr>
          <p:cNvSpPr txBox="1"/>
          <p:nvPr/>
        </p:nvSpPr>
        <p:spPr>
          <a:xfrm>
            <a:off x="5574554" y="2850405"/>
            <a:ext cx="1022023" cy="779026"/>
          </a:xfrm>
          <a:prstGeom prst="ellipse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nl-NL" sz="1000" b="1" i="1" dirty="0" err="1">
                <a:solidFill>
                  <a:schemeClr val="bg1"/>
                </a:solidFill>
              </a:rPr>
              <a:t>Inno-vatieve</a:t>
            </a:r>
            <a:br>
              <a:rPr lang="nl-NL" sz="1000" b="1" i="1" dirty="0">
                <a:solidFill>
                  <a:schemeClr val="bg1"/>
                </a:solidFill>
              </a:rPr>
            </a:br>
            <a:r>
              <a:rPr lang="nl-NL" sz="1000" b="1" i="1" dirty="0">
                <a:solidFill>
                  <a:schemeClr val="bg1"/>
                </a:solidFill>
              </a:rPr>
              <a:t>dienst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E6107427-2705-44C0-9C8D-38C615CB95B8}"/>
              </a:ext>
            </a:extLst>
          </p:cNvPr>
          <p:cNvSpPr txBox="1"/>
          <p:nvPr/>
        </p:nvSpPr>
        <p:spPr>
          <a:xfrm>
            <a:off x="7623576" y="3100133"/>
            <a:ext cx="1022023" cy="779026"/>
          </a:xfrm>
          <a:prstGeom prst="ellipse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nl-NL" sz="1000" b="1" i="1" dirty="0" err="1">
                <a:solidFill>
                  <a:schemeClr val="bg1"/>
                </a:solidFill>
              </a:rPr>
              <a:t>Inno-vatieve</a:t>
            </a:r>
            <a:br>
              <a:rPr lang="nl-NL" sz="1000" b="1" i="1" dirty="0">
                <a:solidFill>
                  <a:schemeClr val="bg1"/>
                </a:solidFill>
              </a:rPr>
            </a:br>
            <a:r>
              <a:rPr lang="nl-NL" sz="1000" b="1" i="1" dirty="0">
                <a:solidFill>
                  <a:schemeClr val="bg1"/>
                </a:solidFill>
              </a:rPr>
              <a:t>dienst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5253E90-FC66-4279-8810-2AF87AECAE92}"/>
              </a:ext>
            </a:extLst>
          </p:cNvPr>
          <p:cNvSpPr txBox="1"/>
          <p:nvPr/>
        </p:nvSpPr>
        <p:spPr>
          <a:xfrm>
            <a:off x="6565770" y="3663713"/>
            <a:ext cx="1022023" cy="779026"/>
          </a:xfrm>
          <a:prstGeom prst="ellipse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nl-NL" sz="1000" b="1" i="1" dirty="0" err="1">
                <a:solidFill>
                  <a:schemeClr val="bg1"/>
                </a:solidFill>
              </a:rPr>
              <a:t>Inno-vatieve</a:t>
            </a:r>
            <a:br>
              <a:rPr lang="nl-NL" sz="1000" b="1" i="1" dirty="0">
                <a:solidFill>
                  <a:schemeClr val="bg1"/>
                </a:solidFill>
              </a:rPr>
            </a:br>
            <a:r>
              <a:rPr lang="nl-NL" sz="1000" b="1" i="1" dirty="0">
                <a:solidFill>
                  <a:schemeClr val="bg1"/>
                </a:solidFill>
              </a:rPr>
              <a:t>dienst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83A008F2-0493-4E24-B73F-DF0B5D73E662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Conceptuele opzet en doelen</a:t>
            </a:r>
          </a:p>
        </p:txBody>
      </p:sp>
    </p:spTree>
    <p:extLst>
      <p:ext uri="{BB962C8B-B14F-4D97-AF65-F5344CB8AC3E}">
        <p14:creationId xmlns:p14="http://schemas.microsoft.com/office/powerpoint/2010/main" val="165031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B81633-B412-4815-BD75-D4F14F80E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Theory</a:t>
            </a:r>
            <a:r>
              <a:rPr lang="nl-NL" dirty="0"/>
              <a:t> of change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8CC757F-1D7E-4C5B-9194-1B38EE7497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66" t="54993" r="19866" b="31100"/>
          <a:stretch/>
        </p:blipFill>
        <p:spPr>
          <a:xfrm>
            <a:off x="1163537" y="1752650"/>
            <a:ext cx="7961155" cy="912282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A8FF81B-23A1-4D94-99D0-15B15A145A0A}"/>
              </a:ext>
            </a:extLst>
          </p:cNvPr>
          <p:cNvSpPr txBox="1"/>
          <p:nvPr/>
        </p:nvSpPr>
        <p:spPr>
          <a:xfrm>
            <a:off x="591422" y="2723612"/>
            <a:ext cx="70819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Theorie en aannames hoe één stap invloed heeft op de volgende.</a:t>
            </a:r>
          </a:p>
          <a:p>
            <a:endParaRPr lang="nl-NL" dirty="0"/>
          </a:p>
          <a:p>
            <a:pPr lvl="1"/>
            <a:r>
              <a:rPr lang="nl-NL" b="1" u="sng" dirty="0">
                <a:solidFill>
                  <a:srgbClr val="C00000"/>
                </a:solidFill>
              </a:rPr>
              <a:t>Intermediairs</a:t>
            </a:r>
            <a:r>
              <a:rPr lang="nl-NL" dirty="0"/>
              <a:t>: eindgebruiker van de ontwikkelde innovatie.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NL" dirty="0"/>
              <a:t>Agrarische bedrijven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NL" dirty="0"/>
              <a:t>Verwerkende bedrijven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NL" dirty="0"/>
              <a:t>Financiële instellingen</a:t>
            </a:r>
          </a:p>
          <a:p>
            <a:r>
              <a:rPr lang="nl-NL" dirty="0"/>
              <a:t>In uw voorstel wordt een beknopte </a:t>
            </a:r>
            <a:r>
              <a:rPr lang="nl-NL" dirty="0" err="1"/>
              <a:t>Theory</a:t>
            </a:r>
            <a:r>
              <a:rPr lang="nl-NL" dirty="0"/>
              <a:t> of Change vereist.</a:t>
            </a: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709DBF10-2559-4695-ABEC-9D7B676A76EE}"/>
              </a:ext>
            </a:extLst>
          </p:cNvPr>
          <p:cNvSpPr/>
          <p:nvPr/>
        </p:nvSpPr>
        <p:spPr>
          <a:xfrm>
            <a:off x="88022" y="1573194"/>
            <a:ext cx="1477328" cy="11587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DF78EE1-9E36-4539-B462-2082115AF3A9}"/>
              </a:ext>
            </a:extLst>
          </p:cNvPr>
          <p:cNvSpPr txBox="1"/>
          <p:nvPr/>
        </p:nvSpPr>
        <p:spPr>
          <a:xfrm>
            <a:off x="39124" y="1888293"/>
            <a:ext cx="147733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nl-NL" sz="1400" b="1" i="1" dirty="0">
                <a:solidFill>
                  <a:schemeClr val="bg1"/>
                </a:solidFill>
              </a:rPr>
              <a:t>Innovatieve</a:t>
            </a:r>
            <a:br>
              <a:rPr lang="nl-NL" sz="1400" b="1" i="1" dirty="0">
                <a:solidFill>
                  <a:schemeClr val="bg1"/>
                </a:solidFill>
              </a:rPr>
            </a:br>
            <a:r>
              <a:rPr lang="nl-NL" sz="1400" b="1" i="1" dirty="0">
                <a:solidFill>
                  <a:schemeClr val="bg1"/>
                </a:solidFill>
              </a:rPr>
              <a:t>dienst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FF02C06-7FEE-44AC-9EC0-17EB808EEA1F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Conceptuele opzet en doelen</a:t>
            </a:r>
          </a:p>
        </p:txBody>
      </p:sp>
    </p:spTree>
    <p:extLst>
      <p:ext uri="{BB962C8B-B14F-4D97-AF65-F5344CB8AC3E}">
        <p14:creationId xmlns:p14="http://schemas.microsoft.com/office/powerpoint/2010/main" val="2846149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330B75A-7D24-4A24-8211-6006D74C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939" y="1221687"/>
            <a:ext cx="7617808" cy="72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9pPr>
          </a:lstStyle>
          <a:p>
            <a:pPr lvl="0" eaLnBrk="1" hangingPunct="1">
              <a:defRPr/>
            </a:pPr>
            <a:r>
              <a:rPr lang="nl-NL" sz="3200" dirty="0">
                <a:solidFill>
                  <a:srgbClr val="39870C">
                    <a:lumMod val="75000"/>
                  </a:srgbClr>
                </a:solidFill>
              </a:rPr>
              <a:t>Onderliggende voedselzekerheidsdoelen</a:t>
            </a:r>
            <a:endParaRPr lang="nl-NL" sz="2000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27B6B62-0A86-4A07-8CE0-D67F403D0D62}"/>
              </a:ext>
            </a:extLst>
          </p:cNvPr>
          <p:cNvSpPr txBox="1"/>
          <p:nvPr/>
        </p:nvSpPr>
        <p:spPr>
          <a:xfrm>
            <a:off x="649895" y="1949001"/>
            <a:ext cx="81101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Verbeteren opbrengsten, kwalitatief en kwantitatief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Verbeteren inkomens(zekerheid)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Weerbaarder tegen ziektes of gevolgen van klimaatverandering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Duurzamer gebruik van 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Duurzamer gebruik van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Nadruk op verbeteren situatie van kleinschalige voedselproducenten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6B8730B7-B3D3-4987-911D-4E4D45D0A1CA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Conceptuele opzet en doelen</a:t>
            </a:r>
          </a:p>
        </p:txBody>
      </p:sp>
    </p:spTree>
    <p:extLst>
      <p:ext uri="{BB962C8B-B14F-4D97-AF65-F5344CB8AC3E}">
        <p14:creationId xmlns:p14="http://schemas.microsoft.com/office/powerpoint/2010/main" val="3129743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4733AC-B5CA-401A-9021-7904CAAED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Kennisontwikkeling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869223B-DD0A-4D14-8EA2-6F8B7B290CAA}"/>
              </a:ext>
            </a:extLst>
          </p:cNvPr>
          <p:cNvSpPr txBox="1"/>
          <p:nvPr/>
        </p:nvSpPr>
        <p:spPr>
          <a:xfrm>
            <a:off x="145478" y="1580081"/>
            <a:ext cx="60183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Kennisontwikkeling en het verzamelen van inzichten staat centraal in deze prijsvraag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Wat is de rol die satelliet- en </a:t>
            </a:r>
            <a:r>
              <a:rPr lang="nl-NL" dirty="0" err="1"/>
              <a:t>geoinformatie</a:t>
            </a:r>
            <a:r>
              <a:rPr lang="nl-NL" dirty="0"/>
              <a:t> kan spelen in de digitalisatie van ecologisch duurzame en verantwoorde landbouwmethoden?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Opgedane kennis en inzichten worden opgenomen in projectrapportages.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Opgedane kennis wordt samen gebracht in een publicatie.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1B2229B9-D8A7-4C07-B486-8E25791FFC98}"/>
              </a:ext>
            </a:extLst>
          </p:cNvPr>
          <p:cNvGrpSpPr/>
          <p:nvPr/>
        </p:nvGrpSpPr>
        <p:grpSpPr>
          <a:xfrm>
            <a:off x="6289409" y="1374041"/>
            <a:ext cx="2787353" cy="2606288"/>
            <a:chOff x="5540051" y="1237126"/>
            <a:chExt cx="3520966" cy="3379680"/>
          </a:xfrm>
        </p:grpSpPr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3987EEF3-231E-4F9E-95B8-A0F7393BC2FA}"/>
                </a:ext>
              </a:extLst>
            </p:cNvPr>
            <p:cNvSpPr/>
            <p:nvPr/>
          </p:nvSpPr>
          <p:spPr>
            <a:xfrm>
              <a:off x="5540051" y="1237126"/>
              <a:ext cx="3520966" cy="3379680"/>
            </a:xfrm>
            <a:prstGeom prst="ellipse">
              <a:avLst/>
            </a:prstGeom>
            <a:solidFill>
              <a:srgbClr val="F4DB27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200"/>
            </a:p>
          </p:txBody>
        </p:sp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998980EC-0870-4CBA-82DE-37EC348BF689}"/>
                </a:ext>
              </a:extLst>
            </p:cNvPr>
            <p:cNvSpPr txBox="1"/>
            <p:nvPr/>
          </p:nvSpPr>
          <p:spPr>
            <a:xfrm>
              <a:off x="6584243" y="1379534"/>
              <a:ext cx="1454654" cy="2904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sz="1050" b="1" i="1" dirty="0">
                  <a:solidFill>
                    <a:schemeClr val="tx1"/>
                  </a:solidFill>
                </a:rPr>
                <a:t>Kennisvraag</a:t>
              </a:r>
            </a:p>
          </p:txBody>
        </p:sp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55A32DCC-51D1-4069-9CF9-B2CC38E2905E}"/>
                </a:ext>
              </a:extLst>
            </p:cNvPr>
            <p:cNvSpPr txBox="1"/>
            <p:nvPr/>
          </p:nvSpPr>
          <p:spPr>
            <a:xfrm>
              <a:off x="5980228" y="1823446"/>
              <a:ext cx="1022023" cy="668282"/>
            </a:xfrm>
            <a:prstGeom prst="ellipse">
              <a:avLst/>
            </a:prstGeom>
            <a:solidFill>
              <a:srgbClr val="007BC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nl-NL" sz="700" b="1" i="1" dirty="0" err="1">
                  <a:solidFill>
                    <a:schemeClr val="bg1"/>
                  </a:solidFill>
                </a:rPr>
                <a:t>Inno-vatieve</a:t>
              </a:r>
              <a:br>
                <a:rPr lang="nl-NL" sz="700" b="1" i="1" dirty="0">
                  <a:solidFill>
                    <a:schemeClr val="bg1"/>
                  </a:solidFill>
                </a:rPr>
              </a:br>
              <a:r>
                <a:rPr lang="nl-NL" sz="700" b="1" i="1" dirty="0">
                  <a:solidFill>
                    <a:schemeClr val="bg1"/>
                  </a:solidFill>
                </a:rPr>
                <a:t>dienst</a:t>
              </a:r>
            </a:p>
          </p:txBody>
        </p:sp>
        <p:sp>
          <p:nvSpPr>
            <p:cNvPr id="11" name="Tekstvak 10">
              <a:extLst>
                <a:ext uri="{FF2B5EF4-FFF2-40B4-BE49-F238E27FC236}">
                  <a16:creationId xmlns:a16="http://schemas.microsoft.com/office/drawing/2014/main" id="{9AB71678-F4C5-437B-A095-E1E1D0C8002E}"/>
                </a:ext>
              </a:extLst>
            </p:cNvPr>
            <p:cNvSpPr txBox="1"/>
            <p:nvPr/>
          </p:nvSpPr>
          <p:spPr>
            <a:xfrm>
              <a:off x="7692127" y="1823446"/>
              <a:ext cx="1022023" cy="668282"/>
            </a:xfrm>
            <a:prstGeom prst="ellipse">
              <a:avLst/>
            </a:prstGeom>
            <a:solidFill>
              <a:srgbClr val="007BC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nl-NL" sz="700" b="1" i="1" dirty="0" err="1">
                  <a:solidFill>
                    <a:schemeClr val="bg1"/>
                  </a:solidFill>
                </a:rPr>
                <a:t>Inno-vatieve</a:t>
              </a:r>
              <a:br>
                <a:rPr lang="nl-NL" sz="700" b="1" i="1" dirty="0">
                  <a:solidFill>
                    <a:schemeClr val="bg1"/>
                  </a:solidFill>
                </a:rPr>
              </a:br>
              <a:r>
                <a:rPr lang="nl-NL" sz="700" b="1" i="1" dirty="0">
                  <a:solidFill>
                    <a:schemeClr val="bg1"/>
                  </a:solidFill>
                </a:rPr>
                <a:t>dienst</a:t>
              </a:r>
            </a:p>
          </p:txBody>
        </p:sp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D780B689-A5D7-486B-8AD3-0F63CD601467}"/>
                </a:ext>
              </a:extLst>
            </p:cNvPr>
            <p:cNvSpPr txBox="1"/>
            <p:nvPr/>
          </p:nvSpPr>
          <p:spPr>
            <a:xfrm>
              <a:off x="6836178" y="2516265"/>
              <a:ext cx="1022023" cy="668282"/>
            </a:xfrm>
            <a:prstGeom prst="ellipse">
              <a:avLst/>
            </a:prstGeom>
            <a:solidFill>
              <a:srgbClr val="007BC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nl-NL" sz="700" b="1" i="1" dirty="0" err="1">
                  <a:solidFill>
                    <a:schemeClr val="bg1"/>
                  </a:solidFill>
                </a:rPr>
                <a:t>Inno-vatieve</a:t>
              </a:r>
              <a:br>
                <a:rPr lang="nl-NL" sz="700" b="1" i="1" dirty="0">
                  <a:solidFill>
                    <a:schemeClr val="bg1"/>
                  </a:solidFill>
                </a:rPr>
              </a:br>
              <a:r>
                <a:rPr lang="nl-NL" sz="700" b="1" i="1" dirty="0">
                  <a:solidFill>
                    <a:schemeClr val="bg1"/>
                  </a:solidFill>
                </a:rPr>
                <a:t>dienst</a:t>
              </a:r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5B610ADB-1775-43C4-8797-92C7B9A31429}"/>
                </a:ext>
              </a:extLst>
            </p:cNvPr>
            <p:cNvSpPr txBox="1"/>
            <p:nvPr/>
          </p:nvSpPr>
          <p:spPr>
            <a:xfrm>
              <a:off x="5687024" y="2905777"/>
              <a:ext cx="1022023" cy="668282"/>
            </a:xfrm>
            <a:prstGeom prst="ellipse">
              <a:avLst/>
            </a:prstGeom>
            <a:solidFill>
              <a:srgbClr val="007BC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nl-NL" sz="700" b="1" i="1" dirty="0" err="1">
                  <a:solidFill>
                    <a:schemeClr val="bg1"/>
                  </a:solidFill>
                </a:rPr>
                <a:t>Inno-vatieve</a:t>
              </a:r>
              <a:br>
                <a:rPr lang="nl-NL" sz="700" b="1" i="1" dirty="0">
                  <a:solidFill>
                    <a:schemeClr val="bg1"/>
                  </a:solidFill>
                </a:rPr>
              </a:br>
              <a:r>
                <a:rPr lang="nl-NL" sz="700" b="1" i="1" dirty="0">
                  <a:solidFill>
                    <a:schemeClr val="bg1"/>
                  </a:solidFill>
                </a:rPr>
                <a:t>dienst</a:t>
              </a:r>
            </a:p>
          </p:txBody>
        </p:sp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82F9B996-38A8-485B-8F7A-027C244DECE3}"/>
                </a:ext>
              </a:extLst>
            </p:cNvPr>
            <p:cNvSpPr txBox="1"/>
            <p:nvPr/>
          </p:nvSpPr>
          <p:spPr>
            <a:xfrm>
              <a:off x="7736045" y="3155505"/>
              <a:ext cx="1022023" cy="668282"/>
            </a:xfrm>
            <a:prstGeom prst="ellipse">
              <a:avLst/>
            </a:prstGeom>
            <a:solidFill>
              <a:srgbClr val="007BC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nl-NL" sz="700" b="1" i="1" dirty="0" err="1">
                  <a:solidFill>
                    <a:schemeClr val="bg1"/>
                  </a:solidFill>
                </a:rPr>
                <a:t>Inno-vatieve</a:t>
              </a:r>
              <a:br>
                <a:rPr lang="nl-NL" sz="700" b="1" i="1" dirty="0">
                  <a:solidFill>
                    <a:schemeClr val="bg1"/>
                  </a:solidFill>
                </a:rPr>
              </a:br>
              <a:r>
                <a:rPr lang="nl-NL" sz="700" b="1" i="1" dirty="0">
                  <a:solidFill>
                    <a:schemeClr val="bg1"/>
                  </a:solidFill>
                </a:rPr>
                <a:t>dienst</a:t>
              </a:r>
            </a:p>
          </p:txBody>
        </p:sp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14A47C47-B6CF-4C5F-AEF3-F564B88072BD}"/>
                </a:ext>
              </a:extLst>
            </p:cNvPr>
            <p:cNvSpPr txBox="1"/>
            <p:nvPr/>
          </p:nvSpPr>
          <p:spPr>
            <a:xfrm>
              <a:off x="6678239" y="3719085"/>
              <a:ext cx="1022023" cy="668282"/>
            </a:xfrm>
            <a:prstGeom prst="ellipse">
              <a:avLst/>
            </a:prstGeom>
            <a:solidFill>
              <a:srgbClr val="007BC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nl-NL" sz="700" b="1" i="1" dirty="0" err="1">
                  <a:solidFill>
                    <a:schemeClr val="bg1"/>
                  </a:solidFill>
                </a:rPr>
                <a:t>Inno-vatieve</a:t>
              </a:r>
              <a:br>
                <a:rPr lang="nl-NL" sz="700" b="1" i="1" dirty="0">
                  <a:solidFill>
                    <a:schemeClr val="bg1"/>
                  </a:solidFill>
                </a:rPr>
              </a:br>
              <a:r>
                <a:rPr lang="nl-NL" sz="700" b="1" i="1" dirty="0">
                  <a:solidFill>
                    <a:schemeClr val="bg1"/>
                  </a:solidFill>
                </a:rPr>
                <a:t>dienst</a:t>
              </a:r>
            </a:p>
          </p:txBody>
        </p:sp>
      </p:grpSp>
      <p:sp>
        <p:nvSpPr>
          <p:cNvPr id="17" name="Titel 1">
            <a:extLst>
              <a:ext uri="{FF2B5EF4-FFF2-40B4-BE49-F238E27FC236}">
                <a16:creationId xmlns:a16="http://schemas.microsoft.com/office/drawing/2014/main" id="{98E905A4-DE3F-45FD-813D-15F7ACFABD54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Conceptuele opzet en doelen</a:t>
            </a:r>
          </a:p>
        </p:txBody>
      </p:sp>
    </p:spTree>
    <p:extLst>
      <p:ext uri="{BB962C8B-B14F-4D97-AF65-F5344CB8AC3E}">
        <p14:creationId xmlns:p14="http://schemas.microsoft.com/office/powerpoint/2010/main" val="2256315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0C30D6-23E0-42F9-8740-AAC53FFAA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Open geodata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9360AE7-41F7-423F-AA7F-4B822F4C48B7}"/>
              </a:ext>
            </a:extLst>
          </p:cNvPr>
          <p:cNvSpPr txBox="1"/>
          <p:nvPr/>
        </p:nvSpPr>
        <p:spPr>
          <a:xfrm>
            <a:off x="414068" y="1759789"/>
            <a:ext cx="79017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Geen specifieke voorschriften over de te gebruiken open datasets: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/>
              <a:t>Vegetatie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/>
              <a:t>Landbedekking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/>
              <a:t>Water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/>
              <a:t>Hoogte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/>
              <a:t>Klimaat en weer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/>
              <a:t>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Het is toegestaan om gebruikte open-access satellietdata aan te vullen met andere vormen van (</a:t>
            </a:r>
            <a:r>
              <a:rPr lang="nl-NL" dirty="0" err="1"/>
              <a:t>geo</a:t>
            </a:r>
            <a:r>
              <a:rPr lang="nl-NL" dirty="0"/>
              <a:t>)data.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7E48797-7C3D-4E23-A578-6FE154D79D9A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Verdere beschrijving</a:t>
            </a:r>
          </a:p>
        </p:txBody>
      </p:sp>
    </p:spTree>
    <p:extLst>
      <p:ext uri="{BB962C8B-B14F-4D97-AF65-F5344CB8AC3E}">
        <p14:creationId xmlns:p14="http://schemas.microsoft.com/office/powerpoint/2010/main" val="2287372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6B120B-13AC-44AB-911C-06C87240E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Toepassingsgebieden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7518BB1-683A-4590-85CC-6533444BA195}"/>
              </a:ext>
            </a:extLst>
          </p:cNvPr>
          <p:cNvSpPr txBox="1"/>
          <p:nvPr/>
        </p:nvSpPr>
        <p:spPr>
          <a:xfrm>
            <a:off x="575733" y="1828800"/>
            <a:ext cx="80506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Klimaatbestendige landbouw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Monitoren van klimaat mitigerende activiteiten, t.b.v. carbon banking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Agroforestry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Aanbieden van toegankelijke financiële diensten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Nutriënten en pesticiden advies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Internationaal Maatschappelijk Verantwoord Ondernemen (IMVO)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Certificering landbouwproducten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Betere sturing en monitoring van interventies van ontwikkelingsorganisaties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FFE859A-8653-44DE-9E4D-D7A0A83E9C04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Verdere beschrijving</a:t>
            </a:r>
          </a:p>
        </p:txBody>
      </p:sp>
    </p:spTree>
    <p:extLst>
      <p:ext uri="{BB962C8B-B14F-4D97-AF65-F5344CB8AC3E}">
        <p14:creationId xmlns:p14="http://schemas.microsoft.com/office/powerpoint/2010/main" val="3380048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179F99-73B8-44F8-AD23-DAB5CCF3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Spelregels</a:t>
            </a:r>
            <a:br>
              <a:rPr lang="nl-NL" dirty="0">
                <a:solidFill>
                  <a:schemeClr val="accent3">
                    <a:lumMod val="75000"/>
                  </a:schemeClr>
                </a:solidFill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00E462-0A31-4F26-BA4F-444EEE5A90B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520" y="2014917"/>
            <a:ext cx="5446814" cy="2608926"/>
          </a:xfrm>
        </p:spPr>
        <p:txBody>
          <a:bodyPr/>
          <a:lstStyle/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dirty="0"/>
              <a:t>Microfoon uitzetten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endParaRPr lang="nl-NL" dirty="0"/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dirty="0"/>
              <a:t>Vragen via chat-functie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D213B3F-EF1C-4273-826E-493B379B0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415" y="1901968"/>
            <a:ext cx="974837" cy="69631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13AE1E8-76EB-43A4-BF21-44A41E91D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8415" y="2845460"/>
            <a:ext cx="984709" cy="84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72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330B75A-7D24-4A24-8211-6006D74C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939" y="1221687"/>
            <a:ext cx="7617808" cy="72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9pPr>
          </a:lstStyle>
          <a:p>
            <a:pPr lvl="0" eaLnBrk="1" hangingPunct="1">
              <a:defRPr/>
            </a:pPr>
            <a:r>
              <a:rPr lang="nl-NL" sz="3200" dirty="0">
                <a:solidFill>
                  <a:srgbClr val="39870C">
                    <a:lumMod val="75000"/>
                  </a:srgbClr>
                </a:solidFill>
              </a:rPr>
              <a:t>Directe doelen prijsvraag</a:t>
            </a:r>
            <a:endParaRPr lang="nl-NL" sz="2000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kern="0" dirty="0">
              <a:solidFill>
                <a:srgbClr val="39870C">
                  <a:lumMod val="50000"/>
                </a:srgbClr>
              </a:solidFill>
              <a:latin typeface="Verdana"/>
              <a:cs typeface="Arial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27B6B62-0A86-4A07-8CE0-D67F403D0D62}"/>
              </a:ext>
            </a:extLst>
          </p:cNvPr>
          <p:cNvSpPr txBox="1"/>
          <p:nvPr/>
        </p:nvSpPr>
        <p:spPr>
          <a:xfrm>
            <a:off x="649895" y="1758297"/>
            <a:ext cx="81101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Hoe kunnen innovatieve digitale oplossingen </a:t>
            </a:r>
            <a:r>
              <a:rPr lang="nl-NL" dirty="0" err="1"/>
              <a:t>o.b.v</a:t>
            </a:r>
            <a:r>
              <a:rPr lang="nl-NL" dirty="0"/>
              <a:t> open </a:t>
            </a:r>
            <a:r>
              <a:rPr lang="nl-NL" dirty="0" err="1"/>
              <a:t>geodata</a:t>
            </a:r>
            <a:r>
              <a:rPr lang="nl-NL" dirty="0"/>
              <a:t> bijdragen aan voedselzekerheid en duurzaam land en watergebruik?</a:t>
            </a:r>
          </a:p>
          <a:p>
            <a:pPr lvl="1"/>
            <a:endParaRPr lang="nl-NL" dirty="0"/>
          </a:p>
          <a:p>
            <a:r>
              <a:rPr lang="nl-NL" sz="1600" dirty="0"/>
              <a:t>Inzichten uit de praktijk: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nl-NL" sz="1600" dirty="0"/>
              <a:t>Bestaande open-access </a:t>
            </a:r>
            <a:r>
              <a:rPr lang="nl-NL" sz="1600" dirty="0" err="1"/>
              <a:t>geodatasets</a:t>
            </a:r>
            <a:r>
              <a:rPr lang="nl-NL" sz="1600" dirty="0"/>
              <a:t> verder verrijken, breder en laagdrempeliger inzetbaar maken en daarmee het gebruik van deze </a:t>
            </a:r>
            <a:r>
              <a:rPr lang="nl-NL" sz="1600" dirty="0" err="1"/>
              <a:t>geodata</a:t>
            </a:r>
            <a:r>
              <a:rPr lang="nl-NL" sz="1600" dirty="0"/>
              <a:t> bevorderen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nl-NL" sz="1600" dirty="0"/>
              <a:t>Deze </a:t>
            </a:r>
            <a:r>
              <a:rPr lang="nl-NL" sz="1600" dirty="0" err="1"/>
              <a:t>geodata</a:t>
            </a:r>
            <a:r>
              <a:rPr lang="nl-NL" sz="1600" dirty="0"/>
              <a:t> toepassen op het verbeteren van ecologisch duurzame en verantwoorde landbouwmethoden in Afrika en het Midden-Oosten, in het bijzonder ten bate van kleinschalige voedselproducenten.</a:t>
            </a:r>
          </a:p>
        </p:txBody>
      </p:sp>
    </p:spTree>
    <p:extLst>
      <p:ext uri="{BB962C8B-B14F-4D97-AF65-F5344CB8AC3E}">
        <p14:creationId xmlns:p14="http://schemas.microsoft.com/office/powerpoint/2010/main" val="4294405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2472CA-033B-4CC3-A429-DDDE2284B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804874"/>
            <a:ext cx="8640960" cy="648071"/>
          </a:xfrm>
        </p:spPr>
        <p:txBody>
          <a:bodyPr/>
          <a:lstStyle/>
          <a:p>
            <a:r>
              <a:rPr lang="nl-NL" dirty="0"/>
              <a:t>Fasering prijsvraag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4EC5FD5E-6BC5-443B-9A18-838BBF0421E1}"/>
              </a:ext>
            </a:extLst>
          </p:cNvPr>
          <p:cNvGrpSpPr/>
          <p:nvPr/>
        </p:nvGrpSpPr>
        <p:grpSpPr>
          <a:xfrm>
            <a:off x="147677" y="-642480"/>
            <a:ext cx="8891547" cy="5080000"/>
            <a:chOff x="147677" y="-764731"/>
            <a:chExt cx="8891547" cy="5080000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1C7F286E-3422-4F46-B3B2-464C3B45C643}"/>
                </a:ext>
              </a:extLst>
            </p:cNvPr>
            <p:cNvSpPr/>
            <p:nvPr/>
          </p:nvSpPr>
          <p:spPr>
            <a:xfrm>
              <a:off x="147677" y="-764731"/>
              <a:ext cx="8891547" cy="5080000"/>
            </a:xfrm>
            <a:prstGeom prst="rect">
              <a:avLst/>
            </a:prstGeom>
            <a:noFill/>
          </p:spPr>
        </p:sp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F130F438-01CC-442D-A6F8-FC315195A15E}"/>
                </a:ext>
              </a:extLst>
            </p:cNvPr>
            <p:cNvSpPr/>
            <p:nvPr/>
          </p:nvSpPr>
          <p:spPr>
            <a:xfrm>
              <a:off x="248989" y="1288969"/>
              <a:ext cx="2260688" cy="843133"/>
            </a:xfrm>
            <a:custGeom>
              <a:avLst/>
              <a:gdLst>
                <a:gd name="connsiteX0" fmla="*/ 0 w 2205427"/>
                <a:gd name="connsiteY0" fmla="*/ 0 h 843133"/>
                <a:gd name="connsiteX1" fmla="*/ 1783861 w 2205427"/>
                <a:gd name="connsiteY1" fmla="*/ 0 h 843133"/>
                <a:gd name="connsiteX2" fmla="*/ 2205427 w 2205427"/>
                <a:gd name="connsiteY2" fmla="*/ 421567 h 843133"/>
                <a:gd name="connsiteX3" fmla="*/ 1783861 w 2205427"/>
                <a:gd name="connsiteY3" fmla="*/ 843133 h 843133"/>
                <a:gd name="connsiteX4" fmla="*/ 0 w 2205427"/>
                <a:gd name="connsiteY4" fmla="*/ 843133 h 843133"/>
                <a:gd name="connsiteX5" fmla="*/ 421567 w 2205427"/>
                <a:gd name="connsiteY5" fmla="*/ 421567 h 843133"/>
                <a:gd name="connsiteX6" fmla="*/ 0 w 2205427"/>
                <a:gd name="connsiteY6" fmla="*/ 0 h 84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5427" h="843133">
                  <a:moveTo>
                    <a:pt x="0" y="0"/>
                  </a:moveTo>
                  <a:lnTo>
                    <a:pt x="1783861" y="0"/>
                  </a:lnTo>
                  <a:lnTo>
                    <a:pt x="2205427" y="421567"/>
                  </a:lnTo>
                  <a:lnTo>
                    <a:pt x="1783861" y="843133"/>
                  </a:lnTo>
                  <a:lnTo>
                    <a:pt x="0" y="843133"/>
                  </a:lnTo>
                  <a:lnTo>
                    <a:pt x="421567" y="421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60">
                <a:alpha val="41961"/>
              </a:srgb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9578" tIns="29337" rIns="450903" bIns="29337" numCol="1" spcCol="1270" anchor="ctr" anchorCtr="0">
              <a:noAutofit/>
            </a:bodyPr>
            <a:lstStyle/>
            <a:p>
              <a:pPr marL="0" marR="0" lvl="0" indent="0" algn="l" defTabSz="9779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  <a:t>Indienings-</a:t>
              </a:r>
              <a:b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</a:br>
              <a: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  <a:t>f</a:t>
              </a:r>
              <a:r>
                <a:rPr kumimoji="0" lang="nl-NL" sz="17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ase</a:t>
              </a:r>
              <a:br>
                <a:rPr kumimoji="0" lang="nl-NL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</a:br>
              <a:r>
                <a:rPr kumimoji="0" lang="nl-NL" sz="105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Conceptvoorstellen</a:t>
              </a:r>
              <a:endPara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endParaRPr>
            </a:p>
          </p:txBody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4CA38BD9-9D84-45E9-9750-9F4CEEC47328}"/>
                </a:ext>
              </a:extLst>
            </p:cNvPr>
            <p:cNvSpPr/>
            <p:nvPr/>
          </p:nvSpPr>
          <p:spPr>
            <a:xfrm>
              <a:off x="4540352" y="1295194"/>
              <a:ext cx="2205427" cy="843133"/>
            </a:xfrm>
            <a:custGeom>
              <a:avLst/>
              <a:gdLst>
                <a:gd name="connsiteX0" fmla="*/ 0 w 2205427"/>
                <a:gd name="connsiteY0" fmla="*/ 0 h 843133"/>
                <a:gd name="connsiteX1" fmla="*/ 1783861 w 2205427"/>
                <a:gd name="connsiteY1" fmla="*/ 0 h 843133"/>
                <a:gd name="connsiteX2" fmla="*/ 2205427 w 2205427"/>
                <a:gd name="connsiteY2" fmla="*/ 421567 h 843133"/>
                <a:gd name="connsiteX3" fmla="*/ 1783861 w 2205427"/>
                <a:gd name="connsiteY3" fmla="*/ 843133 h 843133"/>
                <a:gd name="connsiteX4" fmla="*/ 0 w 2205427"/>
                <a:gd name="connsiteY4" fmla="*/ 843133 h 843133"/>
                <a:gd name="connsiteX5" fmla="*/ 421567 w 2205427"/>
                <a:gd name="connsiteY5" fmla="*/ 421567 h 843133"/>
                <a:gd name="connsiteX6" fmla="*/ 0 w 2205427"/>
                <a:gd name="connsiteY6" fmla="*/ 0 h 84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5427" h="843133">
                  <a:moveTo>
                    <a:pt x="0" y="0"/>
                  </a:moveTo>
                  <a:lnTo>
                    <a:pt x="1783861" y="0"/>
                  </a:lnTo>
                  <a:lnTo>
                    <a:pt x="2205427" y="421567"/>
                  </a:lnTo>
                  <a:lnTo>
                    <a:pt x="1783861" y="843133"/>
                  </a:lnTo>
                  <a:lnTo>
                    <a:pt x="0" y="843133"/>
                  </a:lnTo>
                  <a:lnTo>
                    <a:pt x="421567" y="421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2034447"/>
                <a:satOff val="6319"/>
                <a:lumOff val="-1483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9578" tIns="29337" rIns="450903" bIns="29337" numCol="1" spcCol="1270" anchor="ctr" anchorCtr="0">
              <a:noAutofit/>
            </a:bodyPr>
            <a:lstStyle/>
            <a:p>
              <a:pPr marL="0" marR="0" lvl="0" indent="0" algn="l" defTabSz="9779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600" dirty="0">
                  <a:solidFill>
                    <a:prstClr val="white"/>
                  </a:solidFill>
                  <a:latin typeface="Verdana"/>
                  <a:cs typeface="Arial"/>
                </a:rPr>
                <a:t>Uitvoerings-f</a:t>
              </a:r>
              <a:r>
                <a:rPr kumimoji="0" lang="nl-NL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ase</a:t>
              </a:r>
              <a: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 1</a:t>
              </a:r>
              <a:br>
                <a:rPr kumimoji="0" lang="nl-NL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</a:br>
              <a:r>
                <a:rPr kumimoji="0" lang="nl-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Eerste versie</a:t>
              </a:r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EEB76B88-92FE-480F-A7E3-69E61FE02A17}"/>
                </a:ext>
              </a:extLst>
            </p:cNvPr>
            <p:cNvSpPr/>
            <p:nvPr/>
          </p:nvSpPr>
          <p:spPr>
            <a:xfrm>
              <a:off x="6540093" y="1289632"/>
              <a:ext cx="2391507" cy="843133"/>
            </a:xfrm>
            <a:custGeom>
              <a:avLst/>
              <a:gdLst>
                <a:gd name="connsiteX0" fmla="*/ 0 w 2391507"/>
                <a:gd name="connsiteY0" fmla="*/ 0 h 843133"/>
                <a:gd name="connsiteX1" fmla="*/ 1969941 w 2391507"/>
                <a:gd name="connsiteY1" fmla="*/ 0 h 843133"/>
                <a:gd name="connsiteX2" fmla="*/ 2391507 w 2391507"/>
                <a:gd name="connsiteY2" fmla="*/ 421567 h 843133"/>
                <a:gd name="connsiteX3" fmla="*/ 1969941 w 2391507"/>
                <a:gd name="connsiteY3" fmla="*/ 843133 h 843133"/>
                <a:gd name="connsiteX4" fmla="*/ 0 w 2391507"/>
                <a:gd name="connsiteY4" fmla="*/ 843133 h 843133"/>
                <a:gd name="connsiteX5" fmla="*/ 421567 w 2391507"/>
                <a:gd name="connsiteY5" fmla="*/ 421567 h 843133"/>
                <a:gd name="connsiteX6" fmla="*/ 0 w 2391507"/>
                <a:gd name="connsiteY6" fmla="*/ 0 h 84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1507" h="843133">
                  <a:moveTo>
                    <a:pt x="0" y="0"/>
                  </a:moveTo>
                  <a:lnTo>
                    <a:pt x="1969941" y="0"/>
                  </a:lnTo>
                  <a:lnTo>
                    <a:pt x="2391507" y="421567"/>
                  </a:lnTo>
                  <a:lnTo>
                    <a:pt x="1969941" y="843133"/>
                  </a:lnTo>
                  <a:lnTo>
                    <a:pt x="0" y="843133"/>
                  </a:lnTo>
                  <a:lnTo>
                    <a:pt x="421567" y="421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4068895"/>
                <a:satOff val="12637"/>
                <a:lumOff val="-2967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9578" tIns="29337" rIns="450903" bIns="29337" numCol="1" spcCol="1270" anchor="ctr" anchorCtr="0">
              <a:noAutofit/>
            </a:bodyPr>
            <a:lstStyle/>
            <a:p>
              <a:pPr marL="0" marR="0" lvl="0" indent="0" algn="l" defTabSz="9779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Uitvoerings-</a:t>
              </a:r>
              <a:b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</a:br>
              <a: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fase 2</a:t>
              </a:r>
              <a:br>
                <a:rPr kumimoji="0" lang="nl-NL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</a:b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Doorontwikkeling</a:t>
              </a:r>
              <a:endPara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endParaRPr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ADF6F576-8EAF-4630-90B1-94BDBFD91248}"/>
                </a:ext>
              </a:extLst>
            </p:cNvPr>
            <p:cNvSpPr/>
            <p:nvPr/>
          </p:nvSpPr>
          <p:spPr>
            <a:xfrm>
              <a:off x="2327564" y="1288968"/>
              <a:ext cx="2422748" cy="843133"/>
            </a:xfrm>
            <a:custGeom>
              <a:avLst/>
              <a:gdLst>
                <a:gd name="connsiteX0" fmla="*/ 0 w 2205427"/>
                <a:gd name="connsiteY0" fmla="*/ 0 h 843133"/>
                <a:gd name="connsiteX1" fmla="*/ 1783861 w 2205427"/>
                <a:gd name="connsiteY1" fmla="*/ 0 h 843133"/>
                <a:gd name="connsiteX2" fmla="*/ 2205427 w 2205427"/>
                <a:gd name="connsiteY2" fmla="*/ 421567 h 843133"/>
                <a:gd name="connsiteX3" fmla="*/ 1783861 w 2205427"/>
                <a:gd name="connsiteY3" fmla="*/ 843133 h 843133"/>
                <a:gd name="connsiteX4" fmla="*/ 0 w 2205427"/>
                <a:gd name="connsiteY4" fmla="*/ 843133 h 843133"/>
                <a:gd name="connsiteX5" fmla="*/ 421567 w 2205427"/>
                <a:gd name="connsiteY5" fmla="*/ 421567 h 843133"/>
                <a:gd name="connsiteX6" fmla="*/ 0 w 2205427"/>
                <a:gd name="connsiteY6" fmla="*/ 0 h 84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5427" h="843133">
                  <a:moveTo>
                    <a:pt x="0" y="0"/>
                  </a:moveTo>
                  <a:lnTo>
                    <a:pt x="1783861" y="0"/>
                  </a:lnTo>
                  <a:lnTo>
                    <a:pt x="2205427" y="421567"/>
                  </a:lnTo>
                  <a:lnTo>
                    <a:pt x="1783861" y="843133"/>
                  </a:lnTo>
                  <a:lnTo>
                    <a:pt x="0" y="843133"/>
                  </a:lnTo>
                  <a:lnTo>
                    <a:pt x="421567" y="421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60">
                <a:alpha val="41961"/>
              </a:srgb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9578" tIns="29337" rIns="450903" bIns="29337" numCol="1" spcCol="1270" anchor="ctr" anchorCtr="0">
              <a:noAutofit/>
            </a:bodyPr>
            <a:lstStyle/>
            <a:p>
              <a:pPr marL="0" marR="0" lvl="0" indent="0" algn="l" defTabSz="9779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  <a:t>Indienings-</a:t>
              </a:r>
              <a:b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</a:br>
              <a: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  <a:t>f</a:t>
              </a:r>
              <a:r>
                <a:rPr kumimoji="0" lang="nl-NL" sz="17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ase</a:t>
              </a:r>
              <a:br>
                <a:rPr kumimoji="0" lang="nl-NL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</a:br>
              <a:r>
                <a:rPr lang="nl-NL" sz="1100" i="1" dirty="0">
                  <a:solidFill>
                    <a:prstClr val="white"/>
                  </a:solidFill>
                  <a:latin typeface="Verdana"/>
                  <a:cs typeface="Arial"/>
                </a:rPr>
                <a:t>Volledige voorstellen</a:t>
              </a:r>
              <a:endParaRPr kumimoji="0" lang="nl-NL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endParaRPr>
            </a:p>
          </p:txBody>
        </p:sp>
      </p:grpSp>
      <p:sp>
        <p:nvSpPr>
          <p:cNvPr id="10" name="Tekstvak 9">
            <a:extLst>
              <a:ext uri="{FF2B5EF4-FFF2-40B4-BE49-F238E27FC236}">
                <a16:creationId xmlns:a16="http://schemas.microsoft.com/office/drawing/2014/main" id="{824C61EE-02A2-4050-8772-05CE0558A4CE}"/>
              </a:ext>
            </a:extLst>
          </p:cNvPr>
          <p:cNvSpPr txBox="1"/>
          <p:nvPr/>
        </p:nvSpPr>
        <p:spPr>
          <a:xfrm>
            <a:off x="4505596" y="2868287"/>
            <a:ext cx="199782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Max. 6 bedrijven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sz="1100" dirty="0">
              <a:solidFill>
                <a:prstClr val="black"/>
              </a:solidFill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Haalbaarheidsonderzoek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100" dirty="0">
                <a:solidFill>
                  <a:prstClr val="black"/>
                </a:solidFill>
              </a:rPr>
              <a:t>Eerste prototype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Verder ontwikkelen relatie met gebruiker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9780D98B-BCAB-436B-8615-4E5B234846F5}"/>
              </a:ext>
            </a:extLst>
          </p:cNvPr>
          <p:cNvSpPr txBox="1"/>
          <p:nvPr/>
        </p:nvSpPr>
        <p:spPr>
          <a:xfrm>
            <a:off x="6650830" y="2863131"/>
            <a:ext cx="2009775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Max. 3 bedrijven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100" dirty="0">
                <a:solidFill>
                  <a:prstClr val="black"/>
                </a:solidFill>
              </a:rPr>
              <a:t>Doorontwikkeling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Demonstratie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100" dirty="0">
                <a:solidFill>
                  <a:prstClr val="black"/>
                </a:solidFill>
              </a:rPr>
              <a:t>Optimale aansluiting dienst op de wensen van de gebruikers</a:t>
            </a: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437CFB84-9D05-4775-8DCF-7A33DCC52664}"/>
              </a:ext>
            </a:extLst>
          </p:cNvPr>
          <p:cNvSpPr/>
          <p:nvPr/>
        </p:nvSpPr>
        <p:spPr>
          <a:xfrm>
            <a:off x="4506118" y="2435025"/>
            <a:ext cx="1781176" cy="27836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3-4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maanden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FE249E76-F310-46C4-902A-9B607F2A9172}"/>
              </a:ext>
            </a:extLst>
          </p:cNvPr>
          <p:cNvSpPr/>
          <p:nvPr/>
        </p:nvSpPr>
        <p:spPr>
          <a:xfrm>
            <a:off x="6650830" y="2434222"/>
            <a:ext cx="1977646" cy="2783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6-7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maanden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EFEB049A-9D0E-46E7-8B93-422D0F253AEA}"/>
              </a:ext>
            </a:extLst>
          </p:cNvPr>
          <p:cNvCxnSpPr>
            <a:cxnSpLocks/>
            <a:stCxn id="15" idx="1"/>
            <a:endCxn id="22" idx="1"/>
          </p:cNvCxnSpPr>
          <p:nvPr/>
        </p:nvCxnSpPr>
        <p:spPr>
          <a:xfrm flipH="1">
            <a:off x="4505596" y="2574209"/>
            <a:ext cx="522" cy="19729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2705B327-59DA-4BA6-B7EF-99DF864C72F0}"/>
              </a:ext>
            </a:extLst>
          </p:cNvPr>
          <p:cNvCxnSpPr>
            <a:cxnSpLocks/>
            <a:stCxn id="16" idx="1"/>
            <a:endCxn id="23" idx="1"/>
          </p:cNvCxnSpPr>
          <p:nvPr/>
        </p:nvCxnSpPr>
        <p:spPr>
          <a:xfrm>
            <a:off x="6650830" y="2573406"/>
            <a:ext cx="0" cy="19737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2953BA2E-E72E-402A-9392-791FFF83AC76}"/>
              </a:ext>
            </a:extLst>
          </p:cNvPr>
          <p:cNvSpPr txBox="1"/>
          <p:nvPr/>
        </p:nvSpPr>
        <p:spPr>
          <a:xfrm>
            <a:off x="4505596" y="4408630"/>
            <a:ext cx="1775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Start: 1 maart 2022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41B0B1D-4D8E-4C1B-A480-8EE243E956E9}"/>
              </a:ext>
            </a:extLst>
          </p:cNvPr>
          <p:cNvSpPr txBox="1"/>
          <p:nvPr/>
        </p:nvSpPr>
        <p:spPr>
          <a:xfrm>
            <a:off x="6650830" y="4408630"/>
            <a:ext cx="2009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Start: 12 juli 2022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3E4BA122-C120-4DD4-A5DF-C67C7C542D0C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Verdere beschrijving</a:t>
            </a:r>
          </a:p>
        </p:txBody>
      </p:sp>
    </p:spTree>
    <p:extLst>
      <p:ext uri="{BB962C8B-B14F-4D97-AF65-F5344CB8AC3E}">
        <p14:creationId xmlns:p14="http://schemas.microsoft.com/office/powerpoint/2010/main" val="1379295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B3F9AB4-E8FD-43C3-929E-C2704566C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Financiering</a:t>
            </a:r>
          </a:p>
        </p:txBody>
      </p:sp>
      <p:sp>
        <p:nvSpPr>
          <p:cNvPr id="7" name="Tijdelijke aanduiding voor inhoud 5">
            <a:extLst>
              <a:ext uri="{FF2B5EF4-FFF2-40B4-BE49-F238E27FC236}">
                <a16:creationId xmlns:a16="http://schemas.microsoft.com/office/drawing/2014/main" id="{92DC6D10-FF39-4103-8017-CD47FEEFDC75}"/>
              </a:ext>
            </a:extLst>
          </p:cNvPr>
          <p:cNvSpPr txBox="1">
            <a:spLocks/>
          </p:cNvSpPr>
          <p:nvPr/>
        </p:nvSpPr>
        <p:spPr>
          <a:xfrm>
            <a:off x="721722" y="1544023"/>
            <a:ext cx="2632705" cy="986298"/>
          </a:xfrm>
          <a:prstGeom prst="rect">
            <a:avLst/>
          </a:prstGeom>
          <a:solidFill>
            <a:srgbClr val="39870C"/>
          </a:solidFill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2400" dirty="0">
                <a:solidFill>
                  <a:schemeClr val="bg1"/>
                </a:solidFill>
              </a:rPr>
              <a:t>€ 300 000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nl-NL" sz="1400" dirty="0">
                <a:solidFill>
                  <a:schemeClr val="bg1"/>
                </a:solidFill>
              </a:rPr>
              <a:t>Van BZ-IGG via het </a:t>
            </a:r>
            <a:br>
              <a:rPr lang="nl-NL" sz="1400" dirty="0">
                <a:solidFill>
                  <a:schemeClr val="bg1"/>
                </a:solidFill>
              </a:rPr>
            </a:br>
            <a:r>
              <a:rPr lang="nl-NL" sz="1400" dirty="0">
                <a:solidFill>
                  <a:schemeClr val="bg1"/>
                </a:solidFill>
              </a:rPr>
              <a:t>G4AW-programma</a:t>
            </a:r>
          </a:p>
        </p:txBody>
      </p:sp>
      <p:sp>
        <p:nvSpPr>
          <p:cNvPr id="9" name="Tijdelijke aanduiding voor inhoud 5">
            <a:extLst>
              <a:ext uri="{FF2B5EF4-FFF2-40B4-BE49-F238E27FC236}">
                <a16:creationId xmlns:a16="http://schemas.microsoft.com/office/drawing/2014/main" id="{FAF13904-A187-45DB-81D4-797627E65FA4}"/>
              </a:ext>
            </a:extLst>
          </p:cNvPr>
          <p:cNvSpPr txBox="1">
            <a:spLocks/>
          </p:cNvSpPr>
          <p:nvPr/>
        </p:nvSpPr>
        <p:spPr>
          <a:xfrm>
            <a:off x="3354427" y="1544023"/>
            <a:ext cx="2631600" cy="986298"/>
          </a:xfrm>
          <a:prstGeom prst="rect">
            <a:avLst/>
          </a:prstGeom>
          <a:solidFill>
            <a:srgbClr val="5C1A76"/>
          </a:solidFill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2000" dirty="0">
                <a:solidFill>
                  <a:schemeClr val="bg1"/>
                </a:solidFill>
              </a:rPr>
              <a:t>€ 300 000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nl-NL" sz="1400" dirty="0">
                <a:solidFill>
                  <a:schemeClr val="bg1"/>
                </a:solidFill>
              </a:rPr>
              <a:t>Uit de NSO-</a:t>
            </a:r>
            <a:r>
              <a:rPr lang="nl-NL" sz="1400" dirty="0" err="1">
                <a:solidFill>
                  <a:schemeClr val="bg1"/>
                </a:solidFill>
              </a:rPr>
              <a:t>stuurgroepmiddelen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8" name="Tijdelijke aanduiding voor inhoud 5">
            <a:extLst>
              <a:ext uri="{FF2B5EF4-FFF2-40B4-BE49-F238E27FC236}">
                <a16:creationId xmlns:a16="http://schemas.microsoft.com/office/drawing/2014/main" id="{CBECDAD1-617D-485C-838F-9564881365D3}"/>
              </a:ext>
            </a:extLst>
          </p:cNvPr>
          <p:cNvSpPr txBox="1">
            <a:spLocks/>
          </p:cNvSpPr>
          <p:nvPr/>
        </p:nvSpPr>
        <p:spPr>
          <a:xfrm>
            <a:off x="721722" y="2628121"/>
            <a:ext cx="5264305" cy="66012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2000" dirty="0">
                <a:solidFill>
                  <a:schemeClr val="bg1"/>
                </a:solidFill>
              </a:rPr>
              <a:t>€ 600 000</a:t>
            </a:r>
            <a:br>
              <a:rPr lang="nl-NL" sz="2000" dirty="0">
                <a:solidFill>
                  <a:schemeClr val="bg1"/>
                </a:solidFill>
              </a:rPr>
            </a:br>
            <a:r>
              <a:rPr lang="nl-NL" sz="1600" dirty="0">
                <a:solidFill>
                  <a:schemeClr val="bg1"/>
                </a:solidFill>
              </a:rPr>
              <a:t>Totaalbudget prijsvraag</a:t>
            </a:r>
            <a:endParaRPr lang="nl-NL" sz="2000" dirty="0">
              <a:solidFill>
                <a:schemeClr val="bg1"/>
              </a:solidFill>
            </a:endParaRPr>
          </a:p>
        </p:txBody>
      </p:sp>
      <p:sp>
        <p:nvSpPr>
          <p:cNvPr id="10" name="Tijdelijke aanduiding voor inhoud 5">
            <a:extLst>
              <a:ext uri="{FF2B5EF4-FFF2-40B4-BE49-F238E27FC236}">
                <a16:creationId xmlns:a16="http://schemas.microsoft.com/office/drawing/2014/main" id="{E2F35312-9147-4B96-B228-D7973DE47F79}"/>
              </a:ext>
            </a:extLst>
          </p:cNvPr>
          <p:cNvSpPr txBox="1">
            <a:spLocks/>
          </p:cNvSpPr>
          <p:nvPr/>
        </p:nvSpPr>
        <p:spPr>
          <a:xfrm>
            <a:off x="721722" y="3390939"/>
            <a:ext cx="2632705" cy="6236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2000" dirty="0">
                <a:solidFill>
                  <a:schemeClr val="bg1"/>
                </a:solidFill>
              </a:rPr>
              <a:t>€ 300 000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1400" dirty="0">
                <a:solidFill>
                  <a:schemeClr val="bg1"/>
                </a:solidFill>
              </a:rPr>
              <a:t>Fase 1</a:t>
            </a:r>
          </a:p>
        </p:txBody>
      </p:sp>
      <p:sp>
        <p:nvSpPr>
          <p:cNvPr id="11" name="Tijdelijke aanduiding voor inhoud 5">
            <a:extLst>
              <a:ext uri="{FF2B5EF4-FFF2-40B4-BE49-F238E27FC236}">
                <a16:creationId xmlns:a16="http://schemas.microsoft.com/office/drawing/2014/main" id="{06FBDD68-142B-4D02-B77D-98ED64D87DCD}"/>
              </a:ext>
            </a:extLst>
          </p:cNvPr>
          <p:cNvSpPr txBox="1">
            <a:spLocks/>
          </p:cNvSpPr>
          <p:nvPr/>
        </p:nvSpPr>
        <p:spPr>
          <a:xfrm>
            <a:off x="3352770" y="3390939"/>
            <a:ext cx="2632705" cy="623622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2000" dirty="0">
                <a:solidFill>
                  <a:schemeClr val="bg1"/>
                </a:solidFill>
              </a:rPr>
              <a:t>€ 300 000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1400" dirty="0">
                <a:solidFill>
                  <a:schemeClr val="bg1"/>
                </a:solidFill>
              </a:rPr>
              <a:t>Fase 2</a:t>
            </a:r>
          </a:p>
        </p:txBody>
      </p:sp>
      <p:sp>
        <p:nvSpPr>
          <p:cNvPr id="12" name="Tijdelijke aanduiding voor inhoud 5">
            <a:extLst>
              <a:ext uri="{FF2B5EF4-FFF2-40B4-BE49-F238E27FC236}">
                <a16:creationId xmlns:a16="http://schemas.microsoft.com/office/drawing/2014/main" id="{F0A015CB-AC87-4F0C-AAAD-32DABD90555B}"/>
              </a:ext>
            </a:extLst>
          </p:cNvPr>
          <p:cNvSpPr txBox="1">
            <a:spLocks/>
          </p:cNvSpPr>
          <p:nvPr/>
        </p:nvSpPr>
        <p:spPr>
          <a:xfrm>
            <a:off x="721721" y="4014561"/>
            <a:ext cx="439200" cy="4267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700" dirty="0">
                <a:solidFill>
                  <a:schemeClr val="bg1"/>
                </a:solidFill>
              </a:rPr>
              <a:t>Max. € 50k</a:t>
            </a:r>
            <a:endParaRPr lang="nl-NL" sz="300" dirty="0">
              <a:solidFill>
                <a:schemeClr val="bg1"/>
              </a:solidFill>
            </a:endParaRPr>
          </a:p>
        </p:txBody>
      </p:sp>
      <p:sp>
        <p:nvSpPr>
          <p:cNvPr id="13" name="Tijdelijke aanduiding voor inhoud 5">
            <a:extLst>
              <a:ext uri="{FF2B5EF4-FFF2-40B4-BE49-F238E27FC236}">
                <a16:creationId xmlns:a16="http://schemas.microsoft.com/office/drawing/2014/main" id="{F6C768E8-1784-402A-B18C-88E61A37D6FE}"/>
              </a:ext>
            </a:extLst>
          </p:cNvPr>
          <p:cNvSpPr txBox="1">
            <a:spLocks/>
          </p:cNvSpPr>
          <p:nvPr/>
        </p:nvSpPr>
        <p:spPr>
          <a:xfrm>
            <a:off x="1160921" y="4014560"/>
            <a:ext cx="439200" cy="4267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700" dirty="0">
                <a:solidFill>
                  <a:schemeClr val="bg1"/>
                </a:solidFill>
              </a:rPr>
              <a:t>Max. € 50k</a:t>
            </a:r>
            <a:endParaRPr lang="nl-NL" sz="300" dirty="0">
              <a:solidFill>
                <a:schemeClr val="bg1"/>
              </a:solidFill>
            </a:endParaRPr>
          </a:p>
        </p:txBody>
      </p:sp>
      <p:sp>
        <p:nvSpPr>
          <p:cNvPr id="14" name="Tijdelijke aanduiding voor inhoud 5">
            <a:extLst>
              <a:ext uri="{FF2B5EF4-FFF2-40B4-BE49-F238E27FC236}">
                <a16:creationId xmlns:a16="http://schemas.microsoft.com/office/drawing/2014/main" id="{25DE155E-B868-465E-83E3-2AC36C9D9491}"/>
              </a:ext>
            </a:extLst>
          </p:cNvPr>
          <p:cNvSpPr txBox="1">
            <a:spLocks/>
          </p:cNvSpPr>
          <p:nvPr/>
        </p:nvSpPr>
        <p:spPr>
          <a:xfrm>
            <a:off x="1598046" y="4014560"/>
            <a:ext cx="439200" cy="4267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700" dirty="0">
                <a:solidFill>
                  <a:schemeClr val="bg1"/>
                </a:solidFill>
              </a:rPr>
              <a:t>Max. € 50k</a:t>
            </a:r>
            <a:endParaRPr lang="nl-NL" sz="300" dirty="0">
              <a:solidFill>
                <a:schemeClr val="bg1"/>
              </a:solidFill>
            </a:endParaRPr>
          </a:p>
        </p:txBody>
      </p:sp>
      <p:sp>
        <p:nvSpPr>
          <p:cNvPr id="15" name="Tijdelijke aanduiding voor inhoud 5">
            <a:extLst>
              <a:ext uri="{FF2B5EF4-FFF2-40B4-BE49-F238E27FC236}">
                <a16:creationId xmlns:a16="http://schemas.microsoft.com/office/drawing/2014/main" id="{971700D0-0A32-425E-9AFE-A3E558B4EF58}"/>
              </a:ext>
            </a:extLst>
          </p:cNvPr>
          <p:cNvSpPr txBox="1">
            <a:spLocks/>
          </p:cNvSpPr>
          <p:nvPr/>
        </p:nvSpPr>
        <p:spPr>
          <a:xfrm>
            <a:off x="2037246" y="4014559"/>
            <a:ext cx="439200" cy="4267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700" dirty="0">
                <a:solidFill>
                  <a:schemeClr val="bg1"/>
                </a:solidFill>
              </a:rPr>
              <a:t>Max. € 50k</a:t>
            </a:r>
            <a:endParaRPr lang="nl-NL" sz="300" dirty="0">
              <a:solidFill>
                <a:schemeClr val="bg1"/>
              </a:solidFill>
            </a:endParaRPr>
          </a:p>
        </p:txBody>
      </p:sp>
      <p:sp>
        <p:nvSpPr>
          <p:cNvPr id="16" name="Tijdelijke aanduiding voor inhoud 5">
            <a:extLst>
              <a:ext uri="{FF2B5EF4-FFF2-40B4-BE49-F238E27FC236}">
                <a16:creationId xmlns:a16="http://schemas.microsoft.com/office/drawing/2014/main" id="{8CB79C56-7731-4794-B9D1-18D0617345B7}"/>
              </a:ext>
            </a:extLst>
          </p:cNvPr>
          <p:cNvSpPr txBox="1">
            <a:spLocks/>
          </p:cNvSpPr>
          <p:nvPr/>
        </p:nvSpPr>
        <p:spPr>
          <a:xfrm>
            <a:off x="2473818" y="4014559"/>
            <a:ext cx="439200" cy="4267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700" dirty="0">
                <a:solidFill>
                  <a:schemeClr val="bg1"/>
                </a:solidFill>
              </a:rPr>
              <a:t>Max. € 50k</a:t>
            </a:r>
            <a:endParaRPr lang="nl-NL" sz="300" dirty="0">
              <a:solidFill>
                <a:schemeClr val="bg1"/>
              </a:solidFill>
            </a:endParaRPr>
          </a:p>
        </p:txBody>
      </p:sp>
      <p:sp>
        <p:nvSpPr>
          <p:cNvPr id="17" name="Tijdelijke aanduiding voor inhoud 5">
            <a:extLst>
              <a:ext uri="{FF2B5EF4-FFF2-40B4-BE49-F238E27FC236}">
                <a16:creationId xmlns:a16="http://schemas.microsoft.com/office/drawing/2014/main" id="{5CE15DF3-F2D1-4CA8-9CD4-9FF25B35F5A5}"/>
              </a:ext>
            </a:extLst>
          </p:cNvPr>
          <p:cNvSpPr txBox="1">
            <a:spLocks/>
          </p:cNvSpPr>
          <p:nvPr/>
        </p:nvSpPr>
        <p:spPr>
          <a:xfrm>
            <a:off x="2913018" y="4014558"/>
            <a:ext cx="439200" cy="4267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700" dirty="0">
                <a:solidFill>
                  <a:schemeClr val="bg1"/>
                </a:solidFill>
              </a:rPr>
              <a:t>Max. € 50k</a:t>
            </a:r>
            <a:endParaRPr lang="nl-NL" sz="300" dirty="0">
              <a:solidFill>
                <a:schemeClr val="bg1"/>
              </a:solidFill>
            </a:endParaRPr>
          </a:p>
        </p:txBody>
      </p:sp>
      <p:sp>
        <p:nvSpPr>
          <p:cNvPr id="18" name="Tijdelijke aanduiding voor inhoud 5">
            <a:extLst>
              <a:ext uri="{FF2B5EF4-FFF2-40B4-BE49-F238E27FC236}">
                <a16:creationId xmlns:a16="http://schemas.microsoft.com/office/drawing/2014/main" id="{657369B9-CA74-464B-9E74-62DFF490089D}"/>
              </a:ext>
            </a:extLst>
          </p:cNvPr>
          <p:cNvSpPr txBox="1">
            <a:spLocks/>
          </p:cNvSpPr>
          <p:nvPr/>
        </p:nvSpPr>
        <p:spPr>
          <a:xfrm>
            <a:off x="3350561" y="4014558"/>
            <a:ext cx="878400" cy="426747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1200" dirty="0">
                <a:solidFill>
                  <a:schemeClr val="bg1"/>
                </a:solidFill>
              </a:rPr>
              <a:t>Max. € 100k</a:t>
            </a:r>
            <a:endParaRPr lang="nl-NL" sz="900" dirty="0">
              <a:solidFill>
                <a:schemeClr val="bg1"/>
              </a:solidFill>
            </a:endParaRPr>
          </a:p>
        </p:txBody>
      </p:sp>
      <p:sp>
        <p:nvSpPr>
          <p:cNvPr id="19" name="Tijdelijke aanduiding voor inhoud 5">
            <a:extLst>
              <a:ext uri="{FF2B5EF4-FFF2-40B4-BE49-F238E27FC236}">
                <a16:creationId xmlns:a16="http://schemas.microsoft.com/office/drawing/2014/main" id="{1C78BC62-3089-4EDA-BEC7-75C771169F2F}"/>
              </a:ext>
            </a:extLst>
          </p:cNvPr>
          <p:cNvSpPr txBox="1">
            <a:spLocks/>
          </p:cNvSpPr>
          <p:nvPr/>
        </p:nvSpPr>
        <p:spPr>
          <a:xfrm>
            <a:off x="3349590" y="4014557"/>
            <a:ext cx="878400" cy="426747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1200" dirty="0">
                <a:solidFill>
                  <a:schemeClr val="bg1"/>
                </a:solidFill>
              </a:rPr>
              <a:t>Max. </a:t>
            </a:r>
            <a:br>
              <a:rPr lang="nl-NL" sz="1200" dirty="0">
                <a:solidFill>
                  <a:schemeClr val="bg1"/>
                </a:solidFill>
              </a:rPr>
            </a:br>
            <a:r>
              <a:rPr lang="nl-NL" sz="1200" dirty="0">
                <a:solidFill>
                  <a:schemeClr val="bg1"/>
                </a:solidFill>
              </a:rPr>
              <a:t>€ 100k</a:t>
            </a:r>
            <a:endParaRPr lang="nl-NL" sz="900" dirty="0">
              <a:solidFill>
                <a:schemeClr val="bg1"/>
              </a:solidFill>
            </a:endParaRPr>
          </a:p>
        </p:txBody>
      </p:sp>
      <p:sp>
        <p:nvSpPr>
          <p:cNvPr id="20" name="Tijdelijke aanduiding voor inhoud 5">
            <a:extLst>
              <a:ext uri="{FF2B5EF4-FFF2-40B4-BE49-F238E27FC236}">
                <a16:creationId xmlns:a16="http://schemas.microsoft.com/office/drawing/2014/main" id="{C0E510F1-66EC-4031-B62B-6C756DD6197E}"/>
              </a:ext>
            </a:extLst>
          </p:cNvPr>
          <p:cNvSpPr txBox="1">
            <a:spLocks/>
          </p:cNvSpPr>
          <p:nvPr/>
        </p:nvSpPr>
        <p:spPr>
          <a:xfrm>
            <a:off x="4232141" y="4014556"/>
            <a:ext cx="878400" cy="426747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1200" dirty="0">
                <a:solidFill>
                  <a:schemeClr val="bg1"/>
                </a:solidFill>
              </a:rPr>
              <a:t>Max. </a:t>
            </a:r>
            <a:br>
              <a:rPr lang="nl-NL" sz="1200" dirty="0">
                <a:solidFill>
                  <a:schemeClr val="bg1"/>
                </a:solidFill>
              </a:rPr>
            </a:br>
            <a:r>
              <a:rPr lang="nl-NL" sz="1200" dirty="0">
                <a:solidFill>
                  <a:schemeClr val="bg1"/>
                </a:solidFill>
              </a:rPr>
              <a:t>€ 100k</a:t>
            </a:r>
            <a:endParaRPr lang="nl-NL" sz="900" dirty="0">
              <a:solidFill>
                <a:schemeClr val="bg1"/>
              </a:solidFill>
            </a:endParaRPr>
          </a:p>
        </p:txBody>
      </p:sp>
      <p:sp>
        <p:nvSpPr>
          <p:cNvPr id="21" name="Tijdelijke aanduiding voor inhoud 5">
            <a:extLst>
              <a:ext uri="{FF2B5EF4-FFF2-40B4-BE49-F238E27FC236}">
                <a16:creationId xmlns:a16="http://schemas.microsoft.com/office/drawing/2014/main" id="{EEAE7FB1-38A4-490C-A70B-7A1243F7CB1D}"/>
              </a:ext>
            </a:extLst>
          </p:cNvPr>
          <p:cNvSpPr txBox="1">
            <a:spLocks/>
          </p:cNvSpPr>
          <p:nvPr/>
        </p:nvSpPr>
        <p:spPr>
          <a:xfrm>
            <a:off x="5107494" y="4014556"/>
            <a:ext cx="878400" cy="426747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/>
          <a:lstStyle>
            <a:lvl1pPr marL="359991" indent="-359991" algn="l" defTabSz="91437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82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914378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Verdana" panose="020B060403050404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09" indent="-285743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nl-NL" sz="1200" dirty="0">
                <a:solidFill>
                  <a:schemeClr val="bg1"/>
                </a:solidFill>
              </a:rPr>
              <a:t>Max. </a:t>
            </a:r>
            <a:br>
              <a:rPr lang="nl-NL" sz="1200" dirty="0">
                <a:solidFill>
                  <a:schemeClr val="bg1"/>
                </a:solidFill>
              </a:rPr>
            </a:br>
            <a:r>
              <a:rPr lang="nl-NL" sz="1200" dirty="0">
                <a:solidFill>
                  <a:schemeClr val="bg1"/>
                </a:solidFill>
              </a:rPr>
              <a:t>€ 100k</a:t>
            </a:r>
            <a:endParaRPr lang="nl-NL" sz="900" dirty="0">
              <a:solidFill>
                <a:schemeClr val="bg1"/>
              </a:solidFill>
            </a:endParaRPr>
          </a:p>
        </p:txBody>
      </p:sp>
      <p:sp>
        <p:nvSpPr>
          <p:cNvPr id="22" name="Titel 4">
            <a:extLst>
              <a:ext uri="{FF2B5EF4-FFF2-40B4-BE49-F238E27FC236}">
                <a16:creationId xmlns:a16="http://schemas.microsoft.com/office/drawing/2014/main" id="{E8A54881-B28E-4275-B473-B95FD8990338}"/>
              </a:ext>
            </a:extLst>
          </p:cNvPr>
          <p:cNvSpPr txBox="1">
            <a:spLocks/>
          </p:cNvSpPr>
          <p:nvPr/>
        </p:nvSpPr>
        <p:spPr bwMode="auto">
          <a:xfrm>
            <a:off x="6167960" y="1544023"/>
            <a:ext cx="2976040" cy="986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1800" dirty="0"/>
              <a:t>Oorsprong</a:t>
            </a:r>
          </a:p>
        </p:txBody>
      </p:sp>
      <p:sp>
        <p:nvSpPr>
          <p:cNvPr id="23" name="Titel 4">
            <a:extLst>
              <a:ext uri="{FF2B5EF4-FFF2-40B4-BE49-F238E27FC236}">
                <a16:creationId xmlns:a16="http://schemas.microsoft.com/office/drawing/2014/main" id="{5F12476B-2E6C-4228-ADD8-7050ED5782DB}"/>
              </a:ext>
            </a:extLst>
          </p:cNvPr>
          <p:cNvSpPr txBox="1">
            <a:spLocks/>
          </p:cNvSpPr>
          <p:nvPr/>
        </p:nvSpPr>
        <p:spPr bwMode="auto">
          <a:xfrm>
            <a:off x="6167960" y="2675913"/>
            <a:ext cx="2976040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1800" dirty="0"/>
              <a:t>Totaalbudget</a:t>
            </a:r>
          </a:p>
        </p:txBody>
      </p:sp>
      <p:sp>
        <p:nvSpPr>
          <p:cNvPr id="24" name="Titel 4">
            <a:extLst>
              <a:ext uri="{FF2B5EF4-FFF2-40B4-BE49-F238E27FC236}">
                <a16:creationId xmlns:a16="http://schemas.microsoft.com/office/drawing/2014/main" id="{37DCF521-C76D-4080-883A-5F891300E99C}"/>
              </a:ext>
            </a:extLst>
          </p:cNvPr>
          <p:cNvSpPr txBox="1">
            <a:spLocks/>
          </p:cNvSpPr>
          <p:nvPr/>
        </p:nvSpPr>
        <p:spPr bwMode="auto">
          <a:xfrm>
            <a:off x="6167960" y="3355595"/>
            <a:ext cx="2976040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1800" dirty="0"/>
              <a:t>Totaalbudget per fase</a:t>
            </a:r>
          </a:p>
        </p:txBody>
      </p:sp>
      <p:sp>
        <p:nvSpPr>
          <p:cNvPr id="25" name="Titel 4">
            <a:extLst>
              <a:ext uri="{FF2B5EF4-FFF2-40B4-BE49-F238E27FC236}">
                <a16:creationId xmlns:a16="http://schemas.microsoft.com/office/drawing/2014/main" id="{7BC74E74-9117-44BD-954A-789B53F9FA53}"/>
              </a:ext>
            </a:extLst>
          </p:cNvPr>
          <p:cNvSpPr txBox="1">
            <a:spLocks/>
          </p:cNvSpPr>
          <p:nvPr/>
        </p:nvSpPr>
        <p:spPr bwMode="auto">
          <a:xfrm>
            <a:off x="6167960" y="3990793"/>
            <a:ext cx="2976040" cy="589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1800" dirty="0"/>
              <a:t>Budget per bedrijf</a:t>
            </a:r>
            <a:br>
              <a:rPr lang="nl-NL" sz="1800" dirty="0"/>
            </a:br>
            <a:r>
              <a:rPr lang="nl-NL" sz="1800" dirty="0"/>
              <a:t>per fase</a:t>
            </a:r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31EE5B21-46BF-4582-96EF-B369BEB1C510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Verdere beschrijving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500D9E0-77F1-468B-872D-354A631B1400}"/>
              </a:ext>
            </a:extLst>
          </p:cNvPr>
          <p:cNvSpPr/>
          <p:nvPr/>
        </p:nvSpPr>
        <p:spPr>
          <a:xfrm>
            <a:off x="51371" y="4503570"/>
            <a:ext cx="20826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900" i="1" dirty="0"/>
              <a:t>(Genoemde bedragen zijn incl. BTW)</a:t>
            </a:r>
          </a:p>
        </p:txBody>
      </p:sp>
    </p:spTree>
    <p:extLst>
      <p:ext uri="{BB962C8B-B14F-4D97-AF65-F5344CB8AC3E}">
        <p14:creationId xmlns:p14="http://schemas.microsoft.com/office/powerpoint/2010/main" val="3477354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5168E2-24F4-4F75-AC71-42705D098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Geografische focus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53A296C-0C2B-464F-9C0E-F2619D01331F}"/>
              </a:ext>
            </a:extLst>
          </p:cNvPr>
          <p:cNvSpPr txBox="1"/>
          <p:nvPr/>
        </p:nvSpPr>
        <p:spPr>
          <a:xfrm>
            <a:off x="435524" y="2083594"/>
            <a:ext cx="47094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Landenlijst gebaseerd op BZ doellanden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Afrika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Midden-Oosten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Zie oproeptekst (bijlage 1) voor een volledig overzicht. </a:t>
            </a:r>
          </a:p>
        </p:txBody>
      </p:sp>
      <p:pic>
        <p:nvPicPr>
          <p:cNvPr id="5" name="Afbeelding 4" descr="Afbeelding met kaart&#10;&#10;Automatisch gegenereerde beschrijving">
            <a:extLst>
              <a:ext uri="{FF2B5EF4-FFF2-40B4-BE49-F238E27FC236}">
                <a16:creationId xmlns:a16="http://schemas.microsoft.com/office/drawing/2014/main" id="{9166F190-20B0-4452-A4AA-48A0E19986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9" t="20464" r="40401" b="3002"/>
          <a:stretch/>
        </p:blipFill>
        <p:spPr>
          <a:xfrm>
            <a:off x="5788938" y="1599641"/>
            <a:ext cx="3103542" cy="299923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0A7ABD8-6D5F-4CF9-A98F-A68F50C1F999}"/>
              </a:ext>
            </a:extLst>
          </p:cNvPr>
          <p:cNvSpPr txBox="1">
            <a:spLocks/>
          </p:cNvSpPr>
          <p:nvPr/>
        </p:nvSpPr>
        <p:spPr bwMode="auto">
          <a:xfrm>
            <a:off x="0" y="178435"/>
            <a:ext cx="4136400" cy="406800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Verdere beschrijving</a:t>
            </a:r>
          </a:p>
        </p:txBody>
      </p:sp>
    </p:spTree>
    <p:extLst>
      <p:ext uri="{BB962C8B-B14F-4D97-AF65-F5344CB8AC3E}">
        <p14:creationId xmlns:p14="http://schemas.microsoft.com/office/powerpoint/2010/main" val="3961148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8C75E5-98C6-407B-95CE-08D0C440F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Processtappen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84FDF5-250D-4966-8D30-2F4FED9028C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Dhr. Lauran Verstraeten</a:t>
            </a:r>
          </a:p>
          <a:p>
            <a:pPr marL="0" indent="0">
              <a:buNone/>
            </a:pPr>
            <a:r>
              <a:rPr lang="nl-NL" sz="2000" i="1" dirty="0"/>
              <a:t>Adviseur satelliettoepassingen bij NSO</a:t>
            </a:r>
          </a:p>
        </p:txBody>
      </p:sp>
    </p:spTree>
    <p:extLst>
      <p:ext uri="{BB962C8B-B14F-4D97-AF65-F5344CB8AC3E}">
        <p14:creationId xmlns:p14="http://schemas.microsoft.com/office/powerpoint/2010/main" val="30825801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2472CA-033B-4CC3-A429-DDDE2284B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804874"/>
            <a:ext cx="8640960" cy="648071"/>
          </a:xfrm>
        </p:spPr>
        <p:txBody>
          <a:bodyPr/>
          <a:lstStyle/>
          <a:p>
            <a:r>
              <a:rPr lang="nl-NL" dirty="0"/>
              <a:t>Fasering prijsvraag en indiening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4EC5FD5E-6BC5-443B-9A18-838BBF0421E1}"/>
              </a:ext>
            </a:extLst>
          </p:cNvPr>
          <p:cNvGrpSpPr/>
          <p:nvPr/>
        </p:nvGrpSpPr>
        <p:grpSpPr>
          <a:xfrm>
            <a:off x="147677" y="-642480"/>
            <a:ext cx="8891547" cy="5080000"/>
            <a:chOff x="147677" y="-764731"/>
            <a:chExt cx="8891547" cy="5080000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1C7F286E-3422-4F46-B3B2-464C3B45C643}"/>
                </a:ext>
              </a:extLst>
            </p:cNvPr>
            <p:cNvSpPr/>
            <p:nvPr/>
          </p:nvSpPr>
          <p:spPr>
            <a:xfrm>
              <a:off x="147677" y="-764731"/>
              <a:ext cx="8891547" cy="5080000"/>
            </a:xfrm>
            <a:prstGeom prst="rect">
              <a:avLst/>
            </a:prstGeom>
            <a:noFill/>
          </p:spPr>
        </p:sp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F130F438-01CC-442D-A6F8-FC315195A15E}"/>
                </a:ext>
              </a:extLst>
            </p:cNvPr>
            <p:cNvSpPr/>
            <p:nvPr/>
          </p:nvSpPr>
          <p:spPr>
            <a:xfrm>
              <a:off x="248989" y="1288969"/>
              <a:ext cx="2260688" cy="843133"/>
            </a:xfrm>
            <a:custGeom>
              <a:avLst/>
              <a:gdLst>
                <a:gd name="connsiteX0" fmla="*/ 0 w 2205427"/>
                <a:gd name="connsiteY0" fmla="*/ 0 h 843133"/>
                <a:gd name="connsiteX1" fmla="*/ 1783861 w 2205427"/>
                <a:gd name="connsiteY1" fmla="*/ 0 h 843133"/>
                <a:gd name="connsiteX2" fmla="*/ 2205427 w 2205427"/>
                <a:gd name="connsiteY2" fmla="*/ 421567 h 843133"/>
                <a:gd name="connsiteX3" fmla="*/ 1783861 w 2205427"/>
                <a:gd name="connsiteY3" fmla="*/ 843133 h 843133"/>
                <a:gd name="connsiteX4" fmla="*/ 0 w 2205427"/>
                <a:gd name="connsiteY4" fmla="*/ 843133 h 843133"/>
                <a:gd name="connsiteX5" fmla="*/ 421567 w 2205427"/>
                <a:gd name="connsiteY5" fmla="*/ 421567 h 843133"/>
                <a:gd name="connsiteX6" fmla="*/ 0 w 2205427"/>
                <a:gd name="connsiteY6" fmla="*/ 0 h 84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5427" h="843133">
                  <a:moveTo>
                    <a:pt x="0" y="0"/>
                  </a:moveTo>
                  <a:lnTo>
                    <a:pt x="1783861" y="0"/>
                  </a:lnTo>
                  <a:lnTo>
                    <a:pt x="2205427" y="421567"/>
                  </a:lnTo>
                  <a:lnTo>
                    <a:pt x="1783861" y="843133"/>
                  </a:lnTo>
                  <a:lnTo>
                    <a:pt x="0" y="843133"/>
                  </a:lnTo>
                  <a:lnTo>
                    <a:pt x="421567" y="421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6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9578" tIns="29337" rIns="450903" bIns="29337" numCol="1" spcCol="1270" anchor="ctr" anchorCtr="0">
              <a:noAutofit/>
            </a:bodyPr>
            <a:lstStyle/>
            <a:p>
              <a:pPr marL="0" marR="0" lvl="0" indent="0" algn="l" defTabSz="9779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  <a:t>Indienings-</a:t>
              </a:r>
              <a:b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</a:br>
              <a: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  <a:t>f</a:t>
              </a:r>
              <a:r>
                <a:rPr kumimoji="0" lang="nl-NL" sz="17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ase</a:t>
              </a:r>
              <a:br>
                <a:rPr kumimoji="0" lang="nl-NL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</a:br>
              <a:r>
                <a:rPr kumimoji="0" lang="nl-NL" sz="105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Conceptvoorstellen</a:t>
              </a:r>
              <a:endPara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endParaRPr>
            </a:p>
          </p:txBody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4CA38BD9-9D84-45E9-9750-9F4CEEC47328}"/>
                </a:ext>
              </a:extLst>
            </p:cNvPr>
            <p:cNvSpPr/>
            <p:nvPr/>
          </p:nvSpPr>
          <p:spPr>
            <a:xfrm>
              <a:off x="4540352" y="1295194"/>
              <a:ext cx="2205427" cy="843133"/>
            </a:xfrm>
            <a:custGeom>
              <a:avLst/>
              <a:gdLst>
                <a:gd name="connsiteX0" fmla="*/ 0 w 2205427"/>
                <a:gd name="connsiteY0" fmla="*/ 0 h 843133"/>
                <a:gd name="connsiteX1" fmla="*/ 1783861 w 2205427"/>
                <a:gd name="connsiteY1" fmla="*/ 0 h 843133"/>
                <a:gd name="connsiteX2" fmla="*/ 2205427 w 2205427"/>
                <a:gd name="connsiteY2" fmla="*/ 421567 h 843133"/>
                <a:gd name="connsiteX3" fmla="*/ 1783861 w 2205427"/>
                <a:gd name="connsiteY3" fmla="*/ 843133 h 843133"/>
                <a:gd name="connsiteX4" fmla="*/ 0 w 2205427"/>
                <a:gd name="connsiteY4" fmla="*/ 843133 h 843133"/>
                <a:gd name="connsiteX5" fmla="*/ 421567 w 2205427"/>
                <a:gd name="connsiteY5" fmla="*/ 421567 h 843133"/>
                <a:gd name="connsiteX6" fmla="*/ 0 w 2205427"/>
                <a:gd name="connsiteY6" fmla="*/ 0 h 84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5427" h="843133">
                  <a:moveTo>
                    <a:pt x="0" y="0"/>
                  </a:moveTo>
                  <a:lnTo>
                    <a:pt x="1783861" y="0"/>
                  </a:lnTo>
                  <a:lnTo>
                    <a:pt x="2205427" y="421567"/>
                  </a:lnTo>
                  <a:lnTo>
                    <a:pt x="1783861" y="843133"/>
                  </a:lnTo>
                  <a:lnTo>
                    <a:pt x="0" y="843133"/>
                  </a:lnTo>
                  <a:lnTo>
                    <a:pt x="421567" y="421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2034447"/>
                <a:satOff val="6319"/>
                <a:lumOff val="-1483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9578" tIns="29337" rIns="450903" bIns="29337" numCol="1" spcCol="1270" anchor="ctr" anchorCtr="0">
              <a:noAutofit/>
            </a:bodyPr>
            <a:lstStyle/>
            <a:p>
              <a:pPr marL="0" marR="0" lvl="0" indent="0" algn="l" defTabSz="9779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600" dirty="0">
                  <a:solidFill>
                    <a:prstClr val="white"/>
                  </a:solidFill>
                  <a:latin typeface="Verdana"/>
                  <a:cs typeface="Arial"/>
                </a:rPr>
                <a:t>Uitvoerings-f</a:t>
              </a:r>
              <a:r>
                <a:rPr kumimoji="0" lang="nl-NL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ase</a:t>
              </a:r>
              <a: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 1</a:t>
              </a:r>
              <a:br>
                <a:rPr kumimoji="0" lang="nl-NL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</a:br>
              <a:r>
                <a:rPr kumimoji="0" lang="nl-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Eerste versie</a:t>
              </a:r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EEB76B88-92FE-480F-A7E3-69E61FE02A17}"/>
                </a:ext>
              </a:extLst>
            </p:cNvPr>
            <p:cNvSpPr/>
            <p:nvPr/>
          </p:nvSpPr>
          <p:spPr>
            <a:xfrm>
              <a:off x="6540093" y="1289632"/>
              <a:ext cx="2391507" cy="843133"/>
            </a:xfrm>
            <a:custGeom>
              <a:avLst/>
              <a:gdLst>
                <a:gd name="connsiteX0" fmla="*/ 0 w 2391507"/>
                <a:gd name="connsiteY0" fmla="*/ 0 h 843133"/>
                <a:gd name="connsiteX1" fmla="*/ 1969941 w 2391507"/>
                <a:gd name="connsiteY1" fmla="*/ 0 h 843133"/>
                <a:gd name="connsiteX2" fmla="*/ 2391507 w 2391507"/>
                <a:gd name="connsiteY2" fmla="*/ 421567 h 843133"/>
                <a:gd name="connsiteX3" fmla="*/ 1969941 w 2391507"/>
                <a:gd name="connsiteY3" fmla="*/ 843133 h 843133"/>
                <a:gd name="connsiteX4" fmla="*/ 0 w 2391507"/>
                <a:gd name="connsiteY4" fmla="*/ 843133 h 843133"/>
                <a:gd name="connsiteX5" fmla="*/ 421567 w 2391507"/>
                <a:gd name="connsiteY5" fmla="*/ 421567 h 843133"/>
                <a:gd name="connsiteX6" fmla="*/ 0 w 2391507"/>
                <a:gd name="connsiteY6" fmla="*/ 0 h 84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1507" h="843133">
                  <a:moveTo>
                    <a:pt x="0" y="0"/>
                  </a:moveTo>
                  <a:lnTo>
                    <a:pt x="1969941" y="0"/>
                  </a:lnTo>
                  <a:lnTo>
                    <a:pt x="2391507" y="421567"/>
                  </a:lnTo>
                  <a:lnTo>
                    <a:pt x="1969941" y="843133"/>
                  </a:lnTo>
                  <a:lnTo>
                    <a:pt x="0" y="843133"/>
                  </a:lnTo>
                  <a:lnTo>
                    <a:pt x="421567" y="421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4068895"/>
                <a:satOff val="12637"/>
                <a:lumOff val="-2967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9578" tIns="29337" rIns="450903" bIns="29337" numCol="1" spcCol="1270" anchor="ctr" anchorCtr="0">
              <a:noAutofit/>
            </a:bodyPr>
            <a:lstStyle/>
            <a:p>
              <a:pPr marL="0" marR="0" lvl="0" indent="0" algn="l" defTabSz="9779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Uitvoerings-</a:t>
              </a:r>
              <a:b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</a:br>
              <a: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fase 2</a:t>
              </a:r>
              <a:br>
                <a:rPr kumimoji="0" lang="nl-NL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</a:b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Doorontwikkeling</a:t>
              </a:r>
              <a:endPara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endParaRPr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ADF6F576-8EAF-4630-90B1-94BDBFD91248}"/>
                </a:ext>
              </a:extLst>
            </p:cNvPr>
            <p:cNvSpPr/>
            <p:nvPr/>
          </p:nvSpPr>
          <p:spPr>
            <a:xfrm>
              <a:off x="2327564" y="1288968"/>
              <a:ext cx="2422748" cy="843133"/>
            </a:xfrm>
            <a:custGeom>
              <a:avLst/>
              <a:gdLst>
                <a:gd name="connsiteX0" fmla="*/ 0 w 2205427"/>
                <a:gd name="connsiteY0" fmla="*/ 0 h 843133"/>
                <a:gd name="connsiteX1" fmla="*/ 1783861 w 2205427"/>
                <a:gd name="connsiteY1" fmla="*/ 0 h 843133"/>
                <a:gd name="connsiteX2" fmla="*/ 2205427 w 2205427"/>
                <a:gd name="connsiteY2" fmla="*/ 421567 h 843133"/>
                <a:gd name="connsiteX3" fmla="*/ 1783861 w 2205427"/>
                <a:gd name="connsiteY3" fmla="*/ 843133 h 843133"/>
                <a:gd name="connsiteX4" fmla="*/ 0 w 2205427"/>
                <a:gd name="connsiteY4" fmla="*/ 843133 h 843133"/>
                <a:gd name="connsiteX5" fmla="*/ 421567 w 2205427"/>
                <a:gd name="connsiteY5" fmla="*/ 421567 h 843133"/>
                <a:gd name="connsiteX6" fmla="*/ 0 w 2205427"/>
                <a:gd name="connsiteY6" fmla="*/ 0 h 84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5427" h="843133">
                  <a:moveTo>
                    <a:pt x="0" y="0"/>
                  </a:moveTo>
                  <a:lnTo>
                    <a:pt x="1783861" y="0"/>
                  </a:lnTo>
                  <a:lnTo>
                    <a:pt x="2205427" y="421567"/>
                  </a:lnTo>
                  <a:lnTo>
                    <a:pt x="1783861" y="843133"/>
                  </a:lnTo>
                  <a:lnTo>
                    <a:pt x="0" y="843133"/>
                  </a:lnTo>
                  <a:lnTo>
                    <a:pt x="421567" y="421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6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9578" tIns="29337" rIns="450903" bIns="29337" numCol="1" spcCol="1270" anchor="ctr" anchorCtr="0">
              <a:noAutofit/>
            </a:bodyPr>
            <a:lstStyle/>
            <a:p>
              <a:pPr marL="0" marR="0" lvl="0" indent="0" algn="l" defTabSz="9779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  <a:t>Indienings-</a:t>
              </a:r>
              <a:b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</a:br>
              <a:r>
                <a:rPr lang="nl-NL" sz="1700" dirty="0">
                  <a:solidFill>
                    <a:prstClr val="white"/>
                  </a:solidFill>
                  <a:latin typeface="Verdana"/>
                  <a:cs typeface="Arial"/>
                </a:rPr>
                <a:t>f</a:t>
              </a:r>
              <a:r>
                <a:rPr kumimoji="0" lang="nl-NL" sz="17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  <a:t>ase</a:t>
              </a:r>
              <a:br>
                <a:rPr kumimoji="0" lang="nl-NL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Arial"/>
                </a:rPr>
              </a:br>
              <a:r>
                <a:rPr lang="nl-NL" sz="1100" i="1" dirty="0">
                  <a:solidFill>
                    <a:prstClr val="white"/>
                  </a:solidFill>
                  <a:latin typeface="Verdana"/>
                  <a:cs typeface="Arial"/>
                </a:rPr>
                <a:t>Volledige voorstellen</a:t>
              </a:r>
              <a:endParaRPr kumimoji="0" lang="nl-NL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endParaRPr>
            </a:p>
          </p:txBody>
        </p:sp>
      </p:grpSp>
      <p:sp>
        <p:nvSpPr>
          <p:cNvPr id="10" name="Tekstvak 9">
            <a:extLst>
              <a:ext uri="{FF2B5EF4-FFF2-40B4-BE49-F238E27FC236}">
                <a16:creationId xmlns:a16="http://schemas.microsoft.com/office/drawing/2014/main" id="{824C61EE-02A2-4050-8772-05CE0558A4CE}"/>
              </a:ext>
            </a:extLst>
          </p:cNvPr>
          <p:cNvSpPr txBox="1"/>
          <p:nvPr/>
        </p:nvSpPr>
        <p:spPr>
          <a:xfrm>
            <a:off x="4505596" y="3083443"/>
            <a:ext cx="1997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Max. 6 bedrijven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9780D98B-BCAB-436B-8615-4E5B234846F5}"/>
              </a:ext>
            </a:extLst>
          </p:cNvPr>
          <p:cNvSpPr txBox="1"/>
          <p:nvPr/>
        </p:nvSpPr>
        <p:spPr>
          <a:xfrm>
            <a:off x="6650830" y="3097847"/>
            <a:ext cx="2009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Max. 3 bedrijven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22321EA-3FC1-4963-873A-20556CA89ED8}"/>
              </a:ext>
            </a:extLst>
          </p:cNvPr>
          <p:cNvSpPr txBox="1"/>
          <p:nvPr/>
        </p:nvSpPr>
        <p:spPr>
          <a:xfrm>
            <a:off x="344191" y="3092959"/>
            <a:ext cx="177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100" dirty="0">
                <a:solidFill>
                  <a:prstClr val="black"/>
                </a:solidFill>
                <a:sym typeface="Wingdings" panose="05000000000000000000" pitchFamily="2" charset="2"/>
              </a:rPr>
              <a:t>Indienen conceptvoorstel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sym typeface="Wingdings" panose="05000000000000000000" pitchFamily="2" charset="2"/>
              </a:rPr>
              <a:t>van max. 4 A4-pagina’s</a:t>
            </a:r>
            <a:b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sym typeface="Wingdings" panose="05000000000000000000" pitchFamily="2" charset="2"/>
              </a:rPr>
            </a:b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  <a:sym typeface="Wingdings" panose="05000000000000000000" pitchFamily="2" charset="2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A1680F2-A18C-4A7A-8EBF-36D0A020394C}"/>
              </a:ext>
            </a:extLst>
          </p:cNvPr>
          <p:cNvSpPr/>
          <p:nvPr/>
        </p:nvSpPr>
        <p:spPr>
          <a:xfrm>
            <a:off x="346789" y="2644490"/>
            <a:ext cx="1781176" cy="27836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prstClr val="white"/>
                </a:solidFill>
                <a:latin typeface="Verdana"/>
                <a:cs typeface="Arial"/>
              </a:rPr>
              <a:t>~1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maand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437CFB84-9D05-4775-8DCF-7A33DCC52664}"/>
              </a:ext>
            </a:extLst>
          </p:cNvPr>
          <p:cNvSpPr/>
          <p:nvPr/>
        </p:nvSpPr>
        <p:spPr>
          <a:xfrm>
            <a:off x="4506118" y="2650181"/>
            <a:ext cx="1781176" cy="27836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3-4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maanden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FE249E76-F310-46C4-902A-9B607F2A9172}"/>
              </a:ext>
            </a:extLst>
          </p:cNvPr>
          <p:cNvSpPr/>
          <p:nvPr/>
        </p:nvSpPr>
        <p:spPr>
          <a:xfrm>
            <a:off x="6650830" y="2649378"/>
            <a:ext cx="1977646" cy="2783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6-7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maanden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15E1CF5C-C117-4393-BF87-F270540211E5}"/>
              </a:ext>
            </a:extLst>
          </p:cNvPr>
          <p:cNvCxnSpPr>
            <a:cxnSpLocks/>
          </p:cNvCxnSpPr>
          <p:nvPr/>
        </p:nvCxnSpPr>
        <p:spPr>
          <a:xfrm>
            <a:off x="557058" y="3496242"/>
            <a:ext cx="0" cy="98775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F75BBCA7-5C61-4378-A604-13C41C32F81E}"/>
              </a:ext>
            </a:extLst>
          </p:cNvPr>
          <p:cNvSpPr txBox="1"/>
          <p:nvPr/>
        </p:nvSpPr>
        <p:spPr>
          <a:xfrm>
            <a:off x="147677" y="4397267"/>
            <a:ext cx="1279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Vandaag</a:t>
            </a:r>
          </a:p>
        </p:txBody>
      </p: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EFEB049A-9D0E-46E7-8B93-422D0F253AEA}"/>
              </a:ext>
            </a:extLst>
          </p:cNvPr>
          <p:cNvCxnSpPr>
            <a:stCxn id="15" idx="1"/>
          </p:cNvCxnSpPr>
          <p:nvPr/>
        </p:nvCxnSpPr>
        <p:spPr>
          <a:xfrm flipH="1">
            <a:off x="4505596" y="2789365"/>
            <a:ext cx="522" cy="12739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2705B327-59DA-4BA6-B7EF-99DF864C72F0}"/>
              </a:ext>
            </a:extLst>
          </p:cNvPr>
          <p:cNvCxnSpPr>
            <a:cxnSpLocks/>
            <a:stCxn id="16" idx="1"/>
          </p:cNvCxnSpPr>
          <p:nvPr/>
        </p:nvCxnSpPr>
        <p:spPr>
          <a:xfrm>
            <a:off x="6650830" y="2788562"/>
            <a:ext cx="0" cy="12747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2953BA2E-E72E-402A-9392-791FFF83AC76}"/>
              </a:ext>
            </a:extLst>
          </p:cNvPr>
          <p:cNvSpPr txBox="1"/>
          <p:nvPr/>
        </p:nvSpPr>
        <p:spPr>
          <a:xfrm>
            <a:off x="4505596" y="3836511"/>
            <a:ext cx="1775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Start: 1 maart 2022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41B0B1D-4D8E-4C1B-A480-8EE243E956E9}"/>
              </a:ext>
            </a:extLst>
          </p:cNvPr>
          <p:cNvSpPr txBox="1"/>
          <p:nvPr/>
        </p:nvSpPr>
        <p:spPr>
          <a:xfrm>
            <a:off x="6650830" y="3836511"/>
            <a:ext cx="2009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Start: 12 juli 2022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5FB712D-028C-45F4-AD2C-38B2E14995E9}"/>
              </a:ext>
            </a:extLst>
          </p:cNvPr>
          <p:cNvSpPr txBox="1"/>
          <p:nvPr/>
        </p:nvSpPr>
        <p:spPr>
          <a:xfrm>
            <a:off x="2385773" y="3097847"/>
            <a:ext cx="199653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100" dirty="0">
                <a:solidFill>
                  <a:prstClr val="black"/>
                </a:solidFill>
                <a:sym typeface="Wingdings" panose="05000000000000000000" pitchFamily="2" charset="2"/>
              </a:rPr>
              <a:t>Advies van jury op ingezonden conceptvoorstel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100" dirty="0">
                <a:solidFill>
                  <a:prstClr val="black"/>
                </a:solidFill>
                <a:sym typeface="Wingdings" panose="05000000000000000000" pitchFamily="2" charset="2"/>
              </a:rPr>
              <a:t>Al dan niet opstellen</a:t>
            </a:r>
            <a:br>
              <a:rPr lang="nl-NL" sz="1100" dirty="0">
                <a:solidFill>
                  <a:prstClr val="black"/>
                </a:solidFill>
                <a:sym typeface="Wingdings" panose="05000000000000000000" pitchFamily="2" charset="2"/>
              </a:rPr>
            </a:br>
            <a:r>
              <a:rPr lang="nl-NL" sz="1100" dirty="0">
                <a:solidFill>
                  <a:prstClr val="black"/>
                </a:solidFill>
                <a:sym typeface="Wingdings" panose="05000000000000000000" pitchFamily="2" charset="2"/>
              </a:rPr>
              <a:t>en indienen van volledig voorstel, max. 20 A4-pagina’s (excl. bijlages)</a:t>
            </a:r>
            <a:b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sym typeface="Wingdings" panose="05000000000000000000" pitchFamily="2" charset="2"/>
              </a:rPr>
            </a:b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  <a:sym typeface="Wingdings" panose="05000000000000000000" pitchFamily="2" charset="2"/>
            </a:endParaRP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B6569AF9-8A11-4686-9A3F-1F4EA5FBBF72}"/>
              </a:ext>
            </a:extLst>
          </p:cNvPr>
          <p:cNvSpPr/>
          <p:nvPr/>
        </p:nvSpPr>
        <p:spPr>
          <a:xfrm>
            <a:off x="2388371" y="2649378"/>
            <a:ext cx="1781176" cy="27836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prstClr val="white"/>
                </a:solidFill>
                <a:latin typeface="Verdana"/>
                <a:cs typeface="Arial"/>
              </a:rPr>
              <a:t>~2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maanden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08F62132-06AA-4241-9C0F-82DA30C587A2}"/>
              </a:ext>
            </a:extLst>
          </p:cNvPr>
          <p:cNvCxnSpPr/>
          <p:nvPr/>
        </p:nvCxnSpPr>
        <p:spPr>
          <a:xfrm flipH="1">
            <a:off x="2387301" y="2773244"/>
            <a:ext cx="522" cy="12739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355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2472CA-033B-4CC3-A429-DDDE2284B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Tijdspad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166CC2D-354E-4BE8-8B29-28524F0DE9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33" t="18500" r="29867" b="16800"/>
          <a:stretch/>
        </p:blipFill>
        <p:spPr>
          <a:xfrm>
            <a:off x="2637956" y="1506731"/>
            <a:ext cx="3868088" cy="3007976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FCEF2086-50D8-4282-94BA-1E87AA68A132}"/>
              </a:ext>
            </a:extLst>
          </p:cNvPr>
          <p:cNvSpPr/>
          <p:nvPr/>
        </p:nvSpPr>
        <p:spPr>
          <a:xfrm>
            <a:off x="51371" y="4503570"/>
            <a:ext cx="44422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800" i="1" dirty="0"/>
              <a:t>Waar genoemd zijn tijdstippen in de dan geldende tijd in Europees Nederland (CEST of CET)</a:t>
            </a:r>
          </a:p>
        </p:txBody>
      </p:sp>
    </p:spTree>
    <p:extLst>
      <p:ext uri="{BB962C8B-B14F-4D97-AF65-F5344CB8AC3E}">
        <p14:creationId xmlns:p14="http://schemas.microsoft.com/office/powerpoint/2010/main" val="3916363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73E71A-4CEC-451F-827C-561B22366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/>
              <a:t>Eisen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CA43F2-BD72-4E4C-82EF-D19226213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u="sng" dirty="0"/>
              <a:t>Algemeen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/>
              <a:t>het voorgestelde activiteit valt binnen de landenlijst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/>
              <a:t>de dienst is nog niet voorhanden op de markt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/>
              <a:t>het voorstel is in de Nederlandse taal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/>
              <a:t>de voorgestelde dienst maakt gebruik van minimaal 1 publiek toegankelijke dataset van geografisch die (deels) gebruikmaakt van satellietdata	</a:t>
            </a:r>
          </a:p>
          <a:p>
            <a:endParaRPr lang="nl-NL" dirty="0"/>
          </a:p>
          <a:p>
            <a:r>
              <a:rPr lang="nl-NL" dirty="0"/>
              <a:t>Voor volledig overzicht zie oproeptekst, sectie 7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4283CDC-CC47-4A8D-9295-EAECD4D35E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1F72EFE-3121-4182-AA1B-60CA5FD69B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D8454B5-DFA1-43CB-B37C-7E01728FF33B}" type="slidenum">
              <a:rPr lang="nl-NL" smtClean="0"/>
              <a:pPr>
                <a:defRPr/>
              </a:pPr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2260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C0BC2A-3380-4CB0-BBB7-DE6BAF1E2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Beoordeling</a:t>
            </a:r>
            <a:r>
              <a:rPr lang="en-US" dirty="0"/>
              <a:t> - criteria</a:t>
            </a: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767CFCE-1E43-474C-94CD-C087782A3EED}"/>
              </a:ext>
            </a:extLst>
          </p:cNvPr>
          <p:cNvSpPr txBox="1"/>
          <p:nvPr/>
        </p:nvSpPr>
        <p:spPr>
          <a:xfrm>
            <a:off x="390144" y="1828800"/>
            <a:ext cx="40889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dirty="0" err="1"/>
              <a:t>Totaal</a:t>
            </a:r>
            <a:r>
              <a:rPr lang="en-US" dirty="0"/>
              <a:t>: 100 </a:t>
            </a:r>
            <a:r>
              <a:rPr lang="en-US" dirty="0" err="1"/>
              <a:t>punten</a:t>
            </a:r>
            <a:endParaRPr lang="en-US" dirty="0"/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endParaRPr lang="en-US" dirty="0"/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dirty="0" err="1"/>
              <a:t>Voor</a:t>
            </a:r>
            <a:r>
              <a:rPr lang="en-US" dirty="0"/>
              <a:t> elk </a:t>
            </a:r>
            <a:r>
              <a:rPr lang="en-US" dirty="0" err="1"/>
              <a:t>hoofdcriterium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minimumscore</a:t>
            </a:r>
            <a:r>
              <a:rPr lang="en-US" dirty="0"/>
              <a:t> van 60%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dirty="0"/>
              <a:t>Beoordelingscriteria staan beschreven in de oproeptekst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13A5AB1-4815-421A-ABDA-5C84DF3E43F6}"/>
              </a:ext>
            </a:extLst>
          </p:cNvPr>
          <p:cNvSpPr txBox="1"/>
          <p:nvPr/>
        </p:nvSpPr>
        <p:spPr>
          <a:xfrm>
            <a:off x="5695624" y="1174850"/>
            <a:ext cx="2949616" cy="97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nl-NL" dirty="0"/>
              <a:t>Impact maatschappelijk probleem (30 punten)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BCEE4D3-E186-48D5-A16D-A86344F30A91}"/>
              </a:ext>
            </a:extLst>
          </p:cNvPr>
          <p:cNvSpPr txBox="1"/>
          <p:nvPr/>
        </p:nvSpPr>
        <p:spPr>
          <a:xfrm>
            <a:off x="5695624" y="2146850"/>
            <a:ext cx="2949616" cy="97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nl-NL" sz="1600" dirty="0"/>
              <a:t>Innovatie en technologische haalbaarheid (30 punten)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094435A-7DAF-41CF-A6E0-27CDEF3AB3BB}"/>
              </a:ext>
            </a:extLst>
          </p:cNvPr>
          <p:cNvSpPr txBox="1"/>
          <p:nvPr/>
        </p:nvSpPr>
        <p:spPr>
          <a:xfrm>
            <a:off x="5695624" y="3118850"/>
            <a:ext cx="2949616" cy="64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nl-NL" sz="1600" dirty="0"/>
              <a:t>Invulling kenniscomponent</a:t>
            </a:r>
          </a:p>
          <a:p>
            <a:r>
              <a:rPr lang="nl-NL" sz="1600" dirty="0"/>
              <a:t>(20 punten)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25442FA-3E39-4A77-BF70-D495821D59CE}"/>
              </a:ext>
            </a:extLst>
          </p:cNvPr>
          <p:cNvSpPr txBox="1"/>
          <p:nvPr/>
        </p:nvSpPr>
        <p:spPr>
          <a:xfrm>
            <a:off x="5695624" y="3766850"/>
            <a:ext cx="2949616" cy="64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nl-NL" sz="1600" dirty="0"/>
              <a:t>Economische haalbaarheid</a:t>
            </a:r>
          </a:p>
          <a:p>
            <a:r>
              <a:rPr lang="nl-NL" sz="1600" dirty="0"/>
              <a:t>(20 punten)</a:t>
            </a:r>
          </a:p>
        </p:txBody>
      </p:sp>
    </p:spTree>
    <p:extLst>
      <p:ext uri="{BB962C8B-B14F-4D97-AF65-F5344CB8AC3E}">
        <p14:creationId xmlns:p14="http://schemas.microsoft.com/office/powerpoint/2010/main" val="30332264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0C748-A6F6-493B-ADB6-0A8E6798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Leden van jury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28E722-3D36-4313-90DF-080F7DEC240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7580" y="1830649"/>
            <a:ext cx="4230000" cy="3024188"/>
          </a:xfrm>
        </p:spPr>
        <p:txBody>
          <a:bodyPr/>
          <a:lstStyle/>
          <a:p>
            <a:r>
              <a:rPr lang="nl-NL" sz="2000" dirty="0">
                <a:solidFill>
                  <a:schemeClr val="accent3"/>
                </a:solidFill>
              </a:rPr>
              <a:t>NSO</a:t>
            </a:r>
            <a:br>
              <a:rPr lang="nl-NL" sz="2000" dirty="0"/>
            </a:br>
            <a:r>
              <a:rPr lang="nl-NL" sz="1800" dirty="0"/>
              <a:t>Kees Oude Lenferink</a:t>
            </a:r>
            <a:br>
              <a:rPr lang="nl-NL" sz="1800" dirty="0"/>
            </a:br>
            <a:r>
              <a:rPr lang="nl-NL" sz="1800" dirty="0"/>
              <a:t>Kees van Duijvendijk</a:t>
            </a:r>
            <a:br>
              <a:rPr lang="nl-NL" sz="1800" dirty="0"/>
            </a:br>
            <a:r>
              <a:rPr lang="nl-NL" sz="1800" dirty="0"/>
              <a:t>Lauran Verstraeten</a:t>
            </a:r>
            <a:br>
              <a:rPr lang="nl-NL" sz="1800" dirty="0"/>
            </a:br>
            <a:r>
              <a:rPr lang="nl-NL" sz="1800" dirty="0"/>
              <a:t>Kathelijne Beenen</a:t>
            </a:r>
          </a:p>
          <a:p>
            <a:r>
              <a:rPr lang="nl-NL" sz="2000" dirty="0">
                <a:solidFill>
                  <a:schemeClr val="accent3"/>
                </a:solidFill>
              </a:rPr>
              <a:t>RVO-IP</a:t>
            </a:r>
            <a:br>
              <a:rPr lang="nl-NL" sz="2000" dirty="0"/>
            </a:br>
            <a:r>
              <a:rPr lang="nl-NL" sz="1800" dirty="0"/>
              <a:t>Astrid Broekaart</a:t>
            </a:r>
            <a:br>
              <a:rPr lang="nl-NL" sz="1800" dirty="0"/>
            </a:br>
            <a:r>
              <a:rPr lang="nl-NL" sz="1800" dirty="0"/>
              <a:t>Marjolein Vink</a:t>
            </a:r>
            <a:br>
              <a:rPr lang="nl-NL" sz="1800" dirty="0"/>
            </a:br>
            <a:r>
              <a:rPr lang="nl-NL" sz="1800" dirty="0"/>
              <a:t>Christina van der Heden</a:t>
            </a:r>
            <a:endParaRPr lang="nl-NL" sz="200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3152F83-386F-4018-985E-423A43AAD13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66421" y="2045520"/>
            <a:ext cx="4149960" cy="2267319"/>
          </a:xfrm>
        </p:spPr>
        <p:txBody>
          <a:bodyPr/>
          <a:lstStyle/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1800" dirty="0"/>
              <a:t>Geen communicatie over de prijsvraag met medewerkers van deze organisaties tijdens de indieningsfase!</a:t>
            </a:r>
          </a:p>
        </p:txBody>
      </p:sp>
      <p:pic>
        <p:nvPicPr>
          <p:cNvPr id="1026" name="Picture 2" descr="Gevaar vectors, rechtenvrije vectorafbeeldingen van Gevaar | DepositphotosÂ®">
            <a:extLst>
              <a:ext uri="{FF2B5EF4-FFF2-40B4-BE49-F238E27FC236}">
                <a16:creationId xmlns:a16="http://schemas.microsoft.com/office/drawing/2014/main" id="{45D5C7F8-5A8D-4054-9DE0-3FFE6BB78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16" y="1706240"/>
            <a:ext cx="952355" cy="95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238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179F99-73B8-44F8-AD23-DAB5CCF3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00E462-0A31-4F26-BA4F-444EEE5A90B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6062" y="1608883"/>
            <a:ext cx="8499731" cy="3024188"/>
          </a:xfrm>
        </p:spPr>
        <p:txBody>
          <a:bodyPr/>
          <a:lstStyle/>
          <a:p>
            <a:pPr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sz="2000" dirty="0"/>
              <a:t>10:00-10:05	Introductie en achtergrond</a:t>
            </a:r>
          </a:p>
          <a:p>
            <a:pPr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sz="2000" dirty="0"/>
              <a:t>10:05-10:20 	Instrument Prijsvraag en de</a:t>
            </a:r>
            <a:br>
              <a:rPr lang="nl-NL" sz="2000" dirty="0"/>
            </a:br>
            <a:r>
              <a:rPr lang="nl-NL" sz="2000" dirty="0"/>
              <a:t>			inhoudelijke oproep</a:t>
            </a:r>
          </a:p>
          <a:p>
            <a:pPr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sz="2000" dirty="0"/>
              <a:t>10:20-10:30	Informatie over het proces</a:t>
            </a:r>
          </a:p>
          <a:p>
            <a:pPr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sz="2000" dirty="0"/>
              <a:t>10:30-11:00	Vragenronde</a:t>
            </a:r>
          </a:p>
          <a:p>
            <a:pPr marL="0" indent="0">
              <a:spcAft>
                <a:spcPts val="600"/>
              </a:spcAft>
              <a:buNone/>
            </a:pPr>
            <a:endParaRPr lang="nl-NL" sz="2000" dirty="0"/>
          </a:p>
          <a:p>
            <a:pPr marL="0" indent="0">
              <a:spcAft>
                <a:spcPts val="600"/>
              </a:spcAft>
              <a:buNone/>
            </a:pPr>
            <a:r>
              <a:rPr lang="nl-NL" sz="2000" i="1" dirty="0"/>
              <a:t>Tussendoor ruimte voor (een deel van) de vragen uit chat</a:t>
            </a:r>
          </a:p>
        </p:txBody>
      </p:sp>
    </p:spTree>
    <p:extLst>
      <p:ext uri="{BB962C8B-B14F-4D97-AF65-F5344CB8AC3E}">
        <p14:creationId xmlns:p14="http://schemas.microsoft.com/office/powerpoint/2010/main" val="17044510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7A9BB-F4DF-4121-BFA2-BB16E618D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Overige bepalingen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7F4D2EE-F7C3-4D4A-A036-27B1FF078EE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sz="2000" dirty="0"/>
              <a:t>1 bedrijf treedt op als hoofdaannemer, onderaannemers zijn toegestaan.</a:t>
            </a:r>
          </a:p>
          <a:p>
            <a:r>
              <a:rPr lang="nl-NL" sz="2000" dirty="0"/>
              <a:t>Per bedrijf mag max. 1 conceptvoorstel worden ingediend.</a:t>
            </a:r>
          </a:p>
        </p:txBody>
      </p:sp>
    </p:spTree>
    <p:extLst>
      <p:ext uri="{BB962C8B-B14F-4D97-AF65-F5344CB8AC3E}">
        <p14:creationId xmlns:p14="http://schemas.microsoft.com/office/powerpoint/2010/main" val="16082340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18035" y="925116"/>
            <a:ext cx="6124575" cy="428625"/>
          </a:xfrm>
        </p:spPr>
        <p:txBody>
          <a:bodyPr/>
          <a:lstStyle/>
          <a:p>
            <a:r>
              <a:rPr lang="nl-NL" sz="2100" dirty="0"/>
              <a:t>Tijdspad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418035" y="1348979"/>
            <a:ext cx="6126956" cy="3265884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3500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nl-NL" sz="1950" dirty="0"/>
              <a:t>Deadline indienen conceptvoorstellen: </a:t>
            </a:r>
            <a:br>
              <a:rPr lang="nl-NL" sz="1950" dirty="0"/>
            </a:br>
            <a:r>
              <a:rPr lang="nl-NL" sz="1950" b="1" dirty="0"/>
              <a:t>27 oktober om 23:59 uur per mail (</a:t>
            </a:r>
            <a:r>
              <a:rPr lang="nl-NL" sz="1950" b="1" dirty="0">
                <a:hlinkClick r:id="rId2"/>
              </a:rPr>
              <a:t>adminNSO@spaceoffice.nl</a:t>
            </a:r>
            <a:r>
              <a:rPr lang="nl-NL" sz="1950" b="1" dirty="0"/>
              <a:t> ) </a:t>
            </a:r>
            <a:r>
              <a:rPr lang="nl-NL" sz="1950" dirty="0"/>
              <a:t>!</a:t>
            </a:r>
          </a:p>
          <a:p>
            <a:pPr marL="342900" indent="-342900">
              <a:spcBef>
                <a:spcPct val="3500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nl-NL" sz="1950" dirty="0"/>
              <a:t>Adviezen bekend: 10 november 2021</a:t>
            </a:r>
          </a:p>
          <a:p>
            <a:pPr marL="342900" indent="-342900">
              <a:spcBef>
                <a:spcPct val="3500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nl-NL" sz="1950" dirty="0"/>
              <a:t>Deadline indienen volledige voorstellen:</a:t>
            </a:r>
            <a:br>
              <a:rPr lang="nl-NL" sz="1950" dirty="0"/>
            </a:br>
            <a:r>
              <a:rPr lang="nl-NL" sz="1950" b="1" dirty="0"/>
              <a:t>15 december om 23:59 per mail</a:t>
            </a:r>
          </a:p>
          <a:p>
            <a:pPr marL="342900" indent="-342900">
              <a:spcBef>
                <a:spcPct val="3500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nl-NL" sz="1950" dirty="0"/>
              <a:t>Fase 1 afgerond: juni 2022</a:t>
            </a:r>
          </a:p>
          <a:p>
            <a:pPr marL="342900" indent="-342900">
              <a:spcBef>
                <a:spcPct val="3500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nl-NL" sz="1950" dirty="0"/>
              <a:t>Fase 2 afgerond: december 2022</a:t>
            </a:r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4294967295"/>
          </p:nvPr>
        </p:nvSpPr>
        <p:spPr>
          <a:xfrm>
            <a:off x="1433513" y="4772025"/>
            <a:ext cx="534591" cy="272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557213" indent="-214313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857250" indent="-171450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200150" indent="-171450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543050" indent="-171450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685800"/>
            <a:fld id="{8CD6FB6D-2667-42B6-B631-9091F61495A6}" type="slidenum">
              <a:rPr lang="en-US" sz="750">
                <a:solidFill>
                  <a:srgbClr val="FFFFFF"/>
                </a:solidFill>
                <a:latin typeface="Verdana" pitchFamily="34" charset="0"/>
              </a:rPr>
              <a:pPr defTabSz="685800"/>
              <a:t>31</a:t>
            </a:fld>
            <a:endParaRPr lang="en-US" sz="1050">
              <a:solidFill>
                <a:srgbClr val="FFFFFF"/>
              </a:solidFill>
            </a:endParaRPr>
          </a:p>
        </p:txBody>
      </p:sp>
      <p:pic>
        <p:nvPicPr>
          <p:cNvPr id="5" name="Picture 83" descr="time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255" y="3244129"/>
            <a:ext cx="1549222" cy="138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6261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5"/>
          <p:cNvSpPr>
            <a:spLocks noGrp="1"/>
          </p:cNvSpPr>
          <p:nvPr>
            <p:ph type="sldNum" sz="quarter" idx="4294967295"/>
          </p:nvPr>
        </p:nvSpPr>
        <p:spPr>
          <a:xfrm>
            <a:off x="1433513" y="4772025"/>
            <a:ext cx="534591" cy="272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557213" indent="-214313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857250" indent="-171450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200150" indent="-171450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543050" indent="-171450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685800"/>
            <a:endParaRPr lang="en-US" sz="1050" dirty="0">
              <a:solidFill>
                <a:srgbClr val="FFFFFF"/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1532335" y="1039416"/>
            <a:ext cx="6126956" cy="4286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nl-NL" sz="2400" dirty="0">
                <a:solidFill>
                  <a:srgbClr val="900079"/>
                </a:solidFill>
                <a:latin typeface="Verdana"/>
              </a:rPr>
              <a:t>Waar vind ik informatie?</a:t>
            </a:r>
            <a:endParaRPr lang="en-GB" sz="2400" dirty="0">
              <a:solidFill>
                <a:srgbClr val="900079"/>
              </a:solidFill>
              <a:latin typeface="Verdana"/>
            </a:endParaRPr>
          </a:p>
        </p:txBody>
      </p:sp>
      <p:sp>
        <p:nvSpPr>
          <p:cNvPr id="7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532335" y="1463278"/>
            <a:ext cx="6126956" cy="3346847"/>
          </a:xfrm>
          <a:prstGeom prst="rect">
            <a:avLst/>
          </a:prstGeom>
        </p:spPr>
        <p:txBody>
          <a:bodyPr/>
          <a:lstStyle/>
          <a:p>
            <a:pPr marL="385763" indent="-385763">
              <a:spcBef>
                <a:spcPct val="35000"/>
              </a:spcBef>
              <a:spcAft>
                <a:spcPct val="35000"/>
              </a:spcAft>
              <a:buSzPct val="100000"/>
              <a:buFont typeface="+mj-lt"/>
              <a:buAutoNum type="arabicPeriod"/>
              <a:defRPr/>
            </a:pPr>
            <a:r>
              <a:rPr lang="nl-NL" sz="1500" dirty="0"/>
              <a:t>Oproeptekst (</a:t>
            </a:r>
            <a:r>
              <a:rPr lang="nl-NL" sz="1500" dirty="0" err="1">
                <a:hlinkClick r:id="rId3"/>
              </a:rPr>
              <a:t>TenderNed</a:t>
            </a:r>
            <a:r>
              <a:rPr lang="nl-NL" sz="1500" dirty="0"/>
              <a:t>)</a:t>
            </a:r>
          </a:p>
          <a:p>
            <a:pPr marL="385763" indent="-385763">
              <a:spcBef>
                <a:spcPct val="35000"/>
              </a:spcBef>
              <a:spcAft>
                <a:spcPct val="35000"/>
              </a:spcAft>
              <a:buSzPct val="100000"/>
              <a:buFont typeface="+mj-lt"/>
              <a:buAutoNum type="arabicPeriod"/>
              <a:defRPr/>
            </a:pPr>
            <a:r>
              <a:rPr lang="nl-NL" sz="1500" dirty="0"/>
              <a:t>Vraag-Antwoord document: complete en definitieve antwoorden (Nota van Inlichtingen)</a:t>
            </a:r>
          </a:p>
          <a:p>
            <a:pPr marL="385763" indent="-385763">
              <a:spcBef>
                <a:spcPct val="35000"/>
              </a:spcBef>
              <a:spcAft>
                <a:spcPct val="35000"/>
              </a:spcAft>
              <a:buSzPct val="100000"/>
              <a:buFont typeface="+mj-lt"/>
              <a:buAutoNum type="arabicPeriod"/>
              <a:defRPr/>
            </a:pPr>
            <a:r>
              <a:rPr lang="nl-NL" sz="1500" dirty="0"/>
              <a:t>Formulieren: </a:t>
            </a:r>
            <a:r>
              <a:rPr lang="nl-NL" sz="1500" dirty="0" err="1">
                <a:hlinkClick r:id="rId3"/>
              </a:rPr>
              <a:t>TenderNed</a:t>
            </a:r>
            <a:endParaRPr lang="nl-NL" sz="1500" dirty="0"/>
          </a:p>
          <a:p>
            <a:pPr marL="385763" indent="-385763">
              <a:spcBef>
                <a:spcPct val="35000"/>
              </a:spcBef>
              <a:spcAft>
                <a:spcPct val="35000"/>
              </a:spcAft>
              <a:buSzPct val="100000"/>
              <a:buFont typeface="+mj-lt"/>
              <a:buAutoNum type="arabicPeriod"/>
              <a:defRPr/>
            </a:pPr>
            <a:r>
              <a:rPr lang="nl-NL" sz="1500" dirty="0"/>
              <a:t>Vragen: </a:t>
            </a:r>
            <a:r>
              <a:rPr lang="nl-NL" sz="1500" dirty="0">
                <a:hlinkClick r:id="rId4"/>
              </a:rPr>
              <a:t>adminNSO@spaceoffice.nl</a:t>
            </a:r>
            <a:r>
              <a:rPr lang="nl-NL" sz="1500" dirty="0"/>
              <a:t> </a:t>
            </a:r>
            <a:br>
              <a:rPr lang="nl-NL" sz="1500" dirty="0"/>
            </a:br>
            <a:r>
              <a:rPr lang="nl-NL" sz="1500" dirty="0"/>
              <a:t>	(deadline 4 oktober 23:59)</a:t>
            </a: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294967295"/>
          </p:nvPr>
        </p:nvSpPr>
        <p:spPr>
          <a:xfrm>
            <a:off x="1547813" y="4886325"/>
            <a:ext cx="534591" cy="272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557213" indent="-214313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857250" indent="-171450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200150" indent="-171450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543050" indent="-171450"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685800"/>
            <a:fld id="{F46A8A8F-907A-40B1-8001-7584C384CB9D}" type="slidenum">
              <a:rPr lang="en-US" sz="750">
                <a:solidFill>
                  <a:srgbClr val="FFFFFF"/>
                </a:solidFill>
                <a:latin typeface="Verdana" pitchFamily="34" charset="0"/>
              </a:rPr>
              <a:pPr defTabSz="685800"/>
              <a:t>32</a:t>
            </a:fld>
            <a:endParaRPr lang="en-US" sz="1050" dirty="0">
              <a:solidFill>
                <a:srgbClr val="FFFFFF"/>
              </a:solidFill>
            </a:endParaRPr>
          </a:p>
        </p:txBody>
      </p:sp>
      <p:pic>
        <p:nvPicPr>
          <p:cNvPr id="9" name="Picture 8" descr="q_and_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350" y="1903665"/>
            <a:ext cx="1187654" cy="109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4966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93AA19-6405-4C36-8D37-DF374E6A2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dirty="0"/>
              <a:t>Vraag en Antwoord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B48AAB-C017-46B7-B2C7-76D84D721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76" y="1666820"/>
            <a:ext cx="8569325" cy="3265884"/>
          </a:xfrm>
        </p:spPr>
        <p:txBody>
          <a:bodyPr/>
          <a:lstStyle/>
          <a:p>
            <a:r>
              <a:rPr lang="nl-NL" sz="2800" dirty="0"/>
              <a:t>Stel uw vragen in de chat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i="1" dirty="0"/>
              <a:t>De antwoorden op de gestelde vragen komen ook in de Nota van Inlichtingen, naast de antwoorden op de schriftelijk ingediende vragen.</a:t>
            </a:r>
          </a:p>
          <a:p>
            <a:endParaRPr lang="nl-NL" i="1" dirty="0"/>
          </a:p>
          <a:p>
            <a:r>
              <a:rPr lang="nl-NL" i="1" dirty="0"/>
              <a:t>De Nota van Inlichtingen wordt gepubliceerd op 15 oktober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B44AB78-1849-40AE-8097-B86AB7EF94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Netherlands Space Office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EFB658B-7EF2-4F66-A0F0-5931B22662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D8454B5-DFA1-43CB-B37C-7E01728FF33B}" type="slidenum">
              <a:rPr lang="nl-NL" smtClean="0"/>
              <a:pPr>
                <a:defRPr/>
              </a:pPr>
              <a:t>33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B0B790A-1403-4E62-83CE-86F916686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3626" y="1715718"/>
            <a:ext cx="5238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43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0" y="-10635"/>
            <a:ext cx="1181100" cy="515413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ep 11"/>
          <p:cNvGrpSpPr/>
          <p:nvPr/>
        </p:nvGrpSpPr>
        <p:grpSpPr>
          <a:xfrm>
            <a:off x="981076" y="-10635"/>
            <a:ext cx="9290540" cy="5163660"/>
            <a:chOff x="1108708" y="72462"/>
            <a:chExt cx="9162907" cy="5071038"/>
          </a:xfrm>
        </p:grpSpPr>
        <p:pic>
          <p:nvPicPr>
            <p:cNvPr id="133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8708" y="72462"/>
              <a:ext cx="9162907" cy="5071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hthoek 2"/>
            <p:cNvSpPr/>
            <p:nvPr/>
          </p:nvSpPr>
          <p:spPr>
            <a:xfrm>
              <a:off x="9634205" y="4832165"/>
              <a:ext cx="556437" cy="29571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kstvak 1"/>
          <p:cNvSpPr txBox="1">
            <a:spLocks noChangeArrowheads="1"/>
          </p:cNvSpPr>
          <p:nvPr/>
        </p:nvSpPr>
        <p:spPr bwMode="auto">
          <a:xfrm>
            <a:off x="276446" y="345280"/>
            <a:ext cx="630078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nl-NL" sz="2000" b="1" i="1" dirty="0">
                <a:solidFill>
                  <a:prstClr val="white"/>
                </a:solidFill>
                <a:latin typeface="Verdana" pitchFamily="34" charset="0"/>
              </a:rPr>
              <a:t>Dank voor uw aandacht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nl-NL" sz="2400" dirty="0">
              <a:solidFill>
                <a:prstClr val="white"/>
              </a:solidFill>
              <a:latin typeface="Verdana" pitchFamily="34" charset="0"/>
            </a:endParaRPr>
          </a:p>
        </p:txBody>
      </p:sp>
      <p:pic>
        <p:nvPicPr>
          <p:cNvPr id="9" name="Picture 2" descr="C:\Users\SeggelenG\AppData\Local\Microsoft\Windows\Temporary Internet Files\Content.Outlook\CLZJB9YO\NSO_Brandtag_WIT_transpara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09" y="1262447"/>
            <a:ext cx="2174617" cy="135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/>
          <p:cNvSpPr txBox="1"/>
          <p:nvPr/>
        </p:nvSpPr>
        <p:spPr>
          <a:xfrm>
            <a:off x="258159" y="2700291"/>
            <a:ext cx="2424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100" b="1" dirty="0">
              <a:solidFill>
                <a:schemeClr val="bg1"/>
              </a:solidFill>
            </a:endParaRPr>
          </a:p>
          <a:p>
            <a:endParaRPr lang="nl-NL" sz="1100" b="1" dirty="0">
              <a:solidFill>
                <a:schemeClr val="bg1"/>
              </a:solidFill>
            </a:endParaRPr>
          </a:p>
          <a:p>
            <a:endParaRPr lang="nl-NL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031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8C75E5-98C6-407B-95CE-08D0C440F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Achtergrond en aanleiding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84FDF5-250D-4966-8D30-2F4FED9028C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Dhr. Ruud Grim</a:t>
            </a:r>
          </a:p>
          <a:p>
            <a:pPr marL="0" indent="0">
              <a:buNone/>
            </a:pPr>
            <a:r>
              <a:rPr lang="nl-NL" sz="2000" i="1" dirty="0"/>
              <a:t>programmamanager Mondiale Duurzame Ontwikkeling bij NSO</a:t>
            </a:r>
            <a:br>
              <a:rPr lang="nl-NL" sz="2000" i="1" dirty="0"/>
            </a:br>
            <a:r>
              <a:rPr lang="nl-NL" sz="2000" i="1" dirty="0"/>
              <a:t>en projectleider G4AW-programma</a:t>
            </a:r>
          </a:p>
        </p:txBody>
      </p:sp>
    </p:spTree>
    <p:extLst>
      <p:ext uri="{BB962C8B-B14F-4D97-AF65-F5344CB8AC3E}">
        <p14:creationId xmlns:p14="http://schemas.microsoft.com/office/powerpoint/2010/main" val="3262714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8C75E5-98C6-407B-95CE-08D0C440F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Achtergrond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84FDF5-250D-4966-8D30-2F4FED9028C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sz="1800" dirty="0"/>
              <a:t>Sinds 2014 voert NSO het </a:t>
            </a:r>
            <a:r>
              <a:rPr lang="nl-NL" sz="1800" dirty="0" err="1"/>
              <a:t>Geodata</a:t>
            </a:r>
            <a:r>
              <a:rPr lang="nl-NL" sz="1800" dirty="0"/>
              <a:t> </a:t>
            </a:r>
            <a:r>
              <a:rPr lang="nl-NL" sz="1800" dirty="0" err="1"/>
              <a:t>for</a:t>
            </a:r>
            <a:r>
              <a:rPr lang="nl-NL" sz="1800" dirty="0"/>
              <a:t> </a:t>
            </a:r>
            <a:r>
              <a:rPr lang="nl-NL" sz="1800" dirty="0" err="1"/>
              <a:t>Agriculture</a:t>
            </a:r>
            <a:r>
              <a:rPr lang="nl-NL" sz="1800" dirty="0"/>
              <a:t> &amp; Water (G4AW)-programma uit.</a:t>
            </a:r>
          </a:p>
          <a:p>
            <a:r>
              <a:rPr lang="nl-NL" sz="1800" dirty="0"/>
              <a:t>Groeiend inzicht in hoe diensten o.b.v. </a:t>
            </a:r>
            <a:r>
              <a:rPr lang="nl-NL" sz="1800" dirty="0" err="1"/>
              <a:t>geodata</a:t>
            </a:r>
            <a:r>
              <a:rPr lang="nl-NL" sz="1800" dirty="0"/>
              <a:t> bij kunnen dragen aan voedselzekerheidsdoelen.</a:t>
            </a:r>
          </a:p>
          <a:p>
            <a:r>
              <a:rPr lang="nl-NL" sz="1800" dirty="0"/>
              <a:t>Buiten G4AW, ondersteunt NSO ook de ontwikkeling van innovaties via ‘innovatief inkopen’ zoals </a:t>
            </a:r>
            <a:r>
              <a:rPr lang="nl-NL" sz="1800" dirty="0" err="1"/>
              <a:t>SBIRs</a:t>
            </a:r>
            <a:r>
              <a:rPr lang="nl-NL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6097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8C75E5-98C6-407B-95CE-08D0C440F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84FDF5-250D-4966-8D30-2F4FED9028C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sz="1800" dirty="0"/>
              <a:t>Via veel andere projecten en programma’s komen geografische data beschikbaar.</a:t>
            </a:r>
          </a:p>
          <a:p>
            <a:r>
              <a:rPr lang="nl-NL" sz="1800" dirty="0"/>
              <a:t>Deze data zouden in potentie gebruikt kunnen worden voor verbetering van voedselzekerheidsdoelen en duurzaam land- en waterbeheer.</a:t>
            </a:r>
          </a:p>
          <a:p>
            <a:r>
              <a:rPr lang="nl-NL" sz="1800" dirty="0"/>
              <a:t>NSO zoekt inzicht in:</a:t>
            </a:r>
          </a:p>
          <a:p>
            <a:pPr lvl="1"/>
            <a:r>
              <a:rPr lang="nl-NL" sz="1400" dirty="0"/>
              <a:t>Hoe kunnen met innovatieve diensten deze data ingezet worden t.b.v. voedselzekerheid?</a:t>
            </a:r>
          </a:p>
          <a:p>
            <a:pPr lvl="1"/>
            <a:r>
              <a:rPr lang="nl-NL" sz="1400" dirty="0"/>
              <a:t>Hoe kan innovatief inkopen ingezet worden ten bate van voedselzekerheid in de doellanden?</a:t>
            </a:r>
          </a:p>
        </p:txBody>
      </p:sp>
    </p:spTree>
    <p:extLst>
      <p:ext uri="{BB962C8B-B14F-4D97-AF65-F5344CB8AC3E}">
        <p14:creationId xmlns:p14="http://schemas.microsoft.com/office/powerpoint/2010/main" val="266979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8C75E5-98C6-407B-95CE-08D0C440F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instrument Prijsvraag</a:t>
            </a:r>
            <a:br>
              <a:rPr lang="nl-NL" dirty="0"/>
            </a:br>
            <a:r>
              <a:rPr lang="nl-NL" dirty="0"/>
              <a:t>en de inhoudelijke oproep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84FDF5-250D-4966-8D30-2F4FED9028C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Dhr. Kees Oude Lenferink</a:t>
            </a:r>
          </a:p>
          <a:p>
            <a:pPr marL="0" indent="0">
              <a:buNone/>
            </a:pPr>
            <a:r>
              <a:rPr lang="nl-NL" sz="2000" i="1" dirty="0"/>
              <a:t>Adviseur satelliettoepassingen bij NSO</a:t>
            </a:r>
          </a:p>
        </p:txBody>
      </p:sp>
    </p:spTree>
    <p:extLst>
      <p:ext uri="{BB962C8B-B14F-4D97-AF65-F5344CB8AC3E}">
        <p14:creationId xmlns:p14="http://schemas.microsoft.com/office/powerpoint/2010/main" val="3781272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8C75E5-98C6-407B-95CE-08D0C440F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instrument Prijsvraag</a:t>
            </a:r>
            <a:br>
              <a:rPr lang="nl-NL" dirty="0"/>
            </a:br>
            <a:r>
              <a:rPr lang="nl-NL" dirty="0"/>
              <a:t>en de inhoudelijke oproep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84FDF5-250D-4966-8D30-2F4FED9028C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BF09BDF-ADD9-48BB-BD78-372579DAF279}"/>
              </a:ext>
            </a:extLst>
          </p:cNvPr>
          <p:cNvSpPr txBox="1">
            <a:spLocks/>
          </p:cNvSpPr>
          <p:nvPr/>
        </p:nvSpPr>
        <p:spPr bwMode="auto">
          <a:xfrm>
            <a:off x="611845" y="2125146"/>
            <a:ext cx="6297502" cy="648071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dirty="0">
                <a:solidFill>
                  <a:schemeClr val="bg1"/>
                </a:solidFill>
              </a:rPr>
              <a:t>Het instrument Prijsvraag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F4084B2-37F3-4A56-9F62-67F287BE2BF7}"/>
              </a:ext>
            </a:extLst>
          </p:cNvPr>
          <p:cNvSpPr txBox="1">
            <a:spLocks/>
          </p:cNvSpPr>
          <p:nvPr/>
        </p:nvSpPr>
        <p:spPr bwMode="auto">
          <a:xfrm>
            <a:off x="611845" y="2985202"/>
            <a:ext cx="6297502" cy="648071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dirty="0">
                <a:solidFill>
                  <a:schemeClr val="bg1"/>
                </a:solidFill>
              </a:rPr>
              <a:t>Conceptuele opzet en doelen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D857D66-0043-4E0E-9951-2224FB61E5E6}"/>
              </a:ext>
            </a:extLst>
          </p:cNvPr>
          <p:cNvSpPr txBox="1">
            <a:spLocks/>
          </p:cNvSpPr>
          <p:nvPr/>
        </p:nvSpPr>
        <p:spPr bwMode="auto">
          <a:xfrm>
            <a:off x="611845" y="3845258"/>
            <a:ext cx="6297502" cy="648071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dirty="0">
                <a:solidFill>
                  <a:schemeClr val="bg1"/>
                </a:solidFill>
              </a:rPr>
              <a:t>Verdere beschrijving</a:t>
            </a:r>
          </a:p>
        </p:txBody>
      </p:sp>
    </p:spTree>
    <p:extLst>
      <p:ext uri="{BB962C8B-B14F-4D97-AF65-F5344CB8AC3E}">
        <p14:creationId xmlns:p14="http://schemas.microsoft.com/office/powerpoint/2010/main" val="4132774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1BD84129-ACF2-46CE-94D1-E585A6D69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80" y="912176"/>
            <a:ext cx="8562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E4A10"/>
                </a:solidFill>
                <a:latin typeface="Verdana" pitchFamily="34" charset="0"/>
              </a:defRPr>
            </a:lvl9pPr>
          </a:lstStyle>
          <a:p>
            <a:pPr lvl="0" eaLnBrk="1" hangingPunct="1">
              <a:defRPr/>
            </a:pPr>
            <a:r>
              <a:rPr lang="nl-NL" sz="3200" dirty="0">
                <a:solidFill>
                  <a:srgbClr val="39870C">
                    <a:lumMod val="75000"/>
                  </a:srgbClr>
                </a:solidFill>
              </a:rPr>
              <a:t>Het instrument Prijsvraag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39870C">
                    <a:lumMod val="50000"/>
                  </a:srgbClr>
                </a:solidFill>
                <a:effectLst/>
                <a:uLnTx/>
                <a:uFillTx/>
                <a:latin typeface="Verdana"/>
                <a:ea typeface="+mj-ea"/>
                <a:cs typeface="Arial"/>
              </a:rPr>
              <a:t> 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28B3BAC-7DE2-4FBE-B1E0-DD2A21D63123}"/>
              </a:ext>
            </a:extLst>
          </p:cNvPr>
          <p:cNvSpPr/>
          <p:nvPr/>
        </p:nvSpPr>
        <p:spPr>
          <a:xfrm>
            <a:off x="747158" y="1558627"/>
            <a:ext cx="6922189" cy="2856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altLang="nl-NL" dirty="0">
                <a:ea typeface="ＭＳ Ｐゴシック" pitchFamily="34" charset="-128"/>
              </a:rPr>
              <a:t>Vorm van innovatief inkopen.</a:t>
            </a:r>
          </a:p>
          <a:p>
            <a:pPr marL="285750" indent="-285750" eaLnBrk="1" hangingPunct="1">
              <a:lnSpc>
                <a:spcPct val="90000"/>
              </a:lnSpc>
              <a:spcBef>
                <a:spcPts val="1000"/>
              </a:spcBef>
              <a:buSz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altLang="nl-NL" dirty="0">
                <a:ea typeface="ＭＳ Ｐゴシック" pitchFamily="34" charset="-128"/>
              </a:rPr>
              <a:t>Ruimte bieden aan marktpartijen, om tot oplossingen te komen voor maatschappelijke vraagstukken</a:t>
            </a:r>
          </a:p>
          <a:p>
            <a:pPr marL="285750" indent="-285750" eaLnBrk="1" hangingPunct="1">
              <a:lnSpc>
                <a:spcPct val="90000"/>
              </a:lnSpc>
              <a:spcBef>
                <a:spcPts val="1000"/>
              </a:spcBef>
              <a:buSz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altLang="nl-NL" dirty="0">
                <a:ea typeface="ＭＳ Ｐゴシック" pitchFamily="34" charset="-128"/>
              </a:rPr>
              <a:t>Resultaat (realisatie innovatie) staat voorop.</a:t>
            </a:r>
          </a:p>
          <a:p>
            <a:pPr marL="285750" indent="-285750" eaLnBrk="1" hangingPunct="1">
              <a:lnSpc>
                <a:spcPct val="90000"/>
              </a:lnSpc>
              <a:spcBef>
                <a:spcPts val="1000"/>
              </a:spcBef>
              <a:buSz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altLang="nl-NL" dirty="0">
                <a:ea typeface="ＭＳ Ｐゴシック" pitchFamily="34" charset="-128"/>
              </a:rPr>
              <a:t>Relatief snelle doorlooptijd.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SzTx/>
            </a:pPr>
            <a:endParaRPr lang="nl-NL" altLang="nl-NL" dirty="0">
              <a:ea typeface="ＭＳ Ｐゴシック" pitchFamily="34" charset="-128"/>
            </a:endParaRPr>
          </a:p>
          <a:p>
            <a:pPr marL="285750" indent="-285750" eaLnBrk="1" hangingPunct="1">
              <a:lnSpc>
                <a:spcPct val="90000"/>
              </a:lnSpc>
              <a:spcBef>
                <a:spcPts val="1000"/>
              </a:spcBef>
              <a:buSz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altLang="nl-NL" dirty="0">
                <a:ea typeface="ＭＳ Ｐゴシック" pitchFamily="34" charset="-128"/>
              </a:rPr>
              <a:t>NSO treedt op als de inkopende partij.</a:t>
            </a:r>
          </a:p>
          <a:p>
            <a:pPr marL="285750" indent="-285750" eaLnBrk="1" hangingPunct="1">
              <a:lnSpc>
                <a:spcPct val="90000"/>
              </a:lnSpc>
              <a:spcBef>
                <a:spcPts val="1000"/>
              </a:spcBef>
              <a:buSz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altLang="nl-NL" dirty="0">
                <a:ea typeface="ＭＳ Ｐゴシック" pitchFamily="34" charset="-128"/>
              </a:rPr>
              <a:t>Winnaars krijgen opdrachtverlening in de vorm van ARVODI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9373AFF-C501-4B6D-B5C9-97B332467895}"/>
              </a:ext>
            </a:extLst>
          </p:cNvPr>
          <p:cNvSpPr txBox="1">
            <a:spLocks/>
          </p:cNvSpPr>
          <p:nvPr/>
        </p:nvSpPr>
        <p:spPr bwMode="auto">
          <a:xfrm>
            <a:off x="0" y="181627"/>
            <a:ext cx="4136191" cy="407791"/>
          </a:xfrm>
          <a:prstGeom prst="homePlate">
            <a:avLst/>
          </a:prstGeom>
          <a:solidFill>
            <a:srgbClr val="00599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</a:rPr>
              <a:t>Het instrument Prijsvraag</a:t>
            </a:r>
          </a:p>
        </p:txBody>
      </p:sp>
    </p:spTree>
    <p:extLst>
      <p:ext uri="{BB962C8B-B14F-4D97-AF65-F5344CB8AC3E}">
        <p14:creationId xmlns:p14="http://schemas.microsoft.com/office/powerpoint/2010/main" val="3319873575"/>
      </p:ext>
    </p:extLst>
  </p:cSld>
  <p:clrMapOvr>
    <a:masterClrMapping/>
  </p:clrMapOvr>
</p:sld>
</file>

<file path=ppt/theme/theme1.xml><?xml version="1.0" encoding="utf-8"?>
<a:theme xmlns:a="http://schemas.openxmlformats.org/drawingml/2006/main" name="NSO">
  <a:themeElements>
    <a:clrScheme name="RVO">
      <a:dk1>
        <a:sysClr val="windowText" lastClr="000000"/>
      </a:dk1>
      <a:lt1>
        <a:sysClr val="window" lastClr="FFFFFF"/>
      </a:lt1>
      <a:dk2>
        <a:srgbClr val="007BC7"/>
      </a:dk2>
      <a:lt2>
        <a:srgbClr val="EEECE1"/>
      </a:lt2>
      <a:accent1>
        <a:srgbClr val="007BC7"/>
      </a:accent1>
      <a:accent2>
        <a:srgbClr val="8FCAE7"/>
      </a:accent2>
      <a:accent3>
        <a:srgbClr val="39870C"/>
      </a:accent3>
      <a:accent4>
        <a:srgbClr val="F9E11E"/>
      </a:accent4>
      <a:accent5>
        <a:srgbClr val="E17000"/>
      </a:accent5>
      <a:accent6>
        <a:srgbClr val="D52B1E"/>
      </a:accent6>
      <a:hlink>
        <a:srgbClr val="002060"/>
      </a:hlink>
      <a:folHlink>
        <a:srgbClr val="800080"/>
      </a:folHlink>
    </a:clrScheme>
    <a:fontScheme name="RVO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VO.potx" id="{3D792080-9BF0-4E84-9E30-8E439A1BF80E}" vid="{8BDE3F31-DB42-4E7C-8EC8-23B2D20DC7AA}"/>
    </a:ext>
  </a:extLst>
</a:theme>
</file>

<file path=ppt/theme/theme2.xml><?xml version="1.0" encoding="utf-8"?>
<a:theme xmlns:a="http://schemas.openxmlformats.org/drawingml/2006/main" name="1_NSO">
  <a:themeElements>
    <a:clrScheme name="RVO">
      <a:dk1>
        <a:sysClr val="windowText" lastClr="000000"/>
      </a:dk1>
      <a:lt1>
        <a:sysClr val="window" lastClr="FFFFFF"/>
      </a:lt1>
      <a:dk2>
        <a:srgbClr val="007BC7"/>
      </a:dk2>
      <a:lt2>
        <a:srgbClr val="EEECE1"/>
      </a:lt2>
      <a:accent1>
        <a:srgbClr val="007BC7"/>
      </a:accent1>
      <a:accent2>
        <a:srgbClr val="8FCAE7"/>
      </a:accent2>
      <a:accent3>
        <a:srgbClr val="39870C"/>
      </a:accent3>
      <a:accent4>
        <a:srgbClr val="F9E11E"/>
      </a:accent4>
      <a:accent5>
        <a:srgbClr val="E17000"/>
      </a:accent5>
      <a:accent6>
        <a:srgbClr val="D52B1E"/>
      </a:accent6>
      <a:hlink>
        <a:srgbClr val="002060"/>
      </a:hlink>
      <a:folHlink>
        <a:srgbClr val="800080"/>
      </a:folHlink>
    </a:clrScheme>
    <a:fontScheme name="RVO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VO.potx" id="{3D792080-9BF0-4E84-9E30-8E439A1BF80E}" vid="{8BDE3F31-DB42-4E7C-8EC8-23B2D20DC7AA}"/>
    </a:ext>
  </a:extLst>
</a:theme>
</file>

<file path=ppt/theme/theme3.xml><?xml version="1.0" encoding="utf-8"?>
<a:theme xmlns:a="http://schemas.openxmlformats.org/drawingml/2006/main" name="2_NSO">
  <a:themeElements>
    <a:clrScheme name="RVO">
      <a:dk1>
        <a:sysClr val="windowText" lastClr="000000"/>
      </a:dk1>
      <a:lt1>
        <a:sysClr val="window" lastClr="FFFFFF"/>
      </a:lt1>
      <a:dk2>
        <a:srgbClr val="007BC7"/>
      </a:dk2>
      <a:lt2>
        <a:srgbClr val="EEECE1"/>
      </a:lt2>
      <a:accent1>
        <a:srgbClr val="007BC7"/>
      </a:accent1>
      <a:accent2>
        <a:srgbClr val="8FCAE7"/>
      </a:accent2>
      <a:accent3>
        <a:srgbClr val="39870C"/>
      </a:accent3>
      <a:accent4>
        <a:srgbClr val="F9E11E"/>
      </a:accent4>
      <a:accent5>
        <a:srgbClr val="E17000"/>
      </a:accent5>
      <a:accent6>
        <a:srgbClr val="D52B1E"/>
      </a:accent6>
      <a:hlink>
        <a:srgbClr val="002060"/>
      </a:hlink>
      <a:folHlink>
        <a:srgbClr val="800080"/>
      </a:folHlink>
    </a:clrScheme>
    <a:fontScheme name="RVO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VO.potx" id="{3D792080-9BF0-4E84-9E30-8E439A1BF80E}" vid="{8BDE3F31-DB42-4E7C-8EC8-23B2D20DC7AA}"/>
    </a:ext>
  </a:extLst>
</a:theme>
</file>

<file path=ppt/theme/theme4.xml><?xml version="1.0" encoding="utf-8"?>
<a:theme xmlns:a="http://schemas.openxmlformats.org/drawingml/2006/main" name="2_Standaardontwerp">
  <a:themeElements>
    <a:clrScheme name="">
      <a:dk1>
        <a:srgbClr val="000000"/>
      </a:dk1>
      <a:lt1>
        <a:srgbClr val="FFFFFF"/>
      </a:lt1>
      <a:dk2>
        <a:srgbClr val="900079"/>
      </a:dk2>
      <a:lt2>
        <a:srgbClr val="EEECE1"/>
      </a:lt2>
      <a:accent1>
        <a:srgbClr val="900079"/>
      </a:accent1>
      <a:accent2>
        <a:srgbClr val="47145C"/>
      </a:accent2>
      <a:accent3>
        <a:srgbClr val="FFFFFF"/>
      </a:accent3>
      <a:accent4>
        <a:srgbClr val="000000"/>
      </a:accent4>
      <a:accent5>
        <a:srgbClr val="C6AABE"/>
      </a:accent5>
      <a:accent6>
        <a:srgbClr val="3F1153"/>
      </a:accent6>
      <a:hlink>
        <a:srgbClr val="0E4A10"/>
      </a:hlink>
      <a:folHlink>
        <a:srgbClr val="60652A"/>
      </a:folHlink>
    </a:clrScheme>
    <a:fontScheme name="2_Standaardontwer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2_Standaardontwerp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ardontwerp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ardontwerp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</TotalTime>
  <Words>1515</Words>
  <Application>Microsoft Office PowerPoint</Application>
  <PresentationFormat>Diavoorstelling (16:9)</PresentationFormat>
  <Paragraphs>296</Paragraphs>
  <Slides>34</Slides>
  <Notes>4</Notes>
  <HiddenSlides>2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4</vt:i4>
      </vt:variant>
      <vt:variant>
        <vt:lpstr>Diatitels</vt:lpstr>
      </vt:variant>
      <vt:variant>
        <vt:i4>34</vt:i4>
      </vt:variant>
    </vt:vector>
  </HeadingPairs>
  <TitlesOfParts>
    <vt:vector size="42" baseType="lpstr">
      <vt:lpstr>Arial</vt:lpstr>
      <vt:lpstr>Calibri</vt:lpstr>
      <vt:lpstr>Verdana</vt:lpstr>
      <vt:lpstr>Wingdings</vt:lpstr>
      <vt:lpstr>NSO</vt:lpstr>
      <vt:lpstr>1_NSO</vt:lpstr>
      <vt:lpstr>2_NSO</vt:lpstr>
      <vt:lpstr>2_Standaardontwerp</vt:lpstr>
      <vt:lpstr>PowerPoint-presentatie</vt:lpstr>
      <vt:lpstr>Spelregels </vt:lpstr>
      <vt:lpstr>Agenda</vt:lpstr>
      <vt:lpstr>Achtergrond en aanleiding</vt:lpstr>
      <vt:lpstr>Achtergrond</vt:lpstr>
      <vt:lpstr>Aanleiding</vt:lpstr>
      <vt:lpstr>Het instrument Prijsvraag en de inhoudelijke oproep</vt:lpstr>
      <vt:lpstr>Het instrument Prijsvraag en de inhoudelijke oproep</vt:lpstr>
      <vt:lpstr>PowerPoint-presentatie</vt:lpstr>
      <vt:lpstr>Prijsvraag: wat is het niet?</vt:lpstr>
      <vt:lpstr>PowerPoint-presentatie</vt:lpstr>
      <vt:lpstr>PowerPoint-presentatie</vt:lpstr>
      <vt:lpstr>PowerPoint-presentatie</vt:lpstr>
      <vt:lpstr>PowerPoint-presentatie</vt:lpstr>
      <vt:lpstr>Theory of change</vt:lpstr>
      <vt:lpstr>PowerPoint-presentatie</vt:lpstr>
      <vt:lpstr>Kennisontwikkeling </vt:lpstr>
      <vt:lpstr>Open geodata</vt:lpstr>
      <vt:lpstr>Toepassingsgebieden</vt:lpstr>
      <vt:lpstr>PowerPoint-presentatie</vt:lpstr>
      <vt:lpstr>Fasering prijsvraag</vt:lpstr>
      <vt:lpstr>Financiering</vt:lpstr>
      <vt:lpstr>Geografische focus</vt:lpstr>
      <vt:lpstr>Processtappen</vt:lpstr>
      <vt:lpstr>Fasering prijsvraag en indiening</vt:lpstr>
      <vt:lpstr>Tijdspad</vt:lpstr>
      <vt:lpstr>Eisen</vt:lpstr>
      <vt:lpstr>Beoordeling - criteria</vt:lpstr>
      <vt:lpstr>Leden van jury</vt:lpstr>
      <vt:lpstr>Overige bepalingen</vt:lpstr>
      <vt:lpstr>Tijdspad</vt:lpstr>
      <vt:lpstr>PowerPoint-presentatie</vt:lpstr>
      <vt:lpstr>Vraag en Antwoord</vt:lpstr>
      <vt:lpstr>PowerPoint-presentatie</vt:lpstr>
    </vt:vector>
  </TitlesOfParts>
  <Company>Ministerie van EZ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nu nog in de juiste kleuren</dc:title>
  <dc:creator>r.vanakker@spaceoffice.nl</dc:creator>
  <cp:lastModifiedBy>Oude Lenferink, K.J.B. (Kees)</cp:lastModifiedBy>
  <cp:revision>361</cp:revision>
  <dcterms:created xsi:type="dcterms:W3CDTF">2014-02-11T07:37:05Z</dcterms:created>
  <dcterms:modified xsi:type="dcterms:W3CDTF">2021-09-28T10:15:03Z</dcterms:modified>
</cp:coreProperties>
</file>