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732" r:id="rId5"/>
  </p:sldMasterIdLst>
  <p:notesMasterIdLst>
    <p:notesMasterId r:id="rId26"/>
  </p:notesMasterIdLst>
  <p:handoutMasterIdLst>
    <p:handoutMasterId r:id="rId27"/>
  </p:handoutMasterIdLst>
  <p:sldIdLst>
    <p:sldId id="256" r:id="rId6"/>
    <p:sldId id="257" r:id="rId7"/>
    <p:sldId id="265" r:id="rId8"/>
    <p:sldId id="287" r:id="rId9"/>
    <p:sldId id="266" r:id="rId10"/>
    <p:sldId id="267" r:id="rId11"/>
    <p:sldId id="268" r:id="rId12"/>
    <p:sldId id="259" r:id="rId13"/>
    <p:sldId id="262" r:id="rId14"/>
    <p:sldId id="278" r:id="rId15"/>
    <p:sldId id="289" r:id="rId16"/>
    <p:sldId id="290" r:id="rId17"/>
    <p:sldId id="291" r:id="rId18"/>
    <p:sldId id="292" r:id="rId19"/>
    <p:sldId id="273" r:id="rId20"/>
    <p:sldId id="275" r:id="rId21"/>
    <p:sldId id="283" r:id="rId22"/>
    <p:sldId id="284" r:id="rId23"/>
    <p:sldId id="282" r:id="rId24"/>
    <p:sldId id="293" r:id="rId25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rnout Drenthel" initials="AD [7]" lastIdx="1" clrIdx="6">
    <p:extLst/>
  </p:cmAuthor>
  <p:cmAuthor id="1" name="Arnout Drenthel" initials="AD" lastIdx="1" clrIdx="0">
    <p:extLst/>
  </p:cmAuthor>
  <p:cmAuthor id="8" name="Arnout Drenthel" initials="AD [8]" lastIdx="1" clrIdx="7">
    <p:extLst/>
  </p:cmAuthor>
  <p:cmAuthor id="2" name="Arnout Drenthel" initials="AD [2]" lastIdx="1" clrIdx="1">
    <p:extLst/>
  </p:cmAuthor>
  <p:cmAuthor id="9" name="Arnout Drenthel" initials="AD [9]" lastIdx="1" clrIdx="8">
    <p:extLst/>
  </p:cmAuthor>
  <p:cmAuthor id="3" name="Arnout Drenthel" initials="AD [3]" lastIdx="1" clrIdx="2">
    <p:extLst/>
  </p:cmAuthor>
  <p:cmAuthor id="4" name="Arnout Drenthel" initials="AD [4]" lastIdx="1" clrIdx="3">
    <p:extLst/>
  </p:cmAuthor>
  <p:cmAuthor id="5" name="Arnout Drenthel" initials="AD [5]" lastIdx="1" clrIdx="4">
    <p:extLst/>
  </p:cmAuthor>
  <p:cmAuthor id="6" name="Arnout Drenthel" initials="AD [6]" lastIdx="1" clrIdx="5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2B1E"/>
    <a:srgbClr val="154273"/>
    <a:srgbClr val="F2D9E7"/>
    <a:srgbClr val="E5B2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32" autoAdjust="0"/>
    <p:restoredTop sz="94363" autoAdjust="0"/>
  </p:normalViewPr>
  <p:slideViewPr>
    <p:cSldViewPr snapToGrid="0">
      <p:cViewPr varScale="1">
        <p:scale>
          <a:sx n="77" d="100"/>
          <a:sy n="77" d="100"/>
        </p:scale>
        <p:origin x="108" y="7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5224"/>
    </p:cViewPr>
  </p:sorterViewPr>
  <p:notesViewPr>
    <p:cSldViewPr snapToGrid="0">
      <p:cViewPr varScale="1">
        <p:scale>
          <a:sx n="81" d="100"/>
          <a:sy n="81" d="100"/>
        </p:scale>
        <p:origin x="23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709BA-0250-418B-A227-469BF0F69AD3}" type="datetimeFigureOut">
              <a:rPr lang="nl-NL" smtClean="0"/>
              <a:t>22-4-2021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4FE01-11FF-43DA-B7F5-6592B996E3F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30240-3B76-4E52-B42B-C39F5C218F4D}" type="datetimeFigureOut">
              <a:rPr lang="nl-NL" smtClean="0"/>
              <a:t>22-4-2021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01649-886C-4324-AD4C-E61C88D477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Ben: Aangeven dat de informatie in de</a:t>
            </a:r>
            <a:r>
              <a:rPr lang="nl-NL" baseline="0" dirty="0" smtClean="0"/>
              <a:t> scope te vinden is.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27257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5800"/>
            <a:ext cx="4570413" cy="3427413"/>
          </a:xfrm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7947" tIns="43973" rIns="87947" bIns="43973"/>
          <a:lstStyle/>
          <a:p>
            <a:endParaRPr lang="nl-NL" altLang="nl-NL" dirty="0" smtClean="0">
              <a:latin typeface="Arial" pitchFamily="34" charset="0"/>
              <a:ea typeface="Geneva"/>
              <a:cs typeface="Geneva"/>
            </a:endParaRPr>
          </a:p>
        </p:txBody>
      </p:sp>
    </p:spTree>
    <p:extLst>
      <p:ext uri="{BB962C8B-B14F-4D97-AF65-F5344CB8AC3E}">
        <p14:creationId xmlns:p14="http://schemas.microsoft.com/office/powerpoint/2010/main" val="4610932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Vrije vorm: vorm 29">
            <a:extLst>
              <a:ext uri="{FF2B5EF4-FFF2-40B4-BE49-F238E27FC236}">
                <a16:creationId xmlns:a16="http://schemas.microsoft.com/office/drawing/2014/main" id="{FB7BC648-3F3A-4FE6-B474-FF08AD16EC55}"/>
              </a:ext>
            </a:extLst>
          </p:cNvPr>
          <p:cNvSpPr/>
          <p:nvPr userDrawn="1"/>
        </p:nvSpPr>
        <p:spPr>
          <a:xfrm>
            <a:off x="0" y="0"/>
            <a:ext cx="4572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850001 w 6096000"/>
              <a:gd name="connsiteY1" fmla="*/ 0 h 6858000"/>
              <a:gd name="connsiteX2" fmla="*/ 5850001 w 6096000"/>
              <a:gd name="connsiteY2" fmla="*/ 975600 h 6858000"/>
              <a:gd name="connsiteX3" fmla="*/ 6096000 w 6096000"/>
              <a:gd name="connsiteY3" fmla="*/ 975600 h 6858000"/>
              <a:gd name="connsiteX4" fmla="*/ 6096000 w 6096000"/>
              <a:gd name="connsiteY4" fmla="*/ 6858000 h 6858000"/>
              <a:gd name="connsiteX5" fmla="*/ 0 w 6096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850001" y="0"/>
                </a:lnTo>
                <a:lnTo>
                  <a:pt x="5850001" y="975600"/>
                </a:lnTo>
                <a:lnTo>
                  <a:pt x="6096000" y="97560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4914000" y="3657600"/>
            <a:ext cx="3753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4914000" y="5486401"/>
            <a:ext cx="3753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 hasCustomPrompt="1"/>
          </p:nvPr>
        </p:nvSpPr>
        <p:spPr>
          <a:xfrm>
            <a:off x="4914000" y="2120417"/>
            <a:ext cx="3753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BCE3D936-01A5-42C9-A617-17B3B8FB8C5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14000" y="5808476"/>
            <a:ext cx="3753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sp>
        <p:nvSpPr>
          <p:cNvPr id="11" name="Vertrouwelijkheidsniveau">
            <a:extLst>
              <a:ext uri="{FF2B5EF4-FFF2-40B4-BE49-F238E27FC236}">
                <a16:creationId xmlns:a16="http://schemas.microsoft.com/office/drawing/2014/main" id="{D6028795-C409-40A9-B428-B0AF6EBB642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2500" y="6528572"/>
            <a:ext cx="3196828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41FD69D9-3E06-4876-9F73-71B6B351D2B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8286300" y="6528572"/>
            <a:ext cx="383400" cy="183600"/>
          </a:xfrm>
        </p:spPr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pic>
        <p:nvPicPr>
          <p:cNvPr id="10" name="LogoLandmacht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60" y="1175"/>
            <a:ext cx="9130078" cy="1999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E40B2573-7117-47DC-A1FC-56A832A1E9D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3429000"/>
            <a:ext cx="9144000" cy="3429000"/>
          </a:xfrm>
          <a:solidFill>
            <a:schemeClr val="tx1">
              <a:lumMod val="85000"/>
            </a:schemeClr>
          </a:solidFill>
        </p:spPr>
        <p:txBody>
          <a:bodyPr tIns="1080000" anchor="t" anchorCtr="1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27AD964-7CC1-4105-95CD-B7149718814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4A879FCC-B15B-43B0-94C1-EA709F51A4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4D76FA77-7724-405A-BCBC-F7FB2273E8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5329235 w 12192000"/>
              <a:gd name="connsiteY1" fmla="*/ 0 h 6858000"/>
              <a:gd name="connsiteX2" fmla="*/ 5848350 w 12192000"/>
              <a:gd name="connsiteY2" fmla="*/ 0 h 6858000"/>
              <a:gd name="connsiteX3" fmla="*/ 5857872 w 12192000"/>
              <a:gd name="connsiteY3" fmla="*/ 0 h 6858000"/>
              <a:gd name="connsiteX4" fmla="*/ 5857872 w 12192000"/>
              <a:gd name="connsiteY4" fmla="*/ 711998 h 6858000"/>
              <a:gd name="connsiteX5" fmla="*/ 6324600 w 12192000"/>
              <a:gd name="connsiteY5" fmla="*/ 711998 h 6858000"/>
              <a:gd name="connsiteX6" fmla="*/ 632460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6858000 h 6858000"/>
              <a:gd name="connsiteX9" fmla="*/ 6324600 w 12192000"/>
              <a:gd name="connsiteY9" fmla="*/ 6858000 h 6858000"/>
              <a:gd name="connsiteX10" fmla="*/ 584835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329235" y="0"/>
                </a:lnTo>
                <a:lnTo>
                  <a:pt x="5848350" y="0"/>
                </a:lnTo>
                <a:lnTo>
                  <a:pt x="5857872" y="0"/>
                </a:lnTo>
                <a:lnTo>
                  <a:pt x="5857872" y="711998"/>
                </a:lnTo>
                <a:lnTo>
                  <a:pt x="6324600" y="711998"/>
                </a:lnTo>
                <a:lnTo>
                  <a:pt x="6324600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63246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tIns="2520000" anchor="t" anchorCtr="1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>
          <a:xfrm>
            <a:off x="0" y="5153776"/>
            <a:ext cx="9144000" cy="576000"/>
          </a:xfrm>
          <a:solidFill>
            <a:schemeClr val="accent2"/>
          </a:solidFill>
        </p:spPr>
        <p:txBody>
          <a:bodyPr lIns="630000" anchor="ctr" anchorCtr="0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naam in te voegen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5825413"/>
            <a:ext cx="9144000" cy="396000"/>
          </a:xfrm>
          <a:solidFill>
            <a:schemeClr val="bg1"/>
          </a:solidFill>
        </p:spPr>
        <p:txBody>
          <a:bodyPr lIns="63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functie of project in te voegen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49EE6DDE-E144-43EA-A883-E219AA865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Vrije vorm: vorm 16">
            <a:extLst>
              <a:ext uri="{FF2B5EF4-FFF2-40B4-BE49-F238E27FC236}">
                <a16:creationId xmlns:a16="http://schemas.microsoft.com/office/drawing/2014/main" id="{CE883B12-7812-4AB5-9452-637027F74772}"/>
              </a:ext>
            </a:extLst>
          </p:cNvPr>
          <p:cNvSpPr/>
          <p:nvPr userDrawn="1"/>
        </p:nvSpPr>
        <p:spPr>
          <a:xfrm>
            <a:off x="0" y="0"/>
            <a:ext cx="4572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360191 w 6096000"/>
              <a:gd name="connsiteY1" fmla="*/ 0 h 6858000"/>
              <a:gd name="connsiteX2" fmla="*/ 5850001 w 6096000"/>
              <a:gd name="connsiteY2" fmla="*/ 0 h 6858000"/>
              <a:gd name="connsiteX3" fmla="*/ 5862635 w 6096000"/>
              <a:gd name="connsiteY3" fmla="*/ 0 h 6858000"/>
              <a:gd name="connsiteX4" fmla="*/ 5862635 w 6096000"/>
              <a:gd name="connsiteY4" fmla="*/ 709612 h 6858000"/>
              <a:gd name="connsiteX5" fmla="*/ 6096000 w 6096000"/>
              <a:gd name="connsiteY5" fmla="*/ 709612 h 6858000"/>
              <a:gd name="connsiteX6" fmla="*/ 6096000 w 6096000"/>
              <a:gd name="connsiteY6" fmla="*/ 975600 h 6858000"/>
              <a:gd name="connsiteX7" fmla="*/ 6096000 w 6096000"/>
              <a:gd name="connsiteY7" fmla="*/ 1102518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360191" y="0"/>
                </a:lnTo>
                <a:lnTo>
                  <a:pt x="5850001" y="0"/>
                </a:lnTo>
                <a:lnTo>
                  <a:pt x="5862635" y="0"/>
                </a:lnTo>
                <a:lnTo>
                  <a:pt x="5862635" y="709612"/>
                </a:lnTo>
                <a:lnTo>
                  <a:pt x="6096000" y="709612"/>
                </a:lnTo>
                <a:lnTo>
                  <a:pt x="6096000" y="975600"/>
                </a:lnTo>
                <a:lnTo>
                  <a:pt x="6096000" y="110251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382214" y="2286000"/>
            <a:ext cx="3286727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382214" y="3079487"/>
            <a:ext cx="3286727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382214" y="3845506"/>
            <a:ext cx="3286727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919401" y="2361344"/>
            <a:ext cx="405902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919401" y="3147360"/>
            <a:ext cx="405902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919401" y="3920850"/>
            <a:ext cx="405902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869C57F-4252-4209-A8BC-33FAC7ADB6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2500" y="3050453"/>
            <a:ext cx="3748266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Type een afsluitende zin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A3A163FE-BA7A-4106-9910-A643D023C9F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5" name="Vertrouwelijkheidsniveau">
            <a:extLst>
              <a:ext uri="{FF2B5EF4-FFF2-40B4-BE49-F238E27FC236}">
                <a16:creationId xmlns:a16="http://schemas.microsoft.com/office/drawing/2014/main" id="{CAA5CBF2-B6F9-4237-8DE7-3D9FD8FFABB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2500" y="6528572"/>
            <a:ext cx="3196828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6D7B6104-9A05-4402-8182-B4559988848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olgdia met 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68000" y="1295999"/>
            <a:ext cx="8402400" cy="400110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 dirty="0" err="1" smtClean="0"/>
              <a:t>Klik</a:t>
            </a:r>
            <a:r>
              <a:rPr lang="nl-NL" noProof="0" dirty="0" smtClean="0"/>
              <a:t> </a:t>
            </a:r>
            <a:r>
              <a:rPr lang="nl-NL" noProof="0" dirty="0" err="1" smtClean="0"/>
              <a:t>om</a:t>
            </a:r>
            <a:r>
              <a:rPr lang="nl-NL" noProof="0" dirty="0" smtClean="0"/>
              <a:t> </a:t>
            </a:r>
            <a:r>
              <a:rPr lang="nl-NL" noProof="0" dirty="0" err="1" smtClean="0"/>
              <a:t>een</a:t>
            </a:r>
            <a:r>
              <a:rPr lang="nl-NL" noProof="0" dirty="0" smtClean="0"/>
              <a:t> </a:t>
            </a:r>
            <a:r>
              <a:rPr lang="nl-NL" noProof="0" dirty="0" err="1" smtClean="0"/>
              <a:t>titel</a:t>
            </a:r>
            <a:r>
              <a:rPr lang="nl-NL" noProof="0" dirty="0" smtClean="0"/>
              <a:t> </a:t>
            </a:r>
            <a:r>
              <a:rPr lang="nl-NL" noProof="0" dirty="0" err="1" smtClean="0"/>
              <a:t>te</a:t>
            </a:r>
            <a:r>
              <a:rPr lang="nl-NL" noProof="0" dirty="0" smtClean="0"/>
              <a:t> </a:t>
            </a:r>
            <a:r>
              <a:rPr lang="nl-NL" noProof="0" dirty="0" err="1" smtClean="0"/>
              <a:t>maken</a:t>
            </a:r>
            <a:endParaRPr lang="nl-NL" noProof="0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EEED1-3B2D-4DF3-84FC-6A29FAA80043}" type="datetime4">
              <a:rPr lang="nl-NL" smtClean="0">
                <a:solidFill>
                  <a:srgbClr val="000000"/>
                </a:solidFill>
              </a:rPr>
              <a:pPr/>
              <a:t>22 april 2021</a:t>
            </a:fld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1"/>
          </p:nvPr>
        </p:nvSpPr>
        <p:spPr>
          <a:xfrm>
            <a:off x="468313" y="2070000"/>
            <a:ext cx="8402400" cy="4140000"/>
          </a:xfrm>
        </p:spPr>
        <p:txBody>
          <a:bodyPr/>
          <a:lstStyle>
            <a:lvl4pPr marL="1274763" indent="-285750">
              <a:buFont typeface="Verdana" pitchFamily="34" charset="0"/>
              <a:buChar char="–"/>
              <a:defRPr sz="1800"/>
            </a:lvl4pPr>
            <a:lvl5pPr marL="1631950" indent="-285750">
              <a:buFont typeface="Verdana" pitchFamily="34" charset="0"/>
              <a:buChar char="»"/>
              <a:defRPr/>
            </a:lvl5pPr>
          </a:lstStyle>
          <a:p>
            <a:pPr lvl="0"/>
            <a:r>
              <a:rPr lang="nl-NL" noProof="0" dirty="0" err="1" smtClean="0"/>
              <a:t>Klik</a:t>
            </a:r>
            <a:r>
              <a:rPr lang="nl-NL" noProof="0" dirty="0" smtClean="0"/>
              <a:t> </a:t>
            </a:r>
            <a:r>
              <a:rPr lang="nl-NL" noProof="0" dirty="0" err="1" smtClean="0"/>
              <a:t>om</a:t>
            </a:r>
            <a:r>
              <a:rPr lang="nl-NL" noProof="0" dirty="0" smtClean="0"/>
              <a:t> de </a:t>
            </a:r>
            <a:r>
              <a:rPr lang="nl-NL" noProof="0" dirty="0" err="1" smtClean="0"/>
              <a:t>modelstijlen</a:t>
            </a:r>
            <a:r>
              <a:rPr lang="nl-NL" noProof="0" dirty="0" smtClean="0"/>
              <a:t> </a:t>
            </a:r>
            <a:r>
              <a:rPr lang="nl-NL" noProof="0" dirty="0" err="1" smtClean="0"/>
              <a:t>te</a:t>
            </a:r>
            <a:r>
              <a:rPr lang="nl-NL" noProof="0" dirty="0" smtClean="0"/>
              <a:t> </a:t>
            </a:r>
            <a:r>
              <a:rPr lang="nl-NL" noProof="0" dirty="0" err="1" smtClean="0"/>
              <a:t>bewerken</a:t>
            </a:r>
            <a:endParaRPr lang="nl-NL" noProof="0" dirty="0" smtClean="0"/>
          </a:p>
          <a:p>
            <a:pPr lvl="1"/>
            <a:r>
              <a:rPr lang="nl-NL" noProof="0" dirty="0" err="1" smtClean="0"/>
              <a:t>Tweede</a:t>
            </a:r>
            <a:r>
              <a:rPr lang="nl-NL" noProof="0" dirty="0" smtClean="0"/>
              <a:t> </a:t>
            </a:r>
            <a:r>
              <a:rPr lang="nl-NL" noProof="0" dirty="0" err="1" smtClean="0"/>
              <a:t>niveau</a:t>
            </a:r>
            <a:endParaRPr lang="nl-NL" noProof="0" dirty="0" smtClean="0"/>
          </a:p>
          <a:p>
            <a:pPr lvl="2"/>
            <a:r>
              <a:rPr lang="nl-NL" noProof="0" dirty="0" err="1" smtClean="0"/>
              <a:t>Derde</a:t>
            </a:r>
            <a:r>
              <a:rPr lang="nl-NL" noProof="0" dirty="0" smtClean="0"/>
              <a:t> </a:t>
            </a:r>
            <a:r>
              <a:rPr lang="nl-NL" noProof="0" dirty="0" err="1" smtClean="0"/>
              <a:t>niveau</a:t>
            </a:r>
            <a:endParaRPr lang="nl-NL" noProof="0" dirty="0" smtClean="0"/>
          </a:p>
          <a:p>
            <a:pPr lvl="3"/>
            <a:r>
              <a:rPr lang="nl-NL" noProof="0" dirty="0" err="1" smtClean="0"/>
              <a:t>Vierde</a:t>
            </a:r>
            <a:r>
              <a:rPr lang="nl-NL" noProof="0" dirty="0" smtClean="0"/>
              <a:t> </a:t>
            </a:r>
            <a:r>
              <a:rPr lang="nl-NL" noProof="0" dirty="0" err="1" smtClean="0"/>
              <a:t>niveau</a:t>
            </a:r>
            <a:endParaRPr lang="nl-NL" noProof="0" dirty="0" smtClean="0"/>
          </a:p>
          <a:p>
            <a:pPr lvl="4"/>
            <a:r>
              <a:rPr lang="nl-NL" noProof="0" dirty="0" err="1" smtClean="0"/>
              <a:t>Vijfde</a:t>
            </a:r>
            <a:r>
              <a:rPr lang="nl-NL" noProof="0" dirty="0" smtClean="0"/>
              <a:t> </a:t>
            </a:r>
            <a:r>
              <a:rPr lang="nl-NL" noProof="0" dirty="0" err="1" smtClean="0"/>
              <a:t>niveau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35569156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 smtClean="0"/>
              <a:t>SCB Presentatie - Hydrografie 2016</a:t>
            </a:r>
            <a:endParaRPr lang="nl-NL" altLang="nl-NL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25EC5A-9BEB-47B3-9D7D-B9FFA4BACC8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  <p:sp>
        <p:nvSpPr>
          <p:cNvPr id="6" name="shpTitel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 smtClean="0"/>
              <a:t>17-5-2016</a:t>
            </a:r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2948453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057276" y="1556281"/>
            <a:ext cx="3457574" cy="4620682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29151" y="1556281"/>
            <a:ext cx="3457331" cy="4620682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0"/>
          </p:nvPr>
        </p:nvSpPr>
        <p:spPr>
          <a:xfrm>
            <a:off x="1" y="6629400"/>
            <a:ext cx="308372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49FD6B7D-AD2D-4AE3-916C-AC20DDDE64C5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datum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12"/>
          </p:nvPr>
        </p:nvSpPr>
        <p:spPr>
          <a:xfrm>
            <a:off x="1228725" y="6629400"/>
            <a:ext cx="68580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/>
              <a:t>RWS/CIV/IGA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12588015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21421F68-1BEF-403F-B0C5-AAC49C6A096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72500" y="2350800"/>
            <a:ext cx="8191800" cy="396406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E8395B0-5BEF-4071-A7D0-AC6F71F0664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Vertrouwelijkheidsniveau">
            <a:extLst>
              <a:ext uri="{FF2B5EF4-FFF2-40B4-BE49-F238E27FC236}">
                <a16:creationId xmlns:a16="http://schemas.microsoft.com/office/drawing/2014/main" id="{81E8D0CB-07CC-4FF4-B9A2-3BEAACD9AE9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2500" y="6528572"/>
            <a:ext cx="3196828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675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4AE61CC0-169D-4A88-BF15-A47DE22E86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20484204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21421F68-1BEF-403F-B0C5-AAC49C6A096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72500" y="2350800"/>
            <a:ext cx="8191800" cy="396406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E8395B0-5BEF-4071-A7D0-AC6F71F0664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Vertrouwelijkheidsniveau">
            <a:extLst>
              <a:ext uri="{FF2B5EF4-FFF2-40B4-BE49-F238E27FC236}">
                <a16:creationId xmlns:a16="http://schemas.microsoft.com/office/drawing/2014/main" id="{81E8D0CB-07CC-4FF4-B9A2-3BEAACD9AE9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2500" y="6528572"/>
            <a:ext cx="3196828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675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4AE61CC0-169D-4A88-BF15-A47DE22E86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33105739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21421F68-1BEF-403F-B0C5-AAC49C6A096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72500" y="2350800"/>
            <a:ext cx="8191800" cy="396406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E8395B0-5BEF-4071-A7D0-AC6F71F0664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Vertrouwelijkheidsniveau">
            <a:extLst>
              <a:ext uri="{FF2B5EF4-FFF2-40B4-BE49-F238E27FC236}">
                <a16:creationId xmlns:a16="http://schemas.microsoft.com/office/drawing/2014/main" id="{81E8D0CB-07CC-4FF4-B9A2-3BEAACD9AE9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2500" y="6528572"/>
            <a:ext cx="3196828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675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4AE61CC0-169D-4A88-BF15-A47DE22E86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6294818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21421F68-1BEF-403F-B0C5-AAC49C6A096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72500" y="2350800"/>
            <a:ext cx="8191800" cy="396406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E8395B0-5BEF-4071-A7D0-AC6F71F0664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Vertrouwelijkheidsniveau">
            <a:extLst>
              <a:ext uri="{FF2B5EF4-FFF2-40B4-BE49-F238E27FC236}">
                <a16:creationId xmlns:a16="http://schemas.microsoft.com/office/drawing/2014/main" id="{81E8D0CB-07CC-4FF4-B9A2-3BEAACD9AE9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2500" y="6528572"/>
            <a:ext cx="3196828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675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4AE61CC0-169D-4A88-BF15-A47DE22E86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3374091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27414"/>
            <a:ext cx="9144000" cy="3430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76250" y="1879601"/>
            <a:ext cx="8192691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476250" y="3749487"/>
            <a:ext cx="8193882" cy="1736913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2" name="Tijdelijke aanduiding voor dianummer 21">
            <a:extLst>
              <a:ext uri="{FF2B5EF4-FFF2-40B4-BE49-F238E27FC236}">
                <a16:creationId xmlns:a16="http://schemas.microsoft.com/office/drawing/2014/main" id="{17E1F773-BF9C-4C35-ABBC-BFB53364B3A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23" name="Vertrouwelijkheidsniveau">
            <a:extLst>
              <a:ext uri="{FF2B5EF4-FFF2-40B4-BE49-F238E27FC236}">
                <a16:creationId xmlns:a16="http://schemas.microsoft.com/office/drawing/2014/main" id="{9083841F-8AA4-4AEC-93F7-5EDA66B599C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2500" y="6528572"/>
            <a:ext cx="3196828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tekst 16">
            <a:extLst>
              <a:ext uri="{FF2B5EF4-FFF2-40B4-BE49-F238E27FC236}">
                <a16:creationId xmlns:a16="http://schemas.microsoft.com/office/drawing/2014/main" id="{631BC45E-EEEE-444C-8340-F4E4E532BF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2501" y="5486401"/>
            <a:ext cx="3753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24115787-E7BA-4E6B-ACDF-C586817C79B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72500" y="5808476"/>
            <a:ext cx="3753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08FD66A7-5A78-459B-9B7F-13F33318DE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0C91930-E0E3-4652-8A0C-E4B528AB5B7B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51AE06CA-FDAB-47E6-9A6B-49429DE85BD5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4572000" cy="6858000"/>
          </a:xfrm>
          <a:custGeom>
            <a:avLst/>
            <a:gdLst>
              <a:gd name="connsiteX0" fmla="*/ 6069807 w 6096000"/>
              <a:gd name="connsiteY0" fmla="*/ 975600 h 6858000"/>
              <a:gd name="connsiteX1" fmla="*/ 6096000 w 6096000"/>
              <a:gd name="connsiteY1" fmla="*/ 975600 h 6858000"/>
              <a:gd name="connsiteX2" fmla="*/ 6096000 w 6096000"/>
              <a:gd name="connsiteY2" fmla="*/ 1014413 h 6858000"/>
              <a:gd name="connsiteX3" fmla="*/ 6069807 w 6096000"/>
              <a:gd name="connsiteY3" fmla="*/ 1014413 h 6858000"/>
              <a:gd name="connsiteX4" fmla="*/ 0 w 6096000"/>
              <a:gd name="connsiteY4" fmla="*/ 0 h 6858000"/>
              <a:gd name="connsiteX5" fmla="*/ 5777707 w 6096000"/>
              <a:gd name="connsiteY5" fmla="*/ 0 h 6858000"/>
              <a:gd name="connsiteX6" fmla="*/ 5777707 w 6096000"/>
              <a:gd name="connsiteY6" fmla="*/ 1014413 h 6858000"/>
              <a:gd name="connsiteX7" fmla="*/ 5777707 w 6096000"/>
              <a:gd name="connsiteY7" fmla="*/ 1265494 h 6858000"/>
              <a:gd name="connsiteX8" fmla="*/ 5777707 w 6096000"/>
              <a:gd name="connsiteY8" fmla="*/ 1281113 h 6858000"/>
              <a:gd name="connsiteX9" fmla="*/ 6096000 w 6096000"/>
              <a:gd name="connsiteY9" fmla="*/ 1281113 h 6858000"/>
              <a:gd name="connsiteX10" fmla="*/ 6096000 w 6096000"/>
              <a:gd name="connsiteY10" fmla="*/ 6858000 h 6858000"/>
              <a:gd name="connsiteX11" fmla="*/ 5848350 w 6096000"/>
              <a:gd name="connsiteY11" fmla="*/ 6858000 h 6858000"/>
              <a:gd name="connsiteX12" fmla="*/ 0 w 6096000"/>
              <a:gd name="connsiteY1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96000" h="6858000">
                <a:moveTo>
                  <a:pt x="6069807" y="975600"/>
                </a:moveTo>
                <a:lnTo>
                  <a:pt x="6096000" y="975600"/>
                </a:lnTo>
                <a:lnTo>
                  <a:pt x="6096000" y="1014413"/>
                </a:lnTo>
                <a:lnTo>
                  <a:pt x="6069807" y="1014413"/>
                </a:lnTo>
                <a:close/>
                <a:moveTo>
                  <a:pt x="0" y="0"/>
                </a:moveTo>
                <a:lnTo>
                  <a:pt x="5777707" y="0"/>
                </a:lnTo>
                <a:lnTo>
                  <a:pt x="5777707" y="1014413"/>
                </a:lnTo>
                <a:lnTo>
                  <a:pt x="5777707" y="1265494"/>
                </a:lnTo>
                <a:lnTo>
                  <a:pt x="5777707" y="1281113"/>
                </a:lnTo>
                <a:lnTo>
                  <a:pt x="6096000" y="1281113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1800000" anchor="t" anchorCtr="1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l-NL" dirty="0"/>
              <a:t>Klik op het pictogram om een afbeelding in te voegen</a:t>
            </a:r>
          </a:p>
        </p:txBody>
      </p:sp>
      <p:sp>
        <p:nvSpPr>
          <p:cNvPr id="28" name="Vertrouwelijkheidsniveau">
            <a:extLst>
              <a:ext uri="{FF2B5EF4-FFF2-40B4-BE49-F238E27FC236}">
                <a16:creationId xmlns:a16="http://schemas.microsoft.com/office/drawing/2014/main" id="{233E6339-A3B7-4F01-A9A8-3BA0F6CFAD1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14900" y="6528572"/>
            <a:ext cx="3196828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29" name="Ondertitel 2">
            <a:extLst>
              <a:ext uri="{FF2B5EF4-FFF2-40B4-BE49-F238E27FC236}">
                <a16:creationId xmlns:a16="http://schemas.microsoft.com/office/drawing/2014/main" id="{CC6EB04B-3622-4850-A8B2-65C8523784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14000" y="3657601"/>
            <a:ext cx="3753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30" name="Titel 1">
            <a:extLst>
              <a:ext uri="{FF2B5EF4-FFF2-40B4-BE49-F238E27FC236}">
                <a16:creationId xmlns:a16="http://schemas.microsoft.com/office/drawing/2014/main" id="{170997DC-0B66-445A-9CA4-DC2FB480E2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14000" y="2120417"/>
            <a:ext cx="3753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16">
            <a:extLst>
              <a:ext uri="{FF2B5EF4-FFF2-40B4-BE49-F238E27FC236}">
                <a16:creationId xmlns:a16="http://schemas.microsoft.com/office/drawing/2014/main" id="{42907EF7-49B3-46B9-ACD2-A3F3E160AF4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14000" y="5486401"/>
            <a:ext cx="3753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DF9EB481-DA3C-4E44-9FE2-E6F7ED8E58A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14000" y="5808476"/>
            <a:ext cx="3753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A0A6A365-BFF5-4B16-B1E9-D831984D56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21421F68-1BEF-403F-B0C5-AAC49C6A096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72500" y="2350800"/>
            <a:ext cx="8191800" cy="396406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E8395B0-5BEF-4071-A7D0-AC6F71F0664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Vertrouwelijkheidsniveau">
            <a:extLst>
              <a:ext uri="{FF2B5EF4-FFF2-40B4-BE49-F238E27FC236}">
                <a16:creationId xmlns:a16="http://schemas.microsoft.com/office/drawing/2014/main" id="{81E8D0CB-07CC-4FF4-B9A2-3BEAACD9AE9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2500" y="6528572"/>
            <a:ext cx="3196828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4AE61CC0-169D-4A88-BF15-A47DE22E86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1469717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472500" y="2350800"/>
            <a:ext cx="375285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914000" y="2350800"/>
            <a:ext cx="37584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260C6DF3-2547-4188-B44C-E1C924D734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7" name="Vertrouwelijkheidsniveau">
            <a:extLst>
              <a:ext uri="{FF2B5EF4-FFF2-40B4-BE49-F238E27FC236}">
                <a16:creationId xmlns:a16="http://schemas.microsoft.com/office/drawing/2014/main" id="{1B09E170-CA11-4EE2-B82E-0AD6B2F1CC8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2500" y="6528572"/>
            <a:ext cx="3196828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B1CF7121-85E0-45D3-B910-BCF8E25FEC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4914000" y="2350799"/>
            <a:ext cx="3753000" cy="3963600"/>
          </a:xfrm>
        </p:spPr>
        <p:txBody>
          <a:bodyPr/>
          <a:lstStyle>
            <a:lvl1pPr marL="316800" indent="-3168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630000" indent="-3168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A7984020-B91C-4CFF-88ED-501B2109C660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F17C0AA7-9F88-4479-B7CF-C1BB31AB870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4572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C1E2EA9-BE63-4625-B099-2271F692DE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14000" y="1281950"/>
            <a:ext cx="37530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6C2A6650-CEC0-489B-BFC0-04E78F01962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14900" y="6528572"/>
            <a:ext cx="3196828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>
          <a:xfrm>
            <a:off x="472500" y="1052514"/>
            <a:ext cx="8192691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472500" y="5298141"/>
            <a:ext cx="8192691" cy="923272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B8E684C-7D4C-426C-AC24-E424245763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Vertrouwelijkheidsniveau">
            <a:extLst>
              <a:ext uri="{FF2B5EF4-FFF2-40B4-BE49-F238E27FC236}">
                <a16:creationId xmlns:a16="http://schemas.microsoft.com/office/drawing/2014/main" id="{D32BCAE4-C367-4016-B734-236CBBFED4D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2500" y="6528572"/>
            <a:ext cx="3196828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verticaal ge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0FA47D1B-42CA-4E2B-B2E8-239884DF4BD3}"/>
              </a:ext>
            </a:extLst>
          </p:cNvPr>
          <p:cNvSpPr/>
          <p:nvPr userDrawn="1"/>
        </p:nvSpPr>
        <p:spPr>
          <a:xfrm>
            <a:off x="0" y="0"/>
            <a:ext cx="4572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498305 w 6096000"/>
              <a:gd name="connsiteY1" fmla="*/ 0 h 6858000"/>
              <a:gd name="connsiteX2" fmla="*/ 5853600 w 6096000"/>
              <a:gd name="connsiteY2" fmla="*/ 0 h 6858000"/>
              <a:gd name="connsiteX3" fmla="*/ 5862636 w 6096000"/>
              <a:gd name="connsiteY3" fmla="*/ 0 h 6858000"/>
              <a:gd name="connsiteX4" fmla="*/ 5862636 w 6096000"/>
              <a:gd name="connsiteY4" fmla="*/ 712471 h 6858000"/>
              <a:gd name="connsiteX5" fmla="*/ 6096000 w 6096000"/>
              <a:gd name="connsiteY5" fmla="*/ 712471 h 6858000"/>
              <a:gd name="connsiteX6" fmla="*/ 6096000 w 6096000"/>
              <a:gd name="connsiteY6" fmla="*/ 961200 h 6858000"/>
              <a:gd name="connsiteX7" fmla="*/ 6096000 w 6096000"/>
              <a:gd name="connsiteY7" fmla="*/ 1891881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498305" y="0"/>
                </a:lnTo>
                <a:lnTo>
                  <a:pt x="5853600" y="0"/>
                </a:lnTo>
                <a:lnTo>
                  <a:pt x="5862636" y="0"/>
                </a:lnTo>
                <a:lnTo>
                  <a:pt x="5862636" y="712471"/>
                </a:lnTo>
                <a:lnTo>
                  <a:pt x="6096000" y="712471"/>
                </a:lnTo>
                <a:lnTo>
                  <a:pt x="6096000" y="961200"/>
                </a:lnTo>
                <a:lnTo>
                  <a:pt x="6096000" y="1891881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4914000" y="1052513"/>
            <a:ext cx="3753000" cy="5168900"/>
          </a:xfrm>
        </p:spPr>
        <p:txBody>
          <a:bodyPr anchor="ctr" anchorCtr="0"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F508C5A-8D78-4219-976E-46DFA0C4F8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2500" y="3039154"/>
            <a:ext cx="375285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11F2E84-2AC4-4E76-AB35-4DF52752249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6" name="Vertrouwelijkheidsniveau">
            <a:extLst>
              <a:ext uri="{FF2B5EF4-FFF2-40B4-BE49-F238E27FC236}">
                <a16:creationId xmlns:a16="http://schemas.microsoft.com/office/drawing/2014/main" id="{42A8670A-3771-498C-BCA7-1CEC86864E8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2500" y="6528572"/>
            <a:ext cx="3196828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230636227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 hasCustomPrompt="1"/>
          </p:nvPr>
        </p:nvSpPr>
        <p:spPr>
          <a:xfrm>
            <a:off x="4914000" y="2350800"/>
            <a:ext cx="37530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4" name="Tijdelijke aanduiding voor dianummer 13">
            <a:extLst>
              <a:ext uri="{FF2B5EF4-FFF2-40B4-BE49-F238E27FC236}">
                <a16:creationId xmlns:a16="http://schemas.microsoft.com/office/drawing/2014/main" id="{0E24862E-A238-48C9-966B-53C0A9936E1E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id="{9C42D806-99A5-4854-9BB7-C93AB66EA3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14000" y="1281950"/>
            <a:ext cx="3753000" cy="10692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4BAFB278-E939-4041-A70B-47CB8943C72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14900" y="6528572"/>
            <a:ext cx="3196828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F4CFC7BE-2502-4C51-AFEA-F92D97467734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4572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72500" y="1281950"/>
            <a:ext cx="8199900" cy="10692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72500" y="2349499"/>
            <a:ext cx="8199900" cy="3963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0C4A9ED-10BC-4655-9631-74B32DCB2A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286300" y="6528572"/>
            <a:ext cx="383400" cy="1836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113A800-9FFB-4505-9B39-BBE671EBBBE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65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666" r:id="rId2"/>
    <p:sldLayoutId id="2147483725" r:id="rId3"/>
    <p:sldLayoutId id="2147483731" r:id="rId4"/>
    <p:sldLayoutId id="2147483652" r:id="rId5"/>
    <p:sldLayoutId id="2147483728" r:id="rId6"/>
    <p:sldLayoutId id="2147483689" r:id="rId7"/>
    <p:sldLayoutId id="2147483730" r:id="rId8"/>
    <p:sldLayoutId id="2147483729" r:id="rId9"/>
    <p:sldLayoutId id="2147483716" r:id="rId10"/>
    <p:sldLayoutId id="2147483667" r:id="rId11"/>
    <p:sldLayoutId id="2147483722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Tx/>
        <a:buSzPct val="10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Tx/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Tx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Tx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b="1" i="0" kern="1200">
          <a:solidFill>
            <a:schemeClr val="accent1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9" name="shpKleurvlakBoven"/>
          <p:cNvSpPr>
            <a:spLocks noChangeArrowheads="1"/>
          </p:cNvSpPr>
          <p:nvPr/>
        </p:nvSpPr>
        <p:spPr bwMode="auto">
          <a:xfrm flipV="1">
            <a:off x="4438650" y="6541200"/>
            <a:ext cx="1875675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nl-NL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97" name="shpKleurvlakOnder" descr="Bar_Bottom"/>
          <p:cNvSpPr>
            <a:spLocks noChangeArrowheads="1"/>
          </p:cNvSpPr>
          <p:nvPr/>
        </p:nvSpPr>
        <p:spPr bwMode="auto">
          <a:xfrm>
            <a:off x="0" y="6318000"/>
            <a:ext cx="9144000" cy="539750"/>
          </a:xfrm>
          <a:prstGeom prst="rect">
            <a:avLst/>
          </a:prstGeom>
          <a:solidFill>
            <a:srgbClr val="F9E11E"/>
          </a:solidFill>
          <a:ln>
            <a:noFill/>
          </a:ln>
          <a:extLst/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nl-NL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70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000" y="2070000"/>
            <a:ext cx="8402400" cy="41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 err="1" smtClean="0"/>
              <a:t>Klik</a:t>
            </a:r>
            <a:r>
              <a:rPr lang="nl-NL" dirty="0" smtClean="0"/>
              <a:t> </a:t>
            </a:r>
            <a:r>
              <a:rPr lang="nl-NL" dirty="0" err="1" smtClean="0"/>
              <a:t>om</a:t>
            </a:r>
            <a:r>
              <a:rPr lang="nl-NL" dirty="0" smtClean="0"/>
              <a:t> het </a:t>
            </a:r>
            <a:r>
              <a:rPr lang="nl-NL" dirty="0" err="1" smtClean="0"/>
              <a:t>opmaakprofiel</a:t>
            </a:r>
            <a:r>
              <a:rPr lang="nl-NL" dirty="0" smtClean="0"/>
              <a:t> van de </a:t>
            </a:r>
            <a:r>
              <a:rPr lang="nl-NL" dirty="0" err="1" smtClean="0"/>
              <a:t>modeltekst</a:t>
            </a:r>
            <a:r>
              <a:rPr lang="nl-NL" dirty="0" smtClean="0"/>
              <a:t> </a:t>
            </a:r>
            <a:r>
              <a:rPr lang="nl-NL" dirty="0" err="1" smtClean="0"/>
              <a:t>te</a:t>
            </a:r>
            <a:r>
              <a:rPr lang="nl-NL" dirty="0" smtClean="0"/>
              <a:t> </a:t>
            </a:r>
            <a:r>
              <a:rPr lang="nl-NL" dirty="0" err="1" smtClean="0"/>
              <a:t>bewerken</a:t>
            </a:r>
            <a:endParaRPr lang="nl-NL" dirty="0" smtClean="0"/>
          </a:p>
          <a:p>
            <a:pPr lvl="1"/>
            <a:r>
              <a:rPr lang="nl-NL" dirty="0" smtClean="0"/>
              <a:t>Tweede </a:t>
            </a:r>
            <a:r>
              <a:rPr lang="nl-NL" dirty="0" err="1" smtClean="0"/>
              <a:t>niveau</a:t>
            </a:r>
            <a:r>
              <a:rPr lang="nl-NL" dirty="0" smtClean="0"/>
              <a:t> </a:t>
            </a:r>
          </a:p>
          <a:p>
            <a:pPr lvl="2"/>
            <a:r>
              <a:rPr lang="nl-NL" dirty="0" err="1" smtClean="0"/>
              <a:t>Derde</a:t>
            </a:r>
            <a:r>
              <a:rPr lang="nl-NL" dirty="0" smtClean="0"/>
              <a:t> niveau</a:t>
            </a:r>
          </a:p>
          <a:p>
            <a:pPr lvl="4"/>
            <a:r>
              <a:rPr lang="nl-NL" dirty="0" smtClean="0"/>
              <a:t> Vierde niveau</a:t>
            </a:r>
          </a:p>
          <a:p>
            <a:pPr lvl="5"/>
            <a:r>
              <a:rPr lang="nl-NL" sz="1800" dirty="0" smtClean="0"/>
              <a:t>Vijfde niveau</a:t>
            </a:r>
            <a:endParaRPr lang="nl-NL" dirty="0" smtClean="0"/>
          </a:p>
        </p:txBody>
      </p:sp>
      <p:sp>
        <p:nvSpPr>
          <p:cNvPr id="1095" name="shpTekst" descr="Bar_Top"/>
          <p:cNvSpPr>
            <a:spLocks noChangeArrowheads="1"/>
          </p:cNvSpPr>
          <p:nvPr/>
        </p:nvSpPr>
        <p:spPr bwMode="auto">
          <a:xfrm>
            <a:off x="0" y="0"/>
            <a:ext cx="9144000" cy="1071563"/>
          </a:xfrm>
          <a:prstGeom prst="rect">
            <a:avLst/>
          </a:prstGeom>
          <a:solidFill>
            <a:srgbClr val="F9E11E"/>
          </a:solidFill>
          <a:ln>
            <a:noFill/>
          </a:ln>
          <a:extLst/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nl-NL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69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468000" y="1295999"/>
            <a:ext cx="84024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nl-NL" noProof="0" dirty="0" smtClean="0"/>
          </a:p>
        </p:txBody>
      </p:sp>
      <p:sp>
        <p:nvSpPr>
          <p:cNvPr id="1100" name="shpBeeldmerk"/>
          <p:cNvSpPr>
            <a:spLocks noChangeArrowheads="1"/>
          </p:cNvSpPr>
          <p:nvPr/>
        </p:nvSpPr>
        <p:spPr bwMode="auto">
          <a:xfrm>
            <a:off x="468000" y="6613200"/>
            <a:ext cx="1904400" cy="11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DD62E13F-49FF-4F5B-8E2D-F997ACAF2D81}" type="slidenum">
              <a:rPr lang="nl-NL" sz="1000">
                <a:solidFill>
                  <a:srgbClr val="000000"/>
                </a:solidFill>
                <a:cs typeface="Arial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nl-NL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13" name="ZwarteBalk" hidden="1"/>
          <p:cNvSpPr>
            <a:spLocks noChangeArrowheads="1"/>
          </p:cNvSpPr>
          <p:nvPr/>
        </p:nvSpPr>
        <p:spPr bwMode="auto">
          <a:xfrm>
            <a:off x="8893175" y="0"/>
            <a:ext cx="250825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endParaRPr lang="nl-NL" sz="2200">
              <a:solidFill>
                <a:srgbClr val="000000"/>
              </a:solidFill>
            </a:endParaRPr>
          </a:p>
        </p:txBody>
      </p:sp>
      <p:pic>
        <p:nvPicPr>
          <p:cNvPr id="1121" name="LogoLandmacht"/>
          <p:cNvPicPr>
            <a:picLocks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35463" y="5215"/>
            <a:ext cx="439737" cy="8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Date Placeholder 1" descr="Date"/>
          <p:cNvSpPr>
            <a:spLocks noGrp="1"/>
          </p:cNvSpPr>
          <p:nvPr>
            <p:ph type="dt" sz="half" idx="2"/>
          </p:nvPr>
        </p:nvSpPr>
        <p:spPr>
          <a:xfrm>
            <a:off x="7264800" y="6613200"/>
            <a:ext cx="1508400" cy="118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fld id="{C8A9CFE7-5C2A-4F72-9A06-E847A405BDFE}" type="datetime4">
              <a:rPr lang="nl-NL" smtClean="0">
                <a:solidFill>
                  <a:srgbClr val="000000"/>
                </a:solidFill>
              </a:rPr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t>22 april 2021</a:t>
            </a:fld>
            <a:endParaRPr lang="nl-NL" dirty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aseline="0">
          <a:solidFill>
            <a:srgbClr val="007BC7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ts val="423"/>
        </a:spcBef>
        <a:spcAft>
          <a:spcPct val="0"/>
        </a:spcAft>
        <a:buFont typeface="Arial" pitchFamily="34" charset="0"/>
        <a:buChar char="•"/>
        <a:defRPr sz="1800">
          <a:solidFill>
            <a:srgbClr val="000000"/>
          </a:solidFill>
          <a:latin typeface="+mn-lt"/>
          <a:ea typeface="+mn-ea"/>
          <a:cs typeface="+mn-cs"/>
        </a:defRPr>
      </a:lvl1pPr>
      <a:lvl2pPr marL="741600" indent="-28440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–"/>
        <a:defRPr sz="1800">
          <a:solidFill>
            <a:srgbClr val="000000"/>
          </a:solidFill>
          <a:latin typeface="+mn-lt"/>
        </a:defRPr>
      </a:lvl2pPr>
      <a:lvl3pPr marL="965200" indent="-342900" algn="l" rtl="0" eaLnBrk="1" fontAlgn="base" hangingPunct="1">
        <a:spcBef>
          <a:spcPts val="423"/>
        </a:spcBef>
        <a:spcAft>
          <a:spcPct val="0"/>
        </a:spcAft>
        <a:buFont typeface="Arial" pitchFamily="34" charset="0"/>
        <a:buChar char="•"/>
        <a:defRPr sz="1800">
          <a:solidFill>
            <a:srgbClr val="000000"/>
          </a:solidFill>
          <a:latin typeface="+mn-lt"/>
        </a:defRPr>
      </a:lvl3pPr>
      <a:lvl4pPr marL="989013" indent="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None/>
        <a:defRPr sz="2200">
          <a:solidFill>
            <a:srgbClr val="000000"/>
          </a:solidFill>
          <a:latin typeface="+mn-lt"/>
        </a:defRPr>
      </a:lvl4pPr>
      <a:lvl5pPr marL="1631950" indent="-28575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–"/>
        <a:defRPr sz="1800" baseline="0">
          <a:solidFill>
            <a:srgbClr val="000000"/>
          </a:solidFill>
          <a:latin typeface="+mn-lt"/>
        </a:defRPr>
      </a:lvl5pPr>
      <a:lvl6pPr marL="180340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»"/>
        <a:defRPr sz="1800" baseline="0">
          <a:solidFill>
            <a:srgbClr val="000000"/>
          </a:solidFill>
          <a:latin typeface="+mn-lt"/>
        </a:defRPr>
      </a:lvl6pPr>
      <a:lvl7pPr marL="22606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7pPr>
      <a:lvl8pPr marL="27178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8pPr>
      <a:lvl9pPr marL="31750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cid:image001.png@01D30172.6686B4C0" TargetMode="External"/><Relationship Id="rId7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ndertitel 1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nl-NL" sz="1800" dirty="0">
                <a:solidFill>
                  <a:schemeClr val="tx1"/>
                </a:solidFill>
              </a:rPr>
              <a:t>Europese aanbesteding </a:t>
            </a:r>
            <a:endParaRPr lang="nl-NL" sz="1800" dirty="0" smtClean="0">
              <a:solidFill>
                <a:schemeClr val="tx1"/>
              </a:solidFill>
            </a:endParaRPr>
          </a:p>
          <a:p>
            <a:r>
              <a:rPr lang="nl-NL" sz="1800" dirty="0">
                <a:solidFill>
                  <a:schemeClr val="tx1"/>
                </a:solidFill>
              </a:rPr>
              <a:t>monitoringsprogramma </a:t>
            </a:r>
          </a:p>
          <a:p>
            <a:r>
              <a:rPr lang="nl-NL" sz="1800" dirty="0">
                <a:solidFill>
                  <a:schemeClr val="tx1"/>
                </a:solidFill>
              </a:rPr>
              <a:t>MONEOS 2021-2026</a:t>
            </a:r>
          </a:p>
        </p:txBody>
      </p:sp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4914000" y="2134065"/>
            <a:ext cx="3753000" cy="1037760"/>
          </a:xfrm>
        </p:spPr>
        <p:txBody>
          <a:bodyPr>
            <a:normAutofit/>
          </a:bodyPr>
          <a:lstStyle/>
          <a:p>
            <a:r>
              <a:rPr lang="nl-NL" sz="2500" dirty="0" smtClean="0"/>
              <a:t>Informatiebijeenkomst</a:t>
            </a:r>
            <a:endParaRPr lang="nl-NL" sz="2500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pPr algn="r"/>
            <a:r>
              <a:rPr lang="nl-NL" dirty="0" smtClean="0"/>
              <a:t>23 april 2021</a:t>
            </a:r>
            <a:endParaRPr lang="nl-NL" dirty="0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 smtClean="0"/>
              <a:t>RWS INFORMATIE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35237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Opbouw van de specificaties (1/2)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7399" y="1696108"/>
            <a:ext cx="3754024" cy="4626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274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US" dirty="0" smtClean="0"/>
              <a:t>RWS INFORMATIE</a:t>
            </a:r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365622" y="1275376"/>
            <a:ext cx="8199900" cy="400110"/>
          </a:xfrm>
        </p:spPr>
        <p:txBody>
          <a:bodyPr/>
          <a:lstStyle/>
          <a:p>
            <a:r>
              <a:rPr lang="en-US" dirty="0" err="1" smtClean="0"/>
              <a:t>Opbouw</a:t>
            </a:r>
            <a:r>
              <a:rPr lang="en-US" dirty="0" smtClean="0"/>
              <a:t> van de </a:t>
            </a:r>
            <a:r>
              <a:rPr lang="en-US" dirty="0" err="1" smtClean="0"/>
              <a:t>specificaties</a:t>
            </a:r>
            <a:r>
              <a:rPr lang="en-US" dirty="0" smtClean="0"/>
              <a:t> (2/2)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500" y="2276976"/>
            <a:ext cx="6897912" cy="2429894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3382" y="4142593"/>
            <a:ext cx="3906840" cy="1693903"/>
          </a:xfrm>
          <a:prstGeom prst="rect">
            <a:avLst/>
          </a:prstGeom>
        </p:spPr>
      </p:pic>
      <p:pic>
        <p:nvPicPr>
          <p:cNvPr id="2" name="Afbeelding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622" y="4780223"/>
            <a:ext cx="4084254" cy="1056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597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err="1" smtClean="0"/>
              <a:t>Peilingen</a:t>
            </a:r>
            <a:r>
              <a:rPr lang="en-US" dirty="0" smtClean="0"/>
              <a:t> Vaklodingen</a:t>
            </a:r>
          </a:p>
          <a:p>
            <a:r>
              <a:rPr lang="en-US" dirty="0" err="1" smtClean="0"/>
              <a:t>Stroom</a:t>
            </a:r>
            <a:r>
              <a:rPr lang="en-US" dirty="0" smtClean="0"/>
              <a:t>-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Debietmetingen</a:t>
            </a:r>
            <a:r>
              <a:rPr lang="en-US" dirty="0" smtClean="0"/>
              <a:t> (13-uursmetingen)</a:t>
            </a:r>
          </a:p>
          <a:p>
            <a:r>
              <a:rPr lang="en-US" dirty="0" err="1" smtClean="0"/>
              <a:t>Optioneel</a:t>
            </a:r>
            <a:r>
              <a:rPr lang="en-US" dirty="0" smtClean="0"/>
              <a:t>: Intergetijde </a:t>
            </a:r>
            <a:r>
              <a:rPr lang="en-US" dirty="0" err="1" smtClean="0"/>
              <a:t>metingen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US" dirty="0" smtClean="0"/>
              <a:t>RWS INFORMATE</a:t>
            </a:r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Scope van het contract (1/3)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69990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US" dirty="0" smtClean="0"/>
              <a:t>RWS INFORMATIE</a:t>
            </a:r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Scope van het contract (2/3)</a:t>
            </a:r>
            <a:endParaRPr lang="nl-NL" dirty="0"/>
          </a:p>
        </p:txBody>
      </p:sp>
      <p:pic>
        <p:nvPicPr>
          <p:cNvPr id="6" name="Afbeelding 5" descr="cid:image001.png@01D30172.6686B4C0"/>
          <p:cNvPicPr/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500" y="2311114"/>
            <a:ext cx="4157047" cy="3268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7782" y="2311114"/>
            <a:ext cx="1759070" cy="1220613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3582" y="3199329"/>
            <a:ext cx="1752912" cy="1221576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86203" y="2311114"/>
            <a:ext cx="1759070" cy="1221576"/>
          </a:xfrm>
          <a:prstGeom prst="rect">
            <a:avLst/>
          </a:prstGeom>
        </p:spPr>
      </p:pic>
      <p:pic>
        <p:nvPicPr>
          <p:cNvPr id="10" name="Afbeelding 9"/>
          <p:cNvPicPr/>
          <p:nvPr/>
        </p:nvPicPr>
        <p:blipFill>
          <a:blip r:embed="rId7"/>
          <a:stretch>
            <a:fillRect/>
          </a:stretch>
        </p:blipFill>
        <p:spPr>
          <a:xfrm>
            <a:off x="5677317" y="4677312"/>
            <a:ext cx="2205442" cy="147124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2505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US" dirty="0" smtClean="0"/>
              <a:t>RWS INFORMATIE</a:t>
            </a:r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Scope van het contract (3/3)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209" y="2206361"/>
            <a:ext cx="3199950" cy="3380592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1181" y="2620613"/>
            <a:ext cx="3036094" cy="22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971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3346" y="1304625"/>
            <a:ext cx="8365679" cy="369332"/>
          </a:xfrm>
        </p:spPr>
        <p:txBody>
          <a:bodyPr/>
          <a:lstStyle/>
          <a:p>
            <a:r>
              <a:rPr lang="nl-NL" sz="2400" dirty="0" smtClean="0">
                <a:solidFill>
                  <a:srgbClr val="0070C0"/>
                </a:solidFill>
                <a:ea typeface="+mn-ea"/>
                <a:cs typeface="+mn-cs"/>
              </a:rPr>
              <a:t>Scope </a:t>
            </a:r>
            <a:r>
              <a:rPr lang="nl-NL" sz="2400" dirty="0">
                <a:solidFill>
                  <a:srgbClr val="0070C0"/>
                </a:solidFill>
                <a:ea typeface="+mn-ea"/>
                <a:cs typeface="+mn-cs"/>
              </a:rPr>
              <a:t>van de opdracht </a:t>
            </a:r>
            <a:r>
              <a:rPr lang="nl-NL" sz="2400" dirty="0" smtClean="0">
                <a:solidFill>
                  <a:srgbClr val="0070C0"/>
                </a:solidFill>
                <a:ea typeface="+mn-ea"/>
                <a:cs typeface="+mn-cs"/>
              </a:rPr>
              <a:t>| Vaste werkzaamheden</a:t>
            </a:r>
            <a:endParaRPr lang="nl-NL" sz="2400" dirty="0">
              <a:solidFill>
                <a:srgbClr val="0070C0"/>
              </a:solidFill>
            </a:endParaRPr>
          </a:p>
        </p:txBody>
      </p:sp>
      <p:sp>
        <p:nvSpPr>
          <p:cNvPr id="4" name="Tekstvak 3"/>
          <p:cNvSpPr txBox="1"/>
          <p:nvPr/>
        </p:nvSpPr>
        <p:spPr>
          <a:xfrm>
            <a:off x="439615" y="1802423"/>
            <a:ext cx="856370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De door de Opdrachtnemer uit te voeren vaste werkzaamheden betreffen</a:t>
            </a:r>
            <a:r>
              <a:rPr lang="nl-NL" dirty="0" smtClean="0"/>
              <a:t>:</a:t>
            </a:r>
            <a:br>
              <a:rPr lang="nl-NL" dirty="0" smtClean="0"/>
            </a:br>
            <a:endParaRPr lang="nl-NL" dirty="0"/>
          </a:p>
          <a:p>
            <a:r>
              <a:rPr lang="nl-NL" b="1" dirty="0"/>
              <a:t>1</a:t>
            </a:r>
            <a:r>
              <a:rPr lang="nl-NL" dirty="0" smtClean="0"/>
              <a:t>. De </a:t>
            </a:r>
            <a:r>
              <a:rPr lang="nl-NL" dirty="0"/>
              <a:t>jaarlijkse </a:t>
            </a:r>
            <a:r>
              <a:rPr lang="nl-NL" dirty="0" err="1"/>
              <a:t>vaklodingen</a:t>
            </a:r>
            <a:r>
              <a:rPr lang="nl-NL" dirty="0"/>
              <a:t> voor de vastlegging van de bodemligging en het in kaart brengen van de morfologische ontwikkelingen, bestaande uit:</a:t>
            </a:r>
          </a:p>
          <a:p>
            <a:r>
              <a:rPr lang="nl-NL" dirty="0"/>
              <a:t>• 	Hydrografische metingen;</a:t>
            </a:r>
          </a:p>
          <a:p>
            <a:r>
              <a:rPr lang="nl-NL" dirty="0"/>
              <a:t>• 	De verwerking en analyse van de hydrografische metingen;</a:t>
            </a:r>
          </a:p>
          <a:p>
            <a:r>
              <a:rPr lang="nl-NL" dirty="0"/>
              <a:t>• 	De oplevering van de gevraagde hydrografische producten.</a:t>
            </a:r>
          </a:p>
          <a:p>
            <a:endParaRPr lang="nl-NL" dirty="0"/>
          </a:p>
          <a:p>
            <a:r>
              <a:rPr lang="nl-NL" b="1" dirty="0"/>
              <a:t>2</a:t>
            </a:r>
            <a:r>
              <a:rPr lang="nl-NL" dirty="0" smtClean="0"/>
              <a:t>. Het </a:t>
            </a:r>
            <a:r>
              <a:rPr lang="nl-NL" dirty="0"/>
              <a:t>uitvoeren vanaf 2024 van stromingsmetingen, waarbij de getijde wateren op basis van het getijdevolume en de bodemligging wordt gevolgd.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7066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61474" y="1304625"/>
            <a:ext cx="8317552" cy="369332"/>
          </a:xfrm>
        </p:spPr>
        <p:txBody>
          <a:bodyPr/>
          <a:lstStyle/>
          <a:p>
            <a:r>
              <a:rPr lang="nl-NL" sz="2400" dirty="0" smtClean="0">
                <a:solidFill>
                  <a:srgbClr val="0070C0"/>
                </a:solidFill>
                <a:ea typeface="+mn-ea"/>
                <a:cs typeface="+mn-cs"/>
              </a:rPr>
              <a:t>Scope van de opdracht | Optionele werkzaamheden</a:t>
            </a:r>
            <a:endParaRPr lang="nl-NL" sz="2400" dirty="0">
              <a:solidFill>
                <a:srgbClr val="0070C0"/>
              </a:solidFill>
            </a:endParaRP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>
          <a:xfrm>
            <a:off x="561473" y="1947553"/>
            <a:ext cx="8309239" cy="4322618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In deze inkoop zijn tevens optionele werkzaamheden opgenomen, zijnde:</a:t>
            </a:r>
          </a:p>
          <a:p>
            <a:pPr marL="0" indent="0">
              <a:buNone/>
            </a:pPr>
            <a:r>
              <a:rPr lang="nl-NL" dirty="0"/>
              <a:t>• 	Intergetijde metingen in de Zeeuwse Delta</a:t>
            </a:r>
            <a:r>
              <a:rPr lang="nl-NL" dirty="0" smtClean="0"/>
              <a:t>.</a:t>
            </a:r>
            <a:br>
              <a:rPr lang="nl-NL" dirty="0" smtClean="0"/>
            </a:br>
            <a:r>
              <a:rPr lang="nl-NL" dirty="0" smtClean="0"/>
              <a:t>	</a:t>
            </a:r>
            <a:r>
              <a:rPr lang="nl-NL" sz="1600" i="1" dirty="0" smtClean="0"/>
              <a:t>Bijvoorbeeld door tijdens laag water met een drone te meten. Andere 	alternatieven zijn echter ook mogelijk.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/>
            </a:r>
            <a:br>
              <a:rPr lang="nl-NL" dirty="0" smtClean="0"/>
            </a:br>
            <a:r>
              <a:rPr lang="nl-NL" dirty="0"/>
              <a:t>Voor deze optie wordt een aparte offerte uitgevraagd indien de optionele werkzaamheden uitgevoerd moeten </a:t>
            </a:r>
            <a:r>
              <a:rPr lang="nl-NL" dirty="0" smtClean="0"/>
              <a:t>worden.</a:t>
            </a:r>
            <a:br>
              <a:rPr lang="nl-NL" dirty="0" smtClean="0"/>
            </a:br>
            <a:endParaRPr lang="nl-NL" dirty="0" smtClean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sz="1600" dirty="0"/>
          </a:p>
        </p:txBody>
      </p:sp>
    </p:spTree>
    <p:extLst>
      <p:ext uri="{BB962C8B-B14F-4D97-AF65-F5344CB8AC3E}">
        <p14:creationId xmlns:p14="http://schemas.microsoft.com/office/powerpoint/2010/main" val="2684203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41623" y="1356226"/>
            <a:ext cx="8402400" cy="400110"/>
          </a:xfrm>
        </p:spPr>
        <p:txBody>
          <a:bodyPr/>
          <a:lstStyle/>
          <a:p>
            <a:r>
              <a:rPr lang="nl-NL" dirty="0" smtClean="0"/>
              <a:t>Proceseisen kwaliteitsmanagement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010506" y="2671167"/>
            <a:ext cx="3471242" cy="3528903"/>
          </a:xfrm>
        </p:spPr>
        <p:txBody>
          <a:bodyPr/>
          <a:lstStyle/>
          <a:p>
            <a:pPr marL="0" indent="0">
              <a:buNone/>
            </a:pPr>
            <a:endParaRPr lang="nl-NL" altLang="nl-NL" sz="1600" dirty="0">
              <a:ea typeface="Geneva"/>
              <a:cs typeface="Geneva"/>
            </a:endParaRPr>
          </a:p>
          <a:p>
            <a:pPr marL="0" indent="0">
              <a:buNone/>
            </a:pPr>
            <a:endParaRPr lang="nl-NL" altLang="nl-NL" sz="1600" dirty="0" smtClean="0">
              <a:ea typeface="Geneva"/>
              <a:cs typeface="Geneva"/>
            </a:endParaRPr>
          </a:p>
        </p:txBody>
      </p:sp>
      <p:sp>
        <p:nvSpPr>
          <p:cNvPr id="6" name="Tijdelijke aanduiding voor inhoud 5"/>
          <p:cNvSpPr>
            <a:spLocks noGrp="1"/>
          </p:cNvSpPr>
          <p:nvPr>
            <p:ph sz="half" idx="2"/>
          </p:nvPr>
        </p:nvSpPr>
        <p:spPr>
          <a:xfrm>
            <a:off x="5050631" y="1556281"/>
            <a:ext cx="3553817" cy="4032959"/>
          </a:xfrm>
        </p:spPr>
        <p:txBody>
          <a:bodyPr/>
          <a:lstStyle/>
          <a:p>
            <a:pPr marL="0" indent="0">
              <a:buNone/>
            </a:pPr>
            <a:endParaRPr lang="nl-NL" altLang="nl-NL" sz="2400" dirty="0" smtClean="0">
              <a:ea typeface="Geneva"/>
              <a:cs typeface="Geneva"/>
            </a:endParaRPr>
          </a:p>
          <a:p>
            <a:pPr marL="0" indent="0">
              <a:buNone/>
            </a:pPr>
            <a:endParaRPr lang="nl-NL" altLang="nl-NL" sz="2400" dirty="0">
              <a:ea typeface="Geneva"/>
              <a:cs typeface="Geneva"/>
            </a:endParaRPr>
          </a:p>
          <a:p>
            <a:pPr marL="0" indent="0">
              <a:buNone/>
            </a:pPr>
            <a:endParaRPr lang="nl-NL" altLang="nl-NL" sz="2000" dirty="0" smtClean="0">
              <a:ea typeface="Geneva"/>
              <a:cs typeface="Geneva"/>
            </a:endParaRPr>
          </a:p>
          <a:p>
            <a:pPr marL="0" indent="0">
              <a:buNone/>
            </a:pPr>
            <a:endParaRPr lang="nl-NL" sz="2000" dirty="0"/>
          </a:p>
          <a:p>
            <a:endParaRPr lang="nl-NL" dirty="0"/>
          </a:p>
        </p:txBody>
      </p:sp>
      <p:sp>
        <p:nvSpPr>
          <p:cNvPr id="10" name="Titel 1"/>
          <p:cNvSpPr txBox="1">
            <a:spLocks/>
          </p:cNvSpPr>
          <p:nvPr/>
        </p:nvSpPr>
        <p:spPr bwMode="auto">
          <a:xfrm>
            <a:off x="1128713" y="5238750"/>
            <a:ext cx="7029450" cy="78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400">
                <a:solidFill>
                  <a:schemeClr val="accent1"/>
                </a:solidFill>
                <a:latin typeface="Corbel" panose="020B0503020204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400">
                <a:solidFill>
                  <a:schemeClr val="accent1"/>
                </a:solidFill>
                <a:latin typeface="Corbel" panose="020B0503020204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400">
                <a:solidFill>
                  <a:schemeClr val="accent1"/>
                </a:solidFill>
                <a:latin typeface="Corbel" panose="020B0503020204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400">
                <a:solidFill>
                  <a:schemeClr val="accent1"/>
                </a:solidFill>
                <a:latin typeface="Corbel" panose="020B0503020204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400">
                <a:solidFill>
                  <a:schemeClr val="accent1"/>
                </a:solidFill>
                <a:latin typeface="Corbel" panose="020B0503020204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400">
                <a:solidFill>
                  <a:schemeClr val="accent1"/>
                </a:solidFill>
                <a:latin typeface="Corbel" panose="020B0503020204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400">
                <a:solidFill>
                  <a:schemeClr val="accent1"/>
                </a:solidFill>
                <a:latin typeface="Corbel" panose="020B0503020204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400">
                <a:solidFill>
                  <a:schemeClr val="accent1"/>
                </a:solidFill>
                <a:latin typeface="Corbel" panose="020B0503020204020204" pitchFamily="34" charset="0"/>
              </a:defRPr>
            </a:lvl9pPr>
          </a:lstStyle>
          <a:p>
            <a:pPr algn="ctr"/>
            <a:r>
              <a:rPr lang="nl-NL" sz="1400" dirty="0">
                <a:solidFill>
                  <a:schemeClr val="tx1"/>
                </a:solidFill>
                <a:latin typeface="+mn-lt"/>
                <a:ea typeface="Geneva"/>
                <a:cs typeface="Geneva"/>
              </a:rPr>
              <a:t>RWS wil een tevreden klant zijn!</a:t>
            </a:r>
          </a:p>
        </p:txBody>
      </p:sp>
      <p:sp>
        <p:nvSpPr>
          <p:cNvPr id="8" name="Tekstvak 7"/>
          <p:cNvSpPr txBox="1"/>
          <p:nvPr/>
        </p:nvSpPr>
        <p:spPr>
          <a:xfrm>
            <a:off x="468000" y="1844824"/>
            <a:ext cx="5472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 smtClean="0">
                <a:solidFill>
                  <a:srgbClr val="0070C0"/>
                </a:solidFill>
              </a:rPr>
              <a:t>Op deze overeenkomst is Systeem gerichte Contractbeheersing (SCB) van toepassing</a:t>
            </a:r>
            <a:endParaRPr lang="nl-NL" sz="1400" dirty="0">
              <a:solidFill>
                <a:srgbClr val="0070C0"/>
              </a:solidFill>
            </a:endParaRPr>
          </a:p>
        </p:txBody>
      </p:sp>
      <p:pic>
        <p:nvPicPr>
          <p:cNvPr id="12" name="Afbeelding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2492896"/>
            <a:ext cx="7944370" cy="361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851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Waarom kwaliteitsmanagement?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057276" y="1904662"/>
            <a:ext cx="3457574" cy="4620682"/>
          </a:xfrm>
        </p:spPr>
        <p:txBody>
          <a:bodyPr/>
          <a:lstStyle/>
          <a:p>
            <a:pPr marL="0" indent="0">
              <a:buNone/>
            </a:pPr>
            <a:r>
              <a:rPr lang="nl-NL" altLang="nl-NL" sz="1400" dirty="0" smtClean="0">
                <a:ea typeface="Geneva"/>
                <a:cs typeface="Geneva"/>
              </a:rPr>
              <a:t>…en RWS daarop </a:t>
            </a:r>
            <a:r>
              <a:rPr lang="nl-NL" altLang="nl-NL" sz="1400" dirty="0" err="1" smtClean="0">
                <a:ea typeface="Geneva"/>
                <a:cs typeface="Geneva"/>
              </a:rPr>
              <a:t>risicogestuurd</a:t>
            </a:r>
            <a:r>
              <a:rPr lang="nl-NL" altLang="nl-NL" sz="1400" dirty="0" smtClean="0">
                <a:ea typeface="Geneva"/>
                <a:cs typeface="Geneva"/>
              </a:rPr>
              <a:t> een oogje in het zeil houdt </a:t>
            </a:r>
          </a:p>
          <a:p>
            <a:pPr marL="0" indent="0">
              <a:buNone/>
            </a:pPr>
            <a:endParaRPr lang="nl-NL" altLang="nl-NL" sz="2000" dirty="0" smtClean="0">
              <a:ea typeface="Geneva"/>
              <a:cs typeface="Geneva"/>
            </a:endParaRPr>
          </a:p>
          <a:p>
            <a:pPr marL="0" indent="0">
              <a:buNone/>
            </a:pPr>
            <a:endParaRPr lang="nl-NL" altLang="nl-NL" sz="1600" dirty="0">
              <a:ea typeface="Geneva"/>
              <a:cs typeface="Geneva"/>
            </a:endParaRPr>
          </a:p>
          <a:p>
            <a:pPr marL="0" indent="0">
              <a:buNone/>
            </a:pPr>
            <a:endParaRPr lang="nl-NL" altLang="nl-NL" sz="1600" dirty="0" smtClean="0">
              <a:ea typeface="Geneva"/>
              <a:cs typeface="Geneva"/>
            </a:endParaRPr>
          </a:p>
        </p:txBody>
      </p:sp>
      <p:sp>
        <p:nvSpPr>
          <p:cNvPr id="6" name="Tijdelijke aanduiding voor inhoud 5"/>
          <p:cNvSpPr>
            <a:spLocks noGrp="1"/>
          </p:cNvSpPr>
          <p:nvPr>
            <p:ph sz="half" idx="2"/>
          </p:nvPr>
        </p:nvSpPr>
        <p:spPr>
          <a:xfrm>
            <a:off x="5050631" y="1556281"/>
            <a:ext cx="3579019" cy="4620682"/>
          </a:xfrm>
        </p:spPr>
        <p:txBody>
          <a:bodyPr/>
          <a:lstStyle/>
          <a:p>
            <a:pPr marL="0" indent="0">
              <a:buNone/>
            </a:pPr>
            <a:endParaRPr lang="nl-NL" altLang="nl-NL" sz="2400" dirty="0" smtClean="0">
              <a:ea typeface="Geneva"/>
              <a:cs typeface="Geneva"/>
            </a:endParaRPr>
          </a:p>
          <a:p>
            <a:pPr marL="0" indent="0">
              <a:buNone/>
            </a:pPr>
            <a:endParaRPr lang="nl-NL" altLang="nl-NL" sz="2400" dirty="0">
              <a:ea typeface="Geneva"/>
              <a:cs typeface="Geneva"/>
            </a:endParaRPr>
          </a:p>
          <a:p>
            <a:pPr marL="0" indent="0">
              <a:buNone/>
            </a:pPr>
            <a:endParaRPr lang="nl-NL" altLang="nl-NL" sz="2000" dirty="0" smtClean="0">
              <a:ea typeface="Geneva"/>
              <a:cs typeface="Geneva"/>
            </a:endParaRPr>
          </a:p>
          <a:p>
            <a:pPr marL="0" indent="0">
              <a:buNone/>
            </a:pPr>
            <a:endParaRPr lang="nl-NL" altLang="nl-NL" sz="2000" dirty="0" smtClean="0">
              <a:ea typeface="Geneva"/>
              <a:cs typeface="Geneva"/>
            </a:endParaRPr>
          </a:p>
          <a:p>
            <a:pPr marL="0" indent="0">
              <a:buNone/>
            </a:pPr>
            <a:endParaRPr lang="nl-NL" sz="2000" dirty="0"/>
          </a:p>
          <a:p>
            <a:endParaRPr lang="nl-NL" dirty="0"/>
          </a:p>
        </p:txBody>
      </p:sp>
      <p:sp>
        <p:nvSpPr>
          <p:cNvPr id="10" name="Titel 1"/>
          <p:cNvSpPr txBox="1">
            <a:spLocks/>
          </p:cNvSpPr>
          <p:nvPr/>
        </p:nvSpPr>
        <p:spPr bwMode="auto">
          <a:xfrm>
            <a:off x="1128713" y="5238750"/>
            <a:ext cx="7029450" cy="118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400">
                <a:solidFill>
                  <a:schemeClr val="accent1"/>
                </a:solidFill>
                <a:latin typeface="Corbel" panose="020B0503020204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400">
                <a:solidFill>
                  <a:schemeClr val="accent1"/>
                </a:solidFill>
                <a:latin typeface="Corbel" panose="020B0503020204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400">
                <a:solidFill>
                  <a:schemeClr val="accent1"/>
                </a:solidFill>
                <a:latin typeface="Corbel" panose="020B0503020204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400">
                <a:solidFill>
                  <a:schemeClr val="accent1"/>
                </a:solidFill>
                <a:latin typeface="Corbel" panose="020B0503020204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400">
                <a:solidFill>
                  <a:schemeClr val="accent1"/>
                </a:solidFill>
                <a:latin typeface="Corbel" panose="020B0503020204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400">
                <a:solidFill>
                  <a:schemeClr val="accent1"/>
                </a:solidFill>
                <a:latin typeface="Corbel" panose="020B0503020204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400">
                <a:solidFill>
                  <a:schemeClr val="accent1"/>
                </a:solidFill>
                <a:latin typeface="Corbel" panose="020B0503020204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400">
                <a:solidFill>
                  <a:schemeClr val="accent1"/>
                </a:solidFill>
                <a:latin typeface="Corbel" panose="020B0503020204020204" pitchFamily="34" charset="0"/>
              </a:defRPr>
            </a:lvl9pPr>
          </a:lstStyle>
          <a:p>
            <a:pPr algn="ctr"/>
            <a:endParaRPr lang="nl-NL" sz="2400" dirty="0">
              <a:solidFill>
                <a:schemeClr val="tx1"/>
              </a:solidFill>
              <a:latin typeface="+mn-lt"/>
              <a:ea typeface="Geneva"/>
              <a:cs typeface="Geneva"/>
            </a:endParaRP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493243"/>
            <a:ext cx="1835944" cy="2447925"/>
          </a:xfrm>
          <a:prstGeom prst="rect">
            <a:avLst/>
          </a:prstGeom>
        </p:spPr>
      </p:pic>
      <p:sp>
        <p:nvSpPr>
          <p:cNvPr id="12" name="Tijdelijke aanduiding voor inhoud 2"/>
          <p:cNvSpPr txBox="1">
            <a:spLocks/>
          </p:cNvSpPr>
          <p:nvPr/>
        </p:nvSpPr>
        <p:spPr bwMode="auto">
          <a:xfrm>
            <a:off x="4850607" y="3356992"/>
            <a:ext cx="3457574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09550" indent="-209550" algn="l" rtl="0" eaLnBrk="1" fontAlgn="base" hangingPunct="1">
              <a:lnSpc>
                <a:spcPct val="90000"/>
              </a:lnSpc>
              <a:spcBef>
                <a:spcPts val="11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8150" indent="-153988" algn="l" rtl="0" eaLnBrk="1" fontAlgn="base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6275" indent="-153988" algn="l" rtl="0" eaLnBrk="1" fontAlgn="base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4875" indent="-153988" algn="l" rtl="0" eaLnBrk="1" fontAlgn="base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33475" indent="-153988" algn="l" rtl="0" eaLnBrk="1" fontAlgn="base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624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10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9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nl-NL" altLang="nl-NL" sz="2000" dirty="0" smtClean="0">
              <a:ea typeface="Geneva"/>
              <a:cs typeface="Geneva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nl-NL" altLang="nl-NL" sz="1400" dirty="0" smtClean="0">
                <a:ea typeface="Geneva"/>
                <a:cs typeface="Geneva"/>
              </a:rPr>
              <a:t>…en RWS een tevreden klant is en blijft!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nl-NL" altLang="nl-NL" sz="1400" dirty="0" smtClean="0">
              <a:ea typeface="Geneva"/>
              <a:cs typeface="Geneva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nl-NL" altLang="nl-NL" sz="1400" dirty="0" smtClean="0">
              <a:ea typeface="Geneva"/>
              <a:cs typeface="Geneva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nl-NL" altLang="nl-NL" sz="1400" dirty="0" smtClean="0">
              <a:ea typeface="Geneva"/>
              <a:cs typeface="Geneva"/>
            </a:endParaRPr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1" y="4437112"/>
            <a:ext cx="1964531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67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530225" y="2074863"/>
            <a:ext cx="8251825" cy="1892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73050" indent="-273050" defTabSz="720725" eaLnBrk="0" hangingPunct="0">
              <a:spcBef>
                <a:spcPct val="20000"/>
              </a:spcBef>
              <a:buChar char="•"/>
              <a:tabLst>
                <a:tab pos="273050" algn="l"/>
                <a:tab pos="5467350" algn="l"/>
              </a:tabLst>
              <a:defRPr>
                <a:solidFill>
                  <a:schemeClr val="tx1"/>
                </a:solidFill>
                <a:latin typeface="Verdana" pitchFamily="34" charset="0"/>
                <a:ea typeface="Geneva"/>
                <a:cs typeface="Geneva"/>
              </a:defRPr>
            </a:lvl1pPr>
            <a:lvl2pPr marL="720725" indent="-268288" defTabSz="720725" eaLnBrk="0" hangingPunct="0">
              <a:spcBef>
                <a:spcPct val="20000"/>
              </a:spcBef>
              <a:buChar char="–"/>
              <a:tabLst>
                <a:tab pos="273050" algn="l"/>
                <a:tab pos="5467350" algn="l"/>
              </a:tabLst>
              <a:defRPr>
                <a:solidFill>
                  <a:schemeClr val="tx1"/>
                </a:solidFill>
                <a:latin typeface="Verdana" pitchFamily="34" charset="0"/>
                <a:ea typeface="Geneva"/>
                <a:cs typeface="Geneva"/>
              </a:defRPr>
            </a:lvl2pPr>
            <a:lvl3pPr marL="1079500" indent="-228600" defTabSz="720725" eaLnBrk="0" hangingPunct="0">
              <a:spcBef>
                <a:spcPct val="20000"/>
              </a:spcBef>
              <a:buChar char="•"/>
              <a:tabLst>
                <a:tab pos="273050" algn="l"/>
                <a:tab pos="5467350" algn="l"/>
              </a:tabLst>
              <a:defRPr>
                <a:solidFill>
                  <a:schemeClr val="tx1"/>
                </a:solidFill>
                <a:latin typeface="Verdana" pitchFamily="34" charset="0"/>
                <a:ea typeface="Geneva"/>
                <a:cs typeface="Geneva"/>
              </a:defRPr>
            </a:lvl3pPr>
            <a:lvl4pPr marL="1600200" indent="-228600" defTabSz="720725" eaLnBrk="0" hangingPunct="0">
              <a:spcBef>
                <a:spcPct val="20000"/>
              </a:spcBef>
              <a:buChar char="–"/>
              <a:tabLst>
                <a:tab pos="273050" algn="l"/>
                <a:tab pos="5467350" algn="l"/>
              </a:tabLst>
              <a:defRPr>
                <a:solidFill>
                  <a:schemeClr val="tx1"/>
                </a:solidFill>
                <a:latin typeface="Verdana" pitchFamily="34" charset="0"/>
                <a:ea typeface="Geneva"/>
                <a:cs typeface="Geneva"/>
              </a:defRPr>
            </a:lvl4pPr>
            <a:lvl5pPr marL="2057400" indent="-228600" defTabSz="720725" eaLnBrk="0" hangingPunct="0">
              <a:spcBef>
                <a:spcPct val="20000"/>
              </a:spcBef>
              <a:buChar char="»"/>
              <a:tabLst>
                <a:tab pos="273050" algn="l"/>
                <a:tab pos="5467350" algn="l"/>
              </a:tabLst>
              <a:defRPr>
                <a:solidFill>
                  <a:schemeClr val="tx1"/>
                </a:solidFill>
                <a:latin typeface="Verdana" pitchFamily="34" charset="0"/>
                <a:ea typeface="Geneva"/>
                <a:cs typeface="Geneva"/>
              </a:defRPr>
            </a:lvl5pPr>
            <a:lvl6pPr marL="2514600" indent="-228600" defTabSz="7207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73050" algn="l"/>
                <a:tab pos="5467350" algn="l"/>
              </a:tabLst>
              <a:defRPr>
                <a:solidFill>
                  <a:schemeClr val="tx1"/>
                </a:solidFill>
                <a:latin typeface="Verdana" pitchFamily="34" charset="0"/>
                <a:ea typeface="Geneva"/>
                <a:cs typeface="Geneva"/>
              </a:defRPr>
            </a:lvl6pPr>
            <a:lvl7pPr marL="2971800" indent="-228600" defTabSz="7207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73050" algn="l"/>
                <a:tab pos="5467350" algn="l"/>
              </a:tabLst>
              <a:defRPr>
                <a:solidFill>
                  <a:schemeClr val="tx1"/>
                </a:solidFill>
                <a:latin typeface="Verdana" pitchFamily="34" charset="0"/>
                <a:ea typeface="Geneva"/>
                <a:cs typeface="Geneva"/>
              </a:defRPr>
            </a:lvl7pPr>
            <a:lvl8pPr marL="3429000" indent="-228600" defTabSz="7207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73050" algn="l"/>
                <a:tab pos="5467350" algn="l"/>
              </a:tabLst>
              <a:defRPr>
                <a:solidFill>
                  <a:schemeClr val="tx1"/>
                </a:solidFill>
                <a:latin typeface="Verdana" pitchFamily="34" charset="0"/>
                <a:ea typeface="Geneva"/>
                <a:cs typeface="Geneva"/>
              </a:defRPr>
            </a:lvl8pPr>
            <a:lvl9pPr marL="3886200" indent="-228600" defTabSz="7207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73050" algn="l"/>
                <a:tab pos="5467350" algn="l"/>
              </a:tabLst>
              <a:defRPr>
                <a:solidFill>
                  <a:schemeClr val="tx1"/>
                </a:solidFill>
                <a:latin typeface="Verdana" pitchFamily="34" charset="0"/>
                <a:ea typeface="Geneva"/>
                <a:cs typeface="Geneva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dirty="0"/>
              <a:t>SCB is:</a:t>
            </a:r>
          </a:p>
          <a:p>
            <a:pPr eaLnBrk="1" hangingPunct="1">
              <a:spcBef>
                <a:spcPct val="0"/>
              </a:spcBef>
            </a:pPr>
            <a:endParaRPr lang="en-US" altLang="nl-NL" dirty="0"/>
          </a:p>
          <a:p>
            <a:pPr eaLnBrk="1" hangingPunct="1">
              <a:spcBef>
                <a:spcPct val="50000"/>
              </a:spcBef>
            </a:pPr>
            <a:r>
              <a:rPr lang="en-US" altLang="nl-NL" dirty="0"/>
              <a:t> </a:t>
            </a:r>
            <a:r>
              <a:rPr lang="en-US" altLang="nl-NL" dirty="0" err="1"/>
              <a:t>Een</a:t>
            </a:r>
            <a:r>
              <a:rPr lang="en-US" altLang="nl-NL" dirty="0"/>
              <a:t> </a:t>
            </a:r>
            <a:r>
              <a:rPr lang="en-US" altLang="nl-NL" dirty="0" err="1"/>
              <a:t>werkend</a:t>
            </a:r>
            <a:r>
              <a:rPr lang="en-US" altLang="nl-NL" dirty="0"/>
              <a:t> </a:t>
            </a:r>
            <a:r>
              <a:rPr lang="nl-NL" altLang="nl-NL" b="1" dirty="0"/>
              <a:t>KMS </a:t>
            </a:r>
            <a:r>
              <a:rPr lang="nl-NL" altLang="nl-NL" dirty="0"/>
              <a:t>van de </a:t>
            </a:r>
            <a:r>
              <a:rPr lang="nl-NL" altLang="nl-NL" b="1" dirty="0"/>
              <a:t>ON</a:t>
            </a:r>
            <a:r>
              <a:rPr lang="nl-NL" altLang="nl-NL" dirty="0"/>
              <a:t> vaststellen 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 dirty="0"/>
              <a:t> Door</a:t>
            </a:r>
            <a:r>
              <a:rPr lang="nl-NL" altLang="nl-NL" b="1" dirty="0"/>
              <a:t> </a:t>
            </a:r>
            <a:r>
              <a:rPr lang="nl-NL" altLang="nl-NL" b="1" u="sng" dirty="0" err="1"/>
              <a:t>risicogestuurd</a:t>
            </a:r>
            <a:r>
              <a:rPr lang="nl-NL" altLang="nl-NL" dirty="0"/>
              <a:t> te toetsen 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 dirty="0"/>
              <a:t> Met een </a:t>
            </a:r>
            <a:r>
              <a:rPr lang="nl-NL" altLang="nl-NL" b="1" u="sng" dirty="0"/>
              <a:t>mix</a:t>
            </a:r>
            <a:r>
              <a:rPr lang="nl-NL" altLang="nl-NL" dirty="0"/>
              <a:t> van toetsen </a:t>
            </a:r>
          </a:p>
        </p:txBody>
      </p:sp>
      <p:sp>
        <p:nvSpPr>
          <p:cNvPr id="13315" name="Rectangle 4"/>
          <p:cNvSpPr>
            <a:spLocks noGrp="1" noChangeArrowheads="1"/>
          </p:cNvSpPr>
          <p:nvPr>
            <p:ph type="title"/>
          </p:nvPr>
        </p:nvSpPr>
        <p:spPr>
          <a:xfrm>
            <a:off x="447675" y="1314450"/>
            <a:ext cx="8401050" cy="492125"/>
          </a:xfrm>
        </p:spPr>
        <p:txBody>
          <a:bodyPr/>
          <a:lstStyle/>
          <a:p>
            <a:r>
              <a:rPr lang="nl-NL" altLang="nl-NL" smtClean="0">
                <a:ea typeface="Geneva"/>
                <a:cs typeface="Geneva"/>
              </a:rPr>
              <a:t>Systeemgerichte Contractbeheersing door RWS</a:t>
            </a:r>
          </a:p>
        </p:txBody>
      </p:sp>
      <p:grpSp>
        <p:nvGrpSpPr>
          <p:cNvPr id="13316" name="Group 6"/>
          <p:cNvGrpSpPr>
            <a:grpSpLocks/>
          </p:cNvGrpSpPr>
          <p:nvPr/>
        </p:nvGrpSpPr>
        <p:grpSpPr bwMode="auto">
          <a:xfrm>
            <a:off x="3729038" y="4140200"/>
            <a:ext cx="4895850" cy="2181225"/>
            <a:chOff x="839" y="1799"/>
            <a:chExt cx="4101" cy="2039"/>
          </a:xfrm>
        </p:grpSpPr>
        <p:sp>
          <p:nvSpPr>
            <p:cNvPr id="13318" name="Line 7"/>
            <p:cNvSpPr>
              <a:spLocks noChangeShapeType="1"/>
            </p:cNvSpPr>
            <p:nvPr/>
          </p:nvSpPr>
          <p:spPr bwMode="auto">
            <a:xfrm>
              <a:off x="3191" y="2712"/>
              <a:ext cx="878" cy="0"/>
            </a:xfrm>
            <a:prstGeom prst="line">
              <a:avLst/>
            </a:prstGeom>
            <a:noFill/>
            <a:ln w="57150">
              <a:solidFill>
                <a:schemeClr val="folHlink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l-NL"/>
            </a:p>
          </p:txBody>
        </p:sp>
        <p:sp>
          <p:nvSpPr>
            <p:cNvPr id="13319" name="Line 8"/>
            <p:cNvSpPr>
              <a:spLocks noChangeShapeType="1"/>
            </p:cNvSpPr>
            <p:nvPr/>
          </p:nvSpPr>
          <p:spPr bwMode="auto">
            <a:xfrm>
              <a:off x="1655" y="2728"/>
              <a:ext cx="862" cy="0"/>
            </a:xfrm>
            <a:prstGeom prst="line">
              <a:avLst/>
            </a:prstGeom>
            <a:noFill/>
            <a:ln w="57150">
              <a:solidFill>
                <a:schemeClr val="folHlink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l-NL"/>
            </a:p>
          </p:txBody>
        </p:sp>
        <p:sp>
          <p:nvSpPr>
            <p:cNvPr id="13320" name="Oval 9"/>
            <p:cNvSpPr>
              <a:spLocks noChangeArrowheads="1"/>
            </p:cNvSpPr>
            <p:nvPr/>
          </p:nvSpPr>
          <p:spPr bwMode="auto">
            <a:xfrm>
              <a:off x="2154" y="2024"/>
              <a:ext cx="1406" cy="1406"/>
            </a:xfrm>
            <a:prstGeom prst="ellipse">
              <a:avLst/>
            </a:prstGeom>
            <a:noFill/>
            <a:ln w="76200">
              <a:solidFill>
                <a:srgbClr val="00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nl-NL" altLang="nl-NL">
                <a:latin typeface="Times New Roman" pitchFamily="18" charset="0"/>
              </a:endParaRPr>
            </a:p>
          </p:txBody>
        </p:sp>
        <p:sp>
          <p:nvSpPr>
            <p:cNvPr id="13321" name="AutoShape 10"/>
            <p:cNvSpPr>
              <a:spLocks noChangeArrowheads="1"/>
            </p:cNvSpPr>
            <p:nvPr/>
          </p:nvSpPr>
          <p:spPr bwMode="auto">
            <a:xfrm>
              <a:off x="2035" y="2632"/>
              <a:ext cx="227" cy="136"/>
            </a:xfrm>
            <a:prstGeom prst="triangle">
              <a:avLst>
                <a:gd name="adj" fmla="val 50000"/>
              </a:avLst>
            </a:prstGeom>
            <a:solidFill>
              <a:srgbClr val="0066FF"/>
            </a:solidFill>
            <a:ln w="9525">
              <a:solidFill>
                <a:srgbClr val="0066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nl-NL" altLang="nl-NL">
                <a:latin typeface="Times New Roman" pitchFamily="18" charset="0"/>
              </a:endParaRPr>
            </a:p>
          </p:txBody>
        </p:sp>
        <p:sp>
          <p:nvSpPr>
            <p:cNvPr id="13322" name="AutoShape 11"/>
            <p:cNvSpPr>
              <a:spLocks noChangeArrowheads="1"/>
            </p:cNvSpPr>
            <p:nvPr/>
          </p:nvSpPr>
          <p:spPr bwMode="auto">
            <a:xfrm rot="5400000">
              <a:off x="2771" y="1961"/>
              <a:ext cx="227" cy="136"/>
            </a:xfrm>
            <a:prstGeom prst="triangle">
              <a:avLst>
                <a:gd name="adj" fmla="val 50000"/>
              </a:avLst>
            </a:prstGeom>
            <a:solidFill>
              <a:srgbClr val="0066FF"/>
            </a:solidFill>
            <a:ln w="9525">
              <a:solidFill>
                <a:srgbClr val="0066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nl-NL" altLang="nl-NL">
                <a:latin typeface="Times New Roman" pitchFamily="18" charset="0"/>
              </a:endParaRPr>
            </a:p>
          </p:txBody>
        </p:sp>
        <p:sp>
          <p:nvSpPr>
            <p:cNvPr id="13323" name="AutoShape 12"/>
            <p:cNvSpPr>
              <a:spLocks noChangeArrowheads="1"/>
            </p:cNvSpPr>
            <p:nvPr/>
          </p:nvSpPr>
          <p:spPr bwMode="auto">
            <a:xfrm rot="-5400000">
              <a:off x="2744" y="3362"/>
              <a:ext cx="227" cy="136"/>
            </a:xfrm>
            <a:prstGeom prst="triangle">
              <a:avLst>
                <a:gd name="adj" fmla="val 50000"/>
              </a:avLst>
            </a:prstGeom>
            <a:solidFill>
              <a:srgbClr val="0066FF"/>
            </a:solidFill>
            <a:ln w="9525">
              <a:solidFill>
                <a:srgbClr val="0066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nl-NL" altLang="nl-NL">
                <a:latin typeface="Times New Roman" pitchFamily="18" charset="0"/>
              </a:endParaRPr>
            </a:p>
          </p:txBody>
        </p:sp>
        <p:sp>
          <p:nvSpPr>
            <p:cNvPr id="13324" name="AutoShape 13"/>
            <p:cNvSpPr>
              <a:spLocks noChangeArrowheads="1"/>
            </p:cNvSpPr>
            <p:nvPr/>
          </p:nvSpPr>
          <p:spPr bwMode="auto">
            <a:xfrm flipV="1">
              <a:off x="3438" y="2647"/>
              <a:ext cx="227" cy="136"/>
            </a:xfrm>
            <a:prstGeom prst="triangle">
              <a:avLst>
                <a:gd name="adj" fmla="val 50000"/>
              </a:avLst>
            </a:prstGeom>
            <a:solidFill>
              <a:srgbClr val="0066FF"/>
            </a:solidFill>
            <a:ln w="9525">
              <a:solidFill>
                <a:srgbClr val="0066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nl-NL" altLang="nl-NL">
                <a:latin typeface="Times New Roman" pitchFamily="18" charset="0"/>
              </a:endParaRPr>
            </a:p>
          </p:txBody>
        </p:sp>
        <p:sp>
          <p:nvSpPr>
            <p:cNvPr id="13325" name="Rectangle 14"/>
            <p:cNvSpPr>
              <a:spLocks noChangeArrowheads="1"/>
            </p:cNvSpPr>
            <p:nvPr/>
          </p:nvSpPr>
          <p:spPr bwMode="auto">
            <a:xfrm>
              <a:off x="2517" y="2523"/>
              <a:ext cx="681" cy="408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nl-NL" altLang="nl-NL" sz="1200" b="1"/>
                <a:t>Proces</a:t>
              </a:r>
            </a:p>
          </p:txBody>
        </p:sp>
        <p:sp>
          <p:nvSpPr>
            <p:cNvPr id="13326" name="AutoShape 15"/>
            <p:cNvSpPr>
              <a:spLocks noChangeArrowheads="1"/>
            </p:cNvSpPr>
            <p:nvPr/>
          </p:nvSpPr>
          <p:spPr bwMode="auto">
            <a:xfrm>
              <a:off x="839" y="2432"/>
              <a:ext cx="816" cy="681"/>
            </a:xfrm>
            <a:prstGeom prst="flowChartDocument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l-NL" altLang="nl-NL" sz="1200" b="1">
                  <a:solidFill>
                    <a:schemeClr val="bg1"/>
                  </a:solidFill>
                </a:rPr>
                <a:t>Contract</a:t>
              </a:r>
            </a:p>
            <a:p>
              <a:pPr eaLnBrk="1" hangingPunct="1">
                <a:spcBef>
                  <a:spcPct val="0"/>
                </a:spcBef>
                <a:buFont typeface="Wingdings" pitchFamily="2" charset="2"/>
                <a:buChar char="ü"/>
              </a:pPr>
              <a:r>
                <a:rPr lang="nl-NL" altLang="nl-NL" sz="1200" b="1">
                  <a:solidFill>
                    <a:schemeClr val="bg1"/>
                  </a:solidFill>
                  <a:sym typeface="Wingdings" pitchFamily="2" charset="2"/>
                </a:rPr>
                <a:t> ……</a:t>
              </a:r>
            </a:p>
            <a:p>
              <a:pPr eaLnBrk="1" hangingPunct="1">
                <a:spcBef>
                  <a:spcPct val="0"/>
                </a:spcBef>
                <a:buFont typeface="Wingdings" pitchFamily="2" charset="2"/>
                <a:buChar char="ü"/>
              </a:pPr>
              <a:r>
                <a:rPr lang="nl-NL" altLang="nl-NL" sz="1200" b="1">
                  <a:solidFill>
                    <a:schemeClr val="bg1"/>
                  </a:solidFill>
                  <a:sym typeface="Wingdings" pitchFamily="2" charset="2"/>
                </a:rPr>
                <a:t> ……</a:t>
              </a:r>
            </a:p>
          </p:txBody>
        </p:sp>
        <p:sp>
          <p:nvSpPr>
            <p:cNvPr id="13327" name="Oval 16"/>
            <p:cNvSpPr>
              <a:spLocks noChangeArrowheads="1"/>
            </p:cNvSpPr>
            <p:nvPr/>
          </p:nvSpPr>
          <p:spPr bwMode="auto">
            <a:xfrm>
              <a:off x="4078" y="2283"/>
              <a:ext cx="862" cy="862"/>
            </a:xfrm>
            <a:prstGeom prst="ellipse">
              <a:avLst/>
            </a:prstGeom>
            <a:solidFill>
              <a:schemeClr val="folHlink"/>
            </a:solidFill>
            <a:ln w="9525">
              <a:solidFill>
                <a:schemeClr val="fol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l-NL" altLang="nl-NL" sz="1200" b="1">
                  <a:solidFill>
                    <a:schemeClr val="bg1"/>
                  </a:solidFill>
                </a:rPr>
                <a:t>Product</a:t>
              </a:r>
            </a:p>
            <a:p>
              <a:pPr eaLnBrk="1" hangingPunct="1">
                <a:spcBef>
                  <a:spcPct val="0"/>
                </a:spcBef>
                <a:buFont typeface="Wingdings" pitchFamily="2" charset="2"/>
                <a:buChar char="ü"/>
              </a:pPr>
              <a:r>
                <a:rPr lang="nl-NL" altLang="nl-NL" sz="1200" b="1">
                  <a:solidFill>
                    <a:schemeClr val="bg1"/>
                  </a:solidFill>
                  <a:sym typeface="Wingdings" pitchFamily="2" charset="2"/>
                </a:rPr>
                <a:t> …..</a:t>
              </a:r>
            </a:p>
            <a:p>
              <a:pPr eaLnBrk="1" hangingPunct="1">
                <a:spcBef>
                  <a:spcPct val="0"/>
                </a:spcBef>
                <a:buFont typeface="Wingdings" pitchFamily="2" charset="2"/>
                <a:buChar char="ü"/>
              </a:pPr>
              <a:r>
                <a:rPr lang="nl-NL" altLang="nl-NL" sz="1200" b="1">
                  <a:solidFill>
                    <a:schemeClr val="bg1"/>
                  </a:solidFill>
                  <a:sym typeface="Wingdings" pitchFamily="2" charset="2"/>
                </a:rPr>
                <a:t> …..</a:t>
              </a:r>
              <a:endParaRPr lang="nl-NL" altLang="nl-NL" sz="1200" b="1">
                <a:solidFill>
                  <a:schemeClr val="bg1"/>
                </a:solidFill>
              </a:endParaRPr>
            </a:p>
          </p:txBody>
        </p:sp>
        <p:sp>
          <p:nvSpPr>
            <p:cNvPr id="13328" name="AutoShape 17"/>
            <p:cNvSpPr>
              <a:spLocks noChangeArrowheads="1"/>
            </p:cNvSpPr>
            <p:nvPr/>
          </p:nvSpPr>
          <p:spPr bwMode="auto">
            <a:xfrm>
              <a:off x="4105" y="3294"/>
              <a:ext cx="816" cy="544"/>
            </a:xfrm>
            <a:prstGeom prst="flowChartDocument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l-NL" altLang="nl-NL" sz="1100" b="1">
                  <a:solidFill>
                    <a:schemeClr val="bg1"/>
                  </a:solidFill>
                </a:rPr>
                <a:t>Verificatie</a:t>
              </a:r>
            </a:p>
            <a:p>
              <a:pPr eaLnBrk="1" hangingPunct="1">
                <a:spcBef>
                  <a:spcPct val="0"/>
                </a:spcBef>
                <a:buFont typeface="Wingdings" pitchFamily="2" charset="2"/>
                <a:buChar char="ü"/>
              </a:pPr>
              <a:r>
                <a:rPr lang="nl-NL" altLang="nl-NL" sz="1200" b="1">
                  <a:solidFill>
                    <a:schemeClr val="bg1"/>
                  </a:solidFill>
                  <a:sym typeface="Wingdings" pitchFamily="2" charset="2"/>
                </a:rPr>
                <a:t> ……</a:t>
              </a:r>
            </a:p>
            <a:p>
              <a:pPr eaLnBrk="1" hangingPunct="1">
                <a:spcBef>
                  <a:spcPct val="0"/>
                </a:spcBef>
                <a:buFont typeface="Wingdings" pitchFamily="2" charset="2"/>
                <a:buChar char="ü"/>
              </a:pPr>
              <a:r>
                <a:rPr lang="nl-NL" altLang="nl-NL" sz="1200" b="1">
                  <a:solidFill>
                    <a:schemeClr val="bg1"/>
                  </a:solidFill>
                  <a:sym typeface="Wingdings" pitchFamily="2" charset="2"/>
                </a:rPr>
                <a:t> ……</a:t>
              </a:r>
            </a:p>
          </p:txBody>
        </p:sp>
        <p:sp>
          <p:nvSpPr>
            <p:cNvPr id="13329" name="Text Box 18"/>
            <p:cNvSpPr txBox="1">
              <a:spLocks noChangeArrowheads="1"/>
            </p:cNvSpPr>
            <p:nvPr/>
          </p:nvSpPr>
          <p:spPr bwMode="auto">
            <a:xfrm>
              <a:off x="2880" y="1799"/>
              <a:ext cx="467" cy="2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l-NL" altLang="nl-NL" sz="1200" b="1"/>
                <a:t>Plan</a:t>
              </a:r>
            </a:p>
          </p:txBody>
        </p:sp>
        <p:sp>
          <p:nvSpPr>
            <p:cNvPr id="13330" name="Text Box 19"/>
            <p:cNvSpPr txBox="1">
              <a:spLocks noChangeArrowheads="1"/>
            </p:cNvSpPr>
            <p:nvPr/>
          </p:nvSpPr>
          <p:spPr bwMode="auto">
            <a:xfrm>
              <a:off x="1791" y="2526"/>
              <a:ext cx="387" cy="2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l-NL" altLang="nl-NL" sz="1200" b="1"/>
                <a:t>Act</a:t>
              </a:r>
            </a:p>
          </p:txBody>
        </p:sp>
        <p:sp>
          <p:nvSpPr>
            <p:cNvPr id="13331" name="Text Box 20"/>
            <p:cNvSpPr txBox="1">
              <a:spLocks noChangeArrowheads="1"/>
            </p:cNvSpPr>
            <p:nvPr/>
          </p:nvSpPr>
          <p:spPr bwMode="auto">
            <a:xfrm>
              <a:off x="2291" y="3477"/>
              <a:ext cx="581" cy="2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l-NL" altLang="nl-NL" sz="1200" b="1"/>
                <a:t>Check</a:t>
              </a:r>
            </a:p>
          </p:txBody>
        </p:sp>
        <p:sp>
          <p:nvSpPr>
            <p:cNvPr id="13332" name="Text Box 21"/>
            <p:cNvSpPr txBox="1">
              <a:spLocks noChangeArrowheads="1"/>
            </p:cNvSpPr>
            <p:nvPr/>
          </p:nvSpPr>
          <p:spPr bwMode="auto">
            <a:xfrm>
              <a:off x="3605" y="2480"/>
              <a:ext cx="348" cy="2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  <a:ea typeface="Geneva"/>
                  <a:cs typeface="Geneva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l-NL" altLang="nl-NL" sz="1200" b="1"/>
                <a:t>Do</a:t>
              </a:r>
            </a:p>
          </p:txBody>
        </p:sp>
      </p:grpSp>
      <p:sp>
        <p:nvSpPr>
          <p:cNvPr id="13317" name="Tijdelijke aanduiding voor voettekst 2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nl-NL" altLang="nl-NL" sz="1000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52392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Agenda Informatiebijeenkomst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 eaLnBrk="0" hangingPunct="0">
              <a:lnSpc>
                <a:spcPct val="150000"/>
              </a:lnSpc>
              <a:spcBef>
                <a:spcPts val="425"/>
              </a:spcBef>
              <a:buNone/>
            </a:pPr>
            <a:endParaRPr lang="nl-NL" dirty="0" smtClean="0"/>
          </a:p>
          <a:p>
            <a:pPr marL="0" indent="0" eaLnBrk="0" hangingPunct="0">
              <a:spcBef>
                <a:spcPts val="425"/>
              </a:spcBef>
              <a:buNone/>
            </a:pPr>
            <a:r>
              <a:rPr lang="nl-NL" dirty="0" smtClean="0"/>
              <a:t>10:30  Opening </a:t>
            </a:r>
            <a:r>
              <a:rPr lang="nl-NL" dirty="0"/>
              <a:t>&amp; Voorstelronde </a:t>
            </a:r>
            <a:endParaRPr lang="nl-NL" dirty="0" smtClean="0"/>
          </a:p>
          <a:p>
            <a:pPr marL="0" indent="0" eaLnBrk="0" hangingPunct="0">
              <a:spcBef>
                <a:spcPts val="425"/>
              </a:spcBef>
              <a:buNone/>
            </a:pPr>
            <a:r>
              <a:rPr lang="nl-NL" dirty="0" smtClean="0"/>
              <a:t>10:40  Doel </a:t>
            </a:r>
            <a:r>
              <a:rPr lang="nl-NL" dirty="0"/>
              <a:t>van de opdracht (Eveline) </a:t>
            </a:r>
          </a:p>
          <a:p>
            <a:pPr marL="0" indent="0" eaLnBrk="0" hangingPunct="0">
              <a:spcBef>
                <a:spcPts val="425"/>
              </a:spcBef>
              <a:buNone/>
            </a:pPr>
            <a:r>
              <a:rPr lang="nl-NL" dirty="0" smtClean="0"/>
              <a:t>10:50  </a:t>
            </a:r>
            <a:r>
              <a:rPr lang="nl-NL" dirty="0"/>
              <a:t>Doel en spelregels (Alfred) </a:t>
            </a:r>
            <a:endParaRPr lang="nl-NL" dirty="0" smtClean="0"/>
          </a:p>
          <a:p>
            <a:pPr marL="0" lvl="0" indent="0" eaLnBrk="0" hangingPunct="0">
              <a:spcBef>
                <a:spcPts val="425"/>
              </a:spcBef>
              <a:buNone/>
            </a:pPr>
            <a:r>
              <a:rPr lang="nl-NL" dirty="0" smtClean="0"/>
              <a:t>11:00  Aanbestedingsprocedure </a:t>
            </a:r>
            <a:r>
              <a:rPr lang="nl-NL" dirty="0"/>
              <a:t>(Alfred) </a:t>
            </a:r>
          </a:p>
          <a:p>
            <a:pPr marL="0" lvl="0" indent="0" eaLnBrk="0" hangingPunct="0">
              <a:spcBef>
                <a:spcPts val="425"/>
              </a:spcBef>
              <a:buNone/>
            </a:pPr>
            <a:r>
              <a:rPr lang="nl-NL" dirty="0" smtClean="0"/>
              <a:t>11:10  Toelichting </a:t>
            </a:r>
            <a:r>
              <a:rPr lang="nl-NL" dirty="0"/>
              <a:t>scope van de opdracht </a:t>
            </a:r>
            <a:r>
              <a:rPr lang="nl-NL" dirty="0" smtClean="0"/>
              <a:t>(Ben)</a:t>
            </a:r>
          </a:p>
          <a:p>
            <a:pPr marL="0" lvl="0" indent="0" eaLnBrk="0" hangingPunct="0">
              <a:spcBef>
                <a:spcPts val="425"/>
              </a:spcBef>
              <a:buNone/>
            </a:pPr>
            <a:r>
              <a:rPr lang="nl-NL" dirty="0" smtClean="0"/>
              <a:t>11:30  SCB (Marc) </a:t>
            </a:r>
            <a:endParaRPr lang="nl-NL" dirty="0"/>
          </a:p>
          <a:p>
            <a:pPr marL="0" lvl="0" indent="0" eaLnBrk="0" hangingPunct="0">
              <a:spcBef>
                <a:spcPts val="425"/>
              </a:spcBef>
              <a:buNone/>
            </a:pPr>
            <a:r>
              <a:rPr lang="nl-NL" dirty="0" smtClean="0"/>
              <a:t>11:45  Vragen </a:t>
            </a:r>
            <a:endParaRPr lang="nl-NL" dirty="0"/>
          </a:p>
          <a:p>
            <a:pPr marL="0" lvl="0" indent="0" eaLnBrk="0" hangingPunct="0">
              <a:spcBef>
                <a:spcPts val="425"/>
              </a:spcBef>
              <a:buNone/>
            </a:pPr>
            <a:r>
              <a:rPr lang="nl-NL" dirty="0" smtClean="0"/>
              <a:t>12:30  (</a:t>
            </a:r>
            <a:r>
              <a:rPr lang="nl-NL" dirty="0"/>
              <a:t>uiterlijk): </a:t>
            </a:r>
            <a:r>
              <a:rPr lang="nl-NL" dirty="0" smtClean="0"/>
              <a:t>Afsluiting</a:t>
            </a:r>
            <a:endParaRPr lang="nl-NL" dirty="0"/>
          </a:p>
          <a:p>
            <a:pPr lvl="0" eaLnBrk="0" hangingPunct="0">
              <a:spcBef>
                <a:spcPts val="425"/>
              </a:spcBef>
            </a:pPr>
            <a:endParaRPr lang="nl-NL" dirty="0"/>
          </a:p>
          <a:p>
            <a:pPr lvl="0" eaLnBrk="0" hangingPunct="0">
              <a:spcBef>
                <a:spcPts val="425"/>
              </a:spcBef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36917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Afsluiting &amp; vragen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4110" y="3145888"/>
            <a:ext cx="2370179" cy="1770495"/>
          </a:xfrm>
        </p:spPr>
      </p:pic>
    </p:spTree>
    <p:extLst>
      <p:ext uri="{BB962C8B-B14F-4D97-AF65-F5344CB8AC3E}">
        <p14:creationId xmlns:p14="http://schemas.microsoft.com/office/powerpoint/2010/main" val="2407654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Opening &amp; Voorstelronde </a:t>
            </a:r>
            <a:r>
              <a:rPr lang="nl-NL" dirty="0"/>
              <a:t>CIV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 smtClean="0"/>
              <a:t>Eveline Kuiper </a:t>
            </a:r>
            <a:r>
              <a:rPr lang="nl-NL" dirty="0"/>
              <a:t>			</a:t>
            </a:r>
            <a:r>
              <a:rPr lang="nl-NL" dirty="0" smtClean="0"/>
              <a:t>Projectmanager </a:t>
            </a:r>
          </a:p>
          <a:p>
            <a:r>
              <a:rPr lang="nl-NL" dirty="0" smtClean="0"/>
              <a:t>Ben Dierikx	</a:t>
            </a:r>
            <a:r>
              <a:rPr lang="nl-NL" dirty="0"/>
              <a:t>			Technisch </a:t>
            </a:r>
            <a:r>
              <a:rPr lang="nl-NL" dirty="0" smtClean="0"/>
              <a:t>Manager</a:t>
            </a:r>
            <a:endParaRPr lang="nl-NL" dirty="0"/>
          </a:p>
          <a:p>
            <a:r>
              <a:rPr lang="nl-NL" dirty="0"/>
              <a:t>Marc Blommers			</a:t>
            </a:r>
            <a:r>
              <a:rPr lang="nl-NL" dirty="0" smtClean="0"/>
              <a:t>Contractmanager</a:t>
            </a:r>
          </a:p>
          <a:p>
            <a:r>
              <a:rPr lang="nl-NL" dirty="0" smtClean="0"/>
              <a:t>Ronald van Oort			Strategisch inkoopadviseur</a:t>
            </a:r>
            <a:endParaRPr lang="nl-NL" dirty="0"/>
          </a:p>
          <a:p>
            <a:r>
              <a:rPr lang="nl-NL" dirty="0" smtClean="0"/>
              <a:t>Alfred </a:t>
            </a:r>
            <a:r>
              <a:rPr lang="nl-NL" dirty="0"/>
              <a:t>v.d. Werf			</a:t>
            </a:r>
            <a:r>
              <a:rPr lang="nl-NL" dirty="0" smtClean="0"/>
              <a:t>Inkoopadviseur</a:t>
            </a:r>
            <a:endParaRPr lang="nl-NL" dirty="0"/>
          </a:p>
          <a:p>
            <a:r>
              <a:rPr lang="nl-NL" dirty="0" smtClean="0"/>
              <a:t>Jacques Wander			Contractadviseur</a:t>
            </a:r>
          </a:p>
          <a:p>
            <a:r>
              <a:rPr lang="nl-NL" dirty="0" smtClean="0"/>
              <a:t>Cheyenne de Vos			Contractadviseur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3606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Doel van de opdracht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468000" y="2162216"/>
            <a:ext cx="857049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De doelstelling van deze aanbesteding is het borgen van de continuïteit van de uitvoering van het monitoringsprogramma MONEOS.</a:t>
            </a:r>
          </a:p>
          <a:p>
            <a:endParaRPr lang="nl-NL" dirty="0"/>
          </a:p>
          <a:p>
            <a:r>
              <a:rPr lang="nl-NL" dirty="0" smtClean="0"/>
              <a:t>MONEOS: monitoringsprogramma verruiming vaargeul Westerschelde 2007-2010</a:t>
            </a:r>
            <a:br>
              <a:rPr lang="nl-NL" dirty="0" smtClean="0"/>
            </a:b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>Zicht op effecten:</a:t>
            </a:r>
            <a:endParaRPr lang="nl-NL" dirty="0"/>
          </a:p>
          <a:p>
            <a:r>
              <a:rPr lang="nl-NL" dirty="0" smtClean="0"/>
              <a:t>• Toegang </a:t>
            </a:r>
            <a:r>
              <a:rPr lang="nl-NL" dirty="0"/>
              <a:t>van de Westerschelde voor de scheepvaart;</a:t>
            </a:r>
          </a:p>
          <a:p>
            <a:r>
              <a:rPr lang="nl-NL" dirty="0" smtClean="0"/>
              <a:t>• Natuurwaarde </a:t>
            </a:r>
            <a:r>
              <a:rPr lang="nl-NL" dirty="0"/>
              <a:t>van de Westerschelde;</a:t>
            </a:r>
          </a:p>
          <a:p>
            <a:r>
              <a:rPr lang="nl-NL" dirty="0" smtClean="0"/>
              <a:t>• Veiligheid </a:t>
            </a:r>
            <a:r>
              <a:rPr lang="nl-NL" dirty="0"/>
              <a:t>in relatie tot dijkverhoging en overstromingsgebieden gelegen aan de Westerschelde</a:t>
            </a:r>
            <a:r>
              <a:rPr lang="nl-NL" dirty="0" smtClean="0"/>
              <a:t>.</a:t>
            </a:r>
          </a:p>
          <a:p>
            <a:endParaRPr lang="nl-NL" dirty="0"/>
          </a:p>
          <a:p>
            <a:r>
              <a:rPr lang="nl-NL" dirty="0"/>
              <a:t>Initiële looptijd: 3,5 jaar met optie om 2 maal te verlengen met 1 jaar. </a:t>
            </a:r>
            <a:br>
              <a:rPr lang="nl-NL" dirty="0"/>
            </a:br>
            <a:endParaRPr lang="nl-NL" dirty="0"/>
          </a:p>
          <a:p>
            <a:endParaRPr lang="nl-NL" dirty="0"/>
          </a:p>
          <a:p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2652929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Doel en Spelregels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88900" indent="0">
              <a:lnSpc>
                <a:spcPct val="80000"/>
              </a:lnSpc>
              <a:buNone/>
              <a:defRPr/>
            </a:pPr>
            <a:r>
              <a:rPr lang="nl-NL" altLang="nl-NL" b="1" dirty="0" smtClean="0"/>
              <a:t>Doel </a:t>
            </a:r>
            <a:r>
              <a:rPr lang="nl-NL" altLang="nl-NL" b="1" dirty="0"/>
              <a:t>Informatiebijeenkomst</a:t>
            </a:r>
          </a:p>
          <a:p>
            <a:pPr marL="774700" lvl="1">
              <a:lnSpc>
                <a:spcPct val="80000"/>
              </a:lnSpc>
              <a:buFontTx/>
              <a:buChar char="-"/>
              <a:defRPr/>
            </a:pPr>
            <a:r>
              <a:rPr lang="nl-NL" altLang="nl-NL" dirty="0"/>
              <a:t>Informatie over inkoopvoorwaarden en planning</a:t>
            </a:r>
          </a:p>
          <a:p>
            <a:pPr marL="774700" lvl="1">
              <a:lnSpc>
                <a:spcPct val="80000"/>
              </a:lnSpc>
              <a:buFontTx/>
              <a:buChar char="-"/>
              <a:defRPr/>
            </a:pPr>
            <a:r>
              <a:rPr lang="nl-NL" altLang="nl-NL" dirty="0"/>
              <a:t>Verhelderen </a:t>
            </a:r>
            <a:r>
              <a:rPr lang="nl-NL" altLang="nl-NL" dirty="0" smtClean="0"/>
              <a:t>aanbestedingsstukken</a:t>
            </a:r>
          </a:p>
          <a:p>
            <a:pPr marL="774700" lvl="1">
              <a:lnSpc>
                <a:spcPct val="80000"/>
              </a:lnSpc>
              <a:buFontTx/>
              <a:buChar char="-"/>
              <a:defRPr/>
            </a:pPr>
            <a:r>
              <a:rPr lang="nl-NL" altLang="nl-NL" dirty="0" smtClean="0"/>
              <a:t>Verduidelijking </a:t>
            </a:r>
            <a:r>
              <a:rPr lang="nl-NL" altLang="nl-NL" dirty="0"/>
              <a:t>maar geen </a:t>
            </a:r>
            <a:r>
              <a:rPr lang="nl-NL" altLang="nl-NL" dirty="0" smtClean="0"/>
              <a:t>discussie</a:t>
            </a:r>
            <a:endParaRPr lang="nl-NL" altLang="nl-NL" dirty="0"/>
          </a:p>
          <a:p>
            <a:pPr marL="774700" lvl="1">
              <a:lnSpc>
                <a:spcPct val="80000"/>
              </a:lnSpc>
              <a:buFontTx/>
              <a:buChar char="-"/>
              <a:defRPr/>
            </a:pPr>
            <a:r>
              <a:rPr lang="nl-NL" altLang="nl-NL" dirty="0"/>
              <a:t>Toelichting scope werk</a:t>
            </a:r>
          </a:p>
          <a:p>
            <a:pPr marL="774700" lvl="1">
              <a:lnSpc>
                <a:spcPct val="80000"/>
              </a:lnSpc>
              <a:buFontTx/>
              <a:buChar char="-"/>
              <a:defRPr/>
            </a:pPr>
            <a:r>
              <a:rPr lang="nl-NL" altLang="nl-NL" dirty="0"/>
              <a:t>Evt. vragen </a:t>
            </a:r>
            <a:r>
              <a:rPr lang="nl-NL" altLang="nl-NL" dirty="0" smtClean="0"/>
              <a:t>beantwoorden</a:t>
            </a:r>
            <a:endParaRPr lang="nl-NL" altLang="nl-NL" dirty="0"/>
          </a:p>
          <a:p>
            <a:pPr marL="88900" indent="0">
              <a:lnSpc>
                <a:spcPct val="80000"/>
              </a:lnSpc>
              <a:buNone/>
              <a:defRPr/>
            </a:pPr>
            <a:endParaRPr lang="nl-NL" altLang="nl-NL" b="1" dirty="0"/>
          </a:p>
          <a:p>
            <a:pPr marL="88900" indent="0">
              <a:lnSpc>
                <a:spcPct val="80000"/>
              </a:lnSpc>
              <a:buNone/>
              <a:defRPr/>
            </a:pPr>
            <a:r>
              <a:rPr lang="nl-NL" altLang="nl-NL" b="1" dirty="0" smtClean="0"/>
              <a:t>Spelregels </a:t>
            </a:r>
            <a:r>
              <a:rPr lang="nl-NL" altLang="nl-NL" b="1" dirty="0"/>
              <a:t>bij deze Informatiebijeenkomst</a:t>
            </a:r>
          </a:p>
          <a:p>
            <a:pPr marL="774700" lvl="1">
              <a:lnSpc>
                <a:spcPct val="80000"/>
              </a:lnSpc>
              <a:buFontTx/>
              <a:buChar char="-"/>
              <a:defRPr/>
            </a:pPr>
            <a:r>
              <a:rPr lang="nl-NL" altLang="nl-NL" dirty="0"/>
              <a:t>Vragen </a:t>
            </a:r>
            <a:r>
              <a:rPr lang="nl-NL" altLang="nl-NL" dirty="0" smtClean="0"/>
              <a:t>tussentijds stellen via de </a:t>
            </a:r>
            <a:r>
              <a:rPr lang="nl-NL" altLang="nl-NL" dirty="0" smtClean="0"/>
              <a:t>chat en na elk onderwerp</a:t>
            </a:r>
            <a:endParaRPr lang="nl-NL" altLang="nl-NL" dirty="0" smtClean="0"/>
          </a:p>
          <a:p>
            <a:pPr marL="774700" lvl="1">
              <a:lnSpc>
                <a:spcPct val="80000"/>
              </a:lnSpc>
              <a:buFontTx/>
              <a:buChar char="-"/>
              <a:defRPr/>
            </a:pPr>
            <a:r>
              <a:rPr lang="nl-NL" altLang="nl-NL" dirty="0" smtClean="0"/>
              <a:t>Voorlopig </a:t>
            </a:r>
            <a:r>
              <a:rPr lang="nl-NL" altLang="nl-NL" dirty="0" smtClean="0"/>
              <a:t>antwoord </a:t>
            </a:r>
            <a:r>
              <a:rPr lang="nl-NL" altLang="nl-NL" dirty="0" smtClean="0"/>
              <a:t>op eventuele vragen</a:t>
            </a:r>
            <a:endParaRPr lang="nl-NL" altLang="nl-NL" dirty="0"/>
          </a:p>
          <a:p>
            <a:pPr marL="774700" lvl="1">
              <a:lnSpc>
                <a:spcPct val="80000"/>
              </a:lnSpc>
              <a:buFontTx/>
              <a:buChar char="-"/>
              <a:defRPr/>
            </a:pPr>
            <a:r>
              <a:rPr lang="nl-NL" altLang="nl-NL" dirty="0"/>
              <a:t>Antwoorden </a:t>
            </a:r>
            <a:r>
              <a:rPr lang="nl-NL" altLang="nl-NL" dirty="0" smtClean="0"/>
              <a:t>worden definitief </a:t>
            </a:r>
            <a:r>
              <a:rPr lang="nl-NL" altLang="nl-NL" dirty="0"/>
              <a:t>via </a:t>
            </a:r>
            <a:r>
              <a:rPr lang="nl-NL" altLang="nl-NL" dirty="0" err="1"/>
              <a:t>Tenderned</a:t>
            </a:r>
            <a:endParaRPr lang="nl-NL" altLang="nl-NL" dirty="0"/>
          </a:p>
          <a:p>
            <a:pPr marL="774700" lvl="1">
              <a:lnSpc>
                <a:spcPct val="80000"/>
              </a:lnSpc>
              <a:buFontTx/>
              <a:buChar char="-"/>
              <a:defRPr/>
            </a:pPr>
            <a:r>
              <a:rPr lang="nl-NL" altLang="nl-NL" dirty="0" smtClean="0"/>
              <a:t>Alle </a:t>
            </a:r>
            <a:r>
              <a:rPr lang="nl-NL" altLang="nl-NL" dirty="0"/>
              <a:t>vragen </a:t>
            </a:r>
            <a:r>
              <a:rPr lang="nl-NL" altLang="nl-NL" dirty="0" smtClean="0"/>
              <a:t>hier gesteld worden </a:t>
            </a:r>
            <a:r>
              <a:rPr lang="nl-NL" altLang="nl-NL" dirty="0" smtClean="0"/>
              <a:t>ook onderdeel </a:t>
            </a:r>
            <a:r>
              <a:rPr lang="nl-NL" altLang="nl-NL" dirty="0" err="1" smtClean="0"/>
              <a:t>NvI</a:t>
            </a:r>
            <a:endParaRPr lang="nl-NL" altLang="nl-NL" dirty="0" smtClean="0"/>
          </a:p>
          <a:p>
            <a:pPr marL="774700" lvl="1">
              <a:lnSpc>
                <a:spcPct val="80000"/>
              </a:lnSpc>
              <a:buFontTx/>
              <a:buChar char="-"/>
              <a:defRPr/>
            </a:pPr>
            <a:r>
              <a:rPr lang="nl-NL" altLang="nl-NL" dirty="0" smtClean="0"/>
              <a:t>Verzoek geen opnames maken</a:t>
            </a:r>
            <a:endParaRPr lang="nl-NL" altLang="nl-NL" dirty="0"/>
          </a:p>
          <a:p>
            <a:pPr marL="774700" lvl="1">
              <a:lnSpc>
                <a:spcPct val="80000"/>
              </a:lnSpc>
              <a:buFontTx/>
              <a:buChar char="-"/>
              <a:defRPr/>
            </a:pPr>
            <a:r>
              <a:rPr lang="nl-NL" dirty="0"/>
              <a:t>Ook deze presentatie komt op </a:t>
            </a:r>
            <a:r>
              <a:rPr lang="nl-NL" dirty="0" err="1"/>
              <a:t>Tenderned</a:t>
            </a: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31507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30887"/>
          </a:xfrm>
        </p:spPr>
        <p:txBody>
          <a:bodyPr/>
          <a:lstStyle/>
          <a:p>
            <a:r>
              <a:rPr lang="nl-NL" sz="2800" dirty="0" smtClean="0"/>
              <a:t>Aanbestedingsprocedure </a:t>
            </a:r>
            <a:r>
              <a:rPr lang="nl-NL" dirty="0" smtClean="0"/>
              <a:t>(1)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b="1" dirty="0"/>
              <a:t>Inkoopvoorwaarden, regels en </a:t>
            </a:r>
            <a:r>
              <a:rPr lang="nl-NL" b="1" dirty="0" smtClean="0"/>
              <a:t>procedure</a:t>
            </a:r>
            <a:endParaRPr lang="nl-NL" b="1" dirty="0"/>
          </a:p>
          <a:p>
            <a:pPr lvl="2"/>
            <a:r>
              <a:rPr lang="nl-NL" sz="1600" dirty="0"/>
              <a:t>Europese Aanbesteding</a:t>
            </a:r>
          </a:p>
          <a:p>
            <a:pPr lvl="2"/>
            <a:r>
              <a:rPr lang="nl-NL" sz="1600" dirty="0"/>
              <a:t>Openbare procedure volgens de aanbestedingswet 2012</a:t>
            </a:r>
          </a:p>
          <a:p>
            <a:pPr lvl="2"/>
            <a:r>
              <a:rPr lang="nl-NL" sz="1600" dirty="0"/>
              <a:t>Hoofdvoorwaarden ARVODI</a:t>
            </a:r>
          </a:p>
          <a:p>
            <a:pPr lvl="2"/>
            <a:r>
              <a:rPr lang="nl-NL" sz="1600" dirty="0"/>
              <a:t>Dienstverleningsovereenkomst </a:t>
            </a:r>
            <a:endParaRPr lang="nl-NL" sz="1600" dirty="0" smtClean="0"/>
          </a:p>
          <a:p>
            <a:pPr lvl="2"/>
            <a:endParaRPr lang="nl-NL" sz="1600" dirty="0"/>
          </a:p>
          <a:p>
            <a:pPr marL="342900" lvl="2"/>
            <a:r>
              <a:rPr lang="nl-NL" b="1" dirty="0" smtClean="0"/>
              <a:t>Communicatie</a:t>
            </a:r>
            <a:endParaRPr lang="nl-NL" b="1" dirty="0"/>
          </a:p>
          <a:p>
            <a:pPr lvl="2"/>
            <a:r>
              <a:rPr lang="nl-NL" sz="1600" dirty="0" smtClean="0"/>
              <a:t>Alle aanbestedingsdocumenten staan op </a:t>
            </a:r>
            <a:r>
              <a:rPr lang="nl-NL" sz="1600" u="sng" dirty="0" err="1"/>
              <a:t>Tenderned</a:t>
            </a:r>
            <a:endParaRPr lang="nl-NL" sz="1600" dirty="0" smtClean="0"/>
          </a:p>
          <a:p>
            <a:pPr lvl="2"/>
            <a:r>
              <a:rPr lang="nl-NL" sz="1600" dirty="0"/>
              <a:t>Communicatie uitsluitend via </a:t>
            </a:r>
            <a:r>
              <a:rPr lang="nl-NL" sz="1600" u="sng" dirty="0" err="1" smtClean="0"/>
              <a:t>Tenderned</a:t>
            </a:r>
            <a:r>
              <a:rPr lang="nl-NL" sz="1600" u="sng" dirty="0" smtClean="0"/>
              <a:t> </a:t>
            </a:r>
            <a:endParaRPr lang="nl-NL" sz="1600" u="sng" dirty="0" smtClean="0"/>
          </a:p>
          <a:p>
            <a:pPr lvl="2"/>
            <a:r>
              <a:rPr lang="nl-NL" sz="1600" dirty="0" smtClean="0"/>
              <a:t>Alle </a:t>
            </a:r>
            <a:r>
              <a:rPr lang="nl-NL" sz="1600" dirty="0"/>
              <a:t>vragen en antwoorden worden </a:t>
            </a:r>
            <a:r>
              <a:rPr lang="nl-NL" sz="1600" dirty="0" smtClean="0"/>
              <a:t>geanonimiseerd opgenomen in </a:t>
            </a:r>
            <a:r>
              <a:rPr lang="nl-NL" sz="1600" dirty="0" err="1" smtClean="0"/>
              <a:t>NvI</a:t>
            </a:r>
            <a:endParaRPr lang="nl-NL" sz="1600" dirty="0" smtClean="0"/>
          </a:p>
          <a:p>
            <a:pPr lvl="2"/>
            <a:r>
              <a:rPr lang="nl-NL" altLang="nl-NL" sz="1600" dirty="0"/>
              <a:t>N</a:t>
            </a:r>
            <a:r>
              <a:rPr lang="nl-NL" altLang="nl-NL" sz="1600" dirty="0" smtClean="0"/>
              <a:t>iet </a:t>
            </a:r>
            <a:r>
              <a:rPr lang="nl-NL" altLang="nl-NL" sz="1600" dirty="0"/>
              <a:t>toegestaan contact te hebben met leden </a:t>
            </a:r>
            <a:r>
              <a:rPr lang="nl-NL" altLang="nl-NL" sz="1600" dirty="0" smtClean="0"/>
              <a:t>PT </a:t>
            </a:r>
            <a:r>
              <a:rPr lang="nl-NL" altLang="nl-NL" sz="1600" dirty="0"/>
              <a:t>tijdens </a:t>
            </a:r>
            <a:r>
              <a:rPr lang="nl-NL" altLang="nl-NL" sz="1600" dirty="0" smtClean="0"/>
              <a:t>deze </a:t>
            </a:r>
            <a:r>
              <a:rPr lang="nl-NL" altLang="nl-NL" sz="1600" dirty="0"/>
              <a:t>aanbestedingsprocedure </a:t>
            </a:r>
            <a:r>
              <a:rPr lang="nl-NL" altLang="nl-NL" sz="1600" dirty="0" smtClean="0"/>
              <a:t>(</a:t>
            </a:r>
            <a:r>
              <a:rPr lang="nl-NL" altLang="nl-NL" sz="1600" dirty="0"/>
              <a:t>overtreding kan leiden tot uitsluiting van de aanbesteding)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53405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sz="2400" dirty="0"/>
              <a:t>Aanbestedingsprocedure </a:t>
            </a:r>
            <a:r>
              <a:rPr lang="nl-NL" dirty="0" smtClean="0"/>
              <a:t>(2)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342900" lvl="2"/>
            <a:r>
              <a:rPr lang="nl-NL" b="1" dirty="0"/>
              <a:t>Inschrijving</a:t>
            </a:r>
          </a:p>
          <a:p>
            <a:pPr lvl="2"/>
            <a:r>
              <a:rPr lang="nl-NL" altLang="nl-NL" sz="1600" dirty="0"/>
              <a:t>gebruik de voorgeschreven invulformulieren (indien van toepassing)</a:t>
            </a:r>
          </a:p>
          <a:p>
            <a:pPr lvl="2"/>
            <a:r>
              <a:rPr lang="nl-NL" sz="1600" dirty="0" smtClean="0"/>
              <a:t>zorg </a:t>
            </a:r>
            <a:r>
              <a:rPr lang="nl-NL" sz="1600" dirty="0"/>
              <a:t>voor </a:t>
            </a:r>
            <a:r>
              <a:rPr lang="nl-NL" sz="1600" dirty="0" smtClean="0"/>
              <a:t>aanleveren complete set aan documenten</a:t>
            </a:r>
          </a:p>
          <a:p>
            <a:pPr lvl="2"/>
            <a:r>
              <a:rPr lang="nl-NL" altLang="nl-NL" sz="1600" dirty="0" smtClean="0"/>
              <a:t>ga </a:t>
            </a:r>
            <a:r>
              <a:rPr lang="nl-NL" altLang="nl-NL" sz="1600" dirty="0"/>
              <a:t>in op wat gevraagd </a:t>
            </a:r>
            <a:r>
              <a:rPr lang="nl-NL" altLang="nl-NL" sz="1600" dirty="0" smtClean="0"/>
              <a:t>wordt te beschrijven</a:t>
            </a:r>
          </a:p>
          <a:p>
            <a:pPr lvl="2"/>
            <a:r>
              <a:rPr lang="nl-NL" altLang="nl-NL" sz="1600" dirty="0"/>
              <a:t>Niet </a:t>
            </a:r>
            <a:r>
              <a:rPr lang="nl-NL" altLang="nl-NL" sz="1600" dirty="0" smtClean="0"/>
              <a:t>zeker, iets onduidelijk </a:t>
            </a:r>
            <a:r>
              <a:rPr lang="nl-NL" altLang="nl-NL" sz="1600" dirty="0"/>
              <a:t>----&gt;stel een vraag </a:t>
            </a:r>
            <a:endParaRPr lang="nl-NL" altLang="nl-NL" sz="1600" dirty="0" smtClean="0"/>
          </a:p>
          <a:p>
            <a:pPr lvl="2"/>
            <a:r>
              <a:rPr lang="nl-NL" sz="1600" dirty="0" smtClean="0"/>
              <a:t>maximaal </a:t>
            </a:r>
            <a:r>
              <a:rPr lang="nl-NL" sz="1600" dirty="0"/>
              <a:t>aantal </a:t>
            </a:r>
            <a:r>
              <a:rPr lang="nl-NL" sz="1600" dirty="0" smtClean="0"/>
              <a:t>pagina’s </a:t>
            </a:r>
            <a:endParaRPr lang="nl-NL" sz="1600" dirty="0" smtClean="0"/>
          </a:p>
          <a:p>
            <a:pPr lvl="2"/>
            <a:r>
              <a:rPr lang="nl-NL" sz="1600" dirty="0" smtClean="0"/>
              <a:t>Dien het Kwaliteitsdeel en Prijsdeel gescheiden in</a:t>
            </a:r>
            <a:endParaRPr lang="nl-NL" sz="1600" dirty="0"/>
          </a:p>
          <a:p>
            <a:pPr lvl="2"/>
            <a:r>
              <a:rPr lang="nl-NL" altLang="nl-NL" sz="1600" dirty="0" smtClean="0"/>
              <a:t>digitale ondertekening </a:t>
            </a:r>
            <a:r>
              <a:rPr lang="nl-NL" altLang="nl-NL" sz="1600" dirty="0"/>
              <a:t>door een rechtsgeldig vertegenwoordiger van inschrijver middels een gekwalificeerde elektronische handtekening (</a:t>
            </a:r>
            <a:r>
              <a:rPr lang="nl-NL" altLang="nl-NL" sz="1600" dirty="0" err="1"/>
              <a:t>PKIoverheid</a:t>
            </a:r>
            <a:r>
              <a:rPr lang="nl-NL" altLang="nl-NL" sz="1600" dirty="0"/>
              <a:t> certificaat of EU </a:t>
            </a:r>
            <a:r>
              <a:rPr lang="nl-NL" altLang="nl-NL" sz="1600" dirty="0" err="1"/>
              <a:t>Qualified</a:t>
            </a:r>
            <a:r>
              <a:rPr lang="nl-NL" altLang="nl-NL" sz="1600" dirty="0"/>
              <a:t> certificaat</a:t>
            </a:r>
            <a:r>
              <a:rPr lang="nl-NL" altLang="nl-NL" sz="1600" dirty="0" smtClean="0"/>
              <a:t>). </a:t>
            </a:r>
          </a:p>
          <a:p>
            <a:pPr lvl="2"/>
            <a:r>
              <a:rPr lang="nl-NL" altLang="nl-NL" sz="1600" dirty="0" smtClean="0"/>
              <a:t>Wat moet elektronisch getekend:</a:t>
            </a:r>
            <a:endParaRPr lang="nl-NL" altLang="nl-NL" sz="1600" dirty="0"/>
          </a:p>
          <a:p>
            <a:pPr lvl="4"/>
            <a:r>
              <a:rPr lang="nl-NL" altLang="nl-NL" sz="1600" dirty="0" smtClean="0"/>
              <a:t>Akkoordverklaring</a:t>
            </a:r>
            <a:endParaRPr lang="nl-NL" altLang="nl-NL" sz="1600" dirty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87492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sz="2400" dirty="0"/>
              <a:t>Aanbestedingsprocedure </a:t>
            </a:r>
            <a:r>
              <a:rPr lang="nl-NL" dirty="0" smtClean="0"/>
              <a:t>(3)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342900" lvl="3" indent="-342900">
              <a:spcBef>
                <a:spcPts val="423"/>
              </a:spcBef>
              <a:buFont typeface="Arial" pitchFamily="34" charset="0"/>
              <a:buChar char="•"/>
            </a:pPr>
            <a:r>
              <a:rPr lang="nl-NL" b="1" dirty="0"/>
              <a:t>Beoordeling</a:t>
            </a:r>
          </a:p>
          <a:p>
            <a:pPr lvl="1" eaLnBrk="0" hangingPunct="0">
              <a:spcBef>
                <a:spcPts val="425"/>
              </a:spcBef>
              <a:buFont typeface="Arial" charset="0"/>
              <a:buChar char="•"/>
            </a:pPr>
            <a:r>
              <a:rPr lang="nl-NL" altLang="nl-NL" sz="1600" dirty="0"/>
              <a:t>Gunning vindt plaats op grond van de Economisch Meest Voordelige Inschrijving (EMVI) – Beste Prijs Kwaliteit Verhouding (BPKV) met de verhouding kwaliteit 40% en prijs 60%</a:t>
            </a:r>
          </a:p>
          <a:p>
            <a:pPr lvl="1" eaLnBrk="0" hangingPunct="0">
              <a:spcBef>
                <a:spcPts val="425"/>
              </a:spcBef>
              <a:buFont typeface="Arial" charset="0"/>
              <a:buChar char="•"/>
            </a:pPr>
            <a:r>
              <a:rPr lang="nl-NL" altLang="nl-NL" sz="1600" dirty="0" smtClean="0"/>
              <a:t>Mits </a:t>
            </a:r>
            <a:r>
              <a:rPr lang="nl-NL" altLang="nl-NL" sz="1600" dirty="0"/>
              <a:t>de inschrijver voldoet aan alle eisen en voorwaarden vindt beoordeling plaats op basis van gunningscriteria. </a:t>
            </a:r>
            <a:endParaRPr lang="nl-NL" altLang="nl-NL" sz="1600" dirty="0" smtClean="0"/>
          </a:p>
          <a:p>
            <a:pPr lvl="1" eaLnBrk="0" hangingPunct="0">
              <a:spcBef>
                <a:spcPts val="425"/>
              </a:spcBef>
              <a:buFont typeface="Arial" charset="0"/>
              <a:buChar char="•"/>
            </a:pPr>
            <a:r>
              <a:rPr lang="nl-NL" altLang="nl-NL" sz="1600" dirty="0" smtClean="0"/>
              <a:t>Beoordeling </a:t>
            </a:r>
            <a:r>
              <a:rPr lang="nl-NL" altLang="nl-NL" sz="1600" dirty="0"/>
              <a:t>op basis van expert opinion door een beoordelingsteam van verschillende disciplines.</a:t>
            </a:r>
          </a:p>
          <a:p>
            <a:pPr lvl="1" eaLnBrk="0" hangingPunct="0">
              <a:spcBef>
                <a:spcPts val="425"/>
              </a:spcBef>
              <a:buFont typeface="Arial" charset="0"/>
              <a:buChar char="•"/>
            </a:pPr>
            <a:r>
              <a:rPr lang="nl-NL" altLang="nl-NL" sz="1600" dirty="0"/>
              <a:t>Het beoordelingsteam dat de Kwaliteit beoordeelt is niet op de hoogte van de </a:t>
            </a:r>
            <a:r>
              <a:rPr lang="nl-NL" altLang="nl-NL" sz="1600" dirty="0" smtClean="0"/>
              <a:t>Prijs</a:t>
            </a:r>
            <a:r>
              <a:rPr lang="nl-NL" altLang="nl-NL" sz="1600" dirty="0"/>
              <a:t> </a:t>
            </a:r>
            <a:r>
              <a:rPr lang="nl-NL" altLang="nl-NL" sz="1600" dirty="0" smtClean="0"/>
              <a:t>(</a:t>
            </a:r>
            <a:r>
              <a:rPr lang="nl-NL" sz="1600" dirty="0" smtClean="0"/>
              <a:t>Prijs </a:t>
            </a:r>
            <a:r>
              <a:rPr lang="nl-NL" sz="1600" dirty="0"/>
              <a:t>document wordt pas later </a:t>
            </a:r>
            <a:r>
              <a:rPr lang="nl-NL" sz="1600" dirty="0" smtClean="0"/>
              <a:t>geopend</a:t>
            </a:r>
            <a:r>
              <a:rPr lang="nl-NL" sz="1600" dirty="0" smtClean="0"/>
              <a:t>).</a:t>
            </a:r>
          </a:p>
          <a:p>
            <a:pPr lvl="1" eaLnBrk="0" hangingPunct="0">
              <a:spcBef>
                <a:spcPts val="425"/>
              </a:spcBef>
              <a:buFont typeface="Arial" charset="0"/>
              <a:buChar char="•"/>
            </a:pPr>
            <a:r>
              <a:rPr lang="nl-NL" sz="1600" dirty="0" smtClean="0"/>
              <a:t>Eerst individuele beoordeling daarna gezamenlijk </a:t>
            </a:r>
            <a:r>
              <a:rPr lang="nl-NL" altLang="nl-NL" sz="1600" dirty="0"/>
              <a:t>beoordelingsvergadering</a:t>
            </a:r>
            <a:endParaRPr lang="nl-NL" sz="1600" dirty="0"/>
          </a:p>
          <a:p>
            <a:pPr lvl="1" eaLnBrk="0" hangingPunct="0">
              <a:spcBef>
                <a:spcPts val="425"/>
              </a:spcBef>
              <a:buFont typeface="Arial" charset="0"/>
              <a:buChar char="•"/>
            </a:pPr>
            <a:r>
              <a:rPr lang="nl-NL" altLang="nl-NL" sz="1600" dirty="0" smtClean="0"/>
              <a:t>individuele </a:t>
            </a:r>
            <a:r>
              <a:rPr lang="nl-NL" altLang="nl-NL" sz="1600" dirty="0"/>
              <a:t>scores en motivaties </a:t>
            </a:r>
            <a:r>
              <a:rPr lang="nl-NL" altLang="nl-NL" sz="1600" dirty="0" smtClean="0"/>
              <a:t>besproken om </a:t>
            </a:r>
            <a:r>
              <a:rPr lang="nl-NL" altLang="nl-NL" sz="1600" dirty="0" smtClean="0"/>
              <a:t>consensus </a:t>
            </a:r>
            <a:r>
              <a:rPr lang="nl-NL" altLang="nl-NL" sz="1600" dirty="0" smtClean="0"/>
              <a:t>te </a:t>
            </a:r>
            <a:r>
              <a:rPr lang="nl-NL" altLang="nl-NL" sz="1600" dirty="0" smtClean="0"/>
              <a:t>krijgen over aangegeven (meer)waarde. </a:t>
            </a:r>
            <a:r>
              <a:rPr lang="nl-NL" altLang="nl-NL" sz="1600" dirty="0"/>
              <a:t>De score op iedere </a:t>
            </a:r>
            <a:r>
              <a:rPr lang="nl-NL" altLang="nl-NL" sz="1600" dirty="0" smtClean="0"/>
              <a:t>onderdeel </a:t>
            </a:r>
            <a:r>
              <a:rPr lang="nl-NL" altLang="nl-NL" sz="1600" dirty="0" err="1" smtClean="0"/>
              <a:t>obv</a:t>
            </a:r>
            <a:r>
              <a:rPr lang="nl-NL" altLang="nl-NL" sz="1600" dirty="0" smtClean="0"/>
              <a:t> gemiddelde van </a:t>
            </a:r>
            <a:r>
              <a:rPr lang="nl-NL" altLang="nl-NL" sz="1600" dirty="0"/>
              <a:t>de individuele scores op </a:t>
            </a:r>
            <a:r>
              <a:rPr lang="nl-NL" altLang="nl-NL" sz="1600" dirty="0" smtClean="0"/>
              <a:t>het onderdeel.</a:t>
            </a:r>
          </a:p>
          <a:p>
            <a:pPr lvl="1" eaLnBrk="0" hangingPunct="0">
              <a:spcBef>
                <a:spcPts val="425"/>
              </a:spcBef>
              <a:buFont typeface="Arial" charset="0"/>
              <a:buChar char="•"/>
            </a:pPr>
            <a:r>
              <a:rPr lang="nl-NL" altLang="nl-NL" sz="1600" dirty="0" smtClean="0"/>
              <a:t>Definitieve </a:t>
            </a:r>
            <a:r>
              <a:rPr lang="nl-NL" altLang="nl-NL" sz="1600" dirty="0"/>
              <a:t>ranking wordt bepaald uit de </a:t>
            </a:r>
            <a:r>
              <a:rPr lang="nl-NL" altLang="nl-NL" sz="1600" dirty="0" smtClean="0"/>
              <a:t>totaalscores </a:t>
            </a:r>
            <a:r>
              <a:rPr lang="nl-NL" altLang="nl-NL" sz="1600" dirty="0"/>
              <a:t>van </a:t>
            </a:r>
            <a:r>
              <a:rPr lang="nl-NL" altLang="nl-NL" sz="1600" dirty="0" smtClean="0"/>
              <a:t>Kwaliteit </a:t>
            </a:r>
            <a:r>
              <a:rPr lang="nl-NL" altLang="nl-NL" sz="1600" dirty="0"/>
              <a:t>en </a:t>
            </a:r>
            <a:r>
              <a:rPr lang="nl-NL" altLang="nl-NL" sz="1600" dirty="0" smtClean="0"/>
              <a:t>Prijs</a:t>
            </a:r>
            <a:endParaRPr lang="nl-NL" altLang="nl-NL" sz="1600" dirty="0" smtClean="0"/>
          </a:p>
          <a:p>
            <a:pPr lvl="1" eaLnBrk="0" hangingPunct="0">
              <a:spcBef>
                <a:spcPts val="425"/>
              </a:spcBef>
              <a:buFont typeface="Arial" charset="0"/>
              <a:buChar char="•"/>
            </a:pPr>
            <a:endParaRPr lang="nl-NL" altLang="nl-NL" sz="1600" dirty="0" smtClean="0"/>
          </a:p>
          <a:p>
            <a:pPr lvl="1" eaLnBrk="0" hangingPunct="0">
              <a:spcBef>
                <a:spcPts val="425"/>
              </a:spcBef>
              <a:buFont typeface="Arial" charset="0"/>
              <a:buChar char="•"/>
            </a:pPr>
            <a:endParaRPr lang="nl-NL" altLang="nl-NL" sz="1600" dirty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1348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369332"/>
          </a:xfrm>
        </p:spPr>
        <p:txBody>
          <a:bodyPr/>
          <a:lstStyle/>
          <a:p>
            <a:r>
              <a:rPr lang="nl-NL" sz="2400" dirty="0" smtClean="0">
                <a:solidFill>
                  <a:srgbClr val="0070C0"/>
                </a:solidFill>
              </a:rPr>
              <a:t>Planning</a:t>
            </a:r>
            <a:endParaRPr lang="nl-NL" sz="2400" dirty="0">
              <a:solidFill>
                <a:srgbClr val="0070C0"/>
              </a:solidFill>
            </a:endParaRP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 smtClean="0"/>
              <a:t>Plaatje van de planning…..</a:t>
            </a:r>
            <a:endParaRPr lang="nl-NL" dirty="0"/>
          </a:p>
        </p:txBody>
      </p:sp>
      <p:graphicFrame>
        <p:nvGraphicFramePr>
          <p:cNvPr id="4" name="Tabe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7874991"/>
              </p:ext>
            </p:extLst>
          </p:nvPr>
        </p:nvGraphicFramePr>
        <p:xfrm>
          <a:off x="500332" y="2044460"/>
          <a:ext cx="7781026" cy="3274375"/>
        </p:xfrm>
        <a:graphic>
          <a:graphicData uri="http://schemas.openxmlformats.org/drawingml/2006/table">
            <a:tbl>
              <a:tblPr/>
              <a:tblGrid>
                <a:gridCol w="49084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725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80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4145" algn="l"/>
                          <a:tab pos="288290" algn="l"/>
                          <a:tab pos="431800" algn="l"/>
                        </a:tabLst>
                      </a:pPr>
                      <a:r>
                        <a:rPr lang="nl-NL" sz="1200" b="1" dirty="0">
                          <a:effectLst/>
                          <a:latin typeface="Verdana"/>
                          <a:ea typeface="DejaVu Sans"/>
                          <a:cs typeface="Times New Roman"/>
                        </a:rPr>
                        <a:t/>
                      </a:r>
                      <a:br>
                        <a:rPr lang="nl-NL" sz="1200" b="1" dirty="0">
                          <a:effectLst/>
                          <a:latin typeface="Verdana"/>
                          <a:ea typeface="DejaVu Sans"/>
                          <a:cs typeface="Times New Roman"/>
                        </a:rPr>
                      </a:br>
                      <a:r>
                        <a:rPr lang="nl-NL" sz="1200" b="1" dirty="0">
                          <a:effectLst/>
                          <a:latin typeface="Verdana"/>
                          <a:ea typeface="DejaVu Sans"/>
                          <a:cs typeface="Times New Roman"/>
                        </a:rPr>
                        <a:t>Activiteit</a:t>
                      </a:r>
                    </a:p>
                  </a:txBody>
                  <a:tcPr marL="36195" marR="361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4145" algn="l"/>
                          <a:tab pos="288290" algn="l"/>
                          <a:tab pos="431800" algn="l"/>
                        </a:tabLst>
                      </a:pPr>
                      <a:r>
                        <a:rPr lang="nl-NL" sz="1200" b="1" dirty="0">
                          <a:effectLst/>
                          <a:latin typeface="Verdana"/>
                          <a:ea typeface="DejaVu Sans"/>
                          <a:cs typeface="Times New Roman"/>
                        </a:rPr>
                        <a:t>Datum en tijd</a:t>
                      </a:r>
                    </a:p>
                  </a:txBody>
                  <a:tcPr marL="36195" marR="361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90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4145" algn="l"/>
                          <a:tab pos="288290" algn="l"/>
                          <a:tab pos="431800" algn="l"/>
                        </a:tabLst>
                      </a:pPr>
                      <a:r>
                        <a:rPr lang="nl-NL" sz="1200" dirty="0">
                          <a:effectLst/>
                          <a:latin typeface="Verdana"/>
                          <a:ea typeface="DejaVu Sans"/>
                          <a:cs typeface="Times New Roman"/>
                        </a:rPr>
                        <a:t>Publicatie aankondiging </a:t>
                      </a:r>
                    </a:p>
                  </a:txBody>
                  <a:tcPr marL="36195" marR="361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4145" algn="l"/>
                          <a:tab pos="288290" algn="l"/>
                          <a:tab pos="431800" algn="l"/>
                        </a:tabLst>
                      </a:pPr>
                      <a:r>
                        <a:rPr lang="nl-NL" sz="1200" dirty="0" smtClean="0">
                          <a:effectLst/>
                          <a:latin typeface="Verdana"/>
                          <a:ea typeface="DejaVu Sans"/>
                          <a:cs typeface="Times New Roman"/>
                        </a:rPr>
                        <a:t>6 april 2021</a:t>
                      </a:r>
                      <a:endParaRPr lang="nl-NL" sz="1200" dirty="0">
                        <a:effectLst/>
                        <a:latin typeface="Verdana"/>
                        <a:ea typeface="DejaVu Sans"/>
                        <a:cs typeface="Times New Roman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90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4145" algn="l"/>
                          <a:tab pos="288290" algn="l"/>
                          <a:tab pos="431800" algn="l"/>
                        </a:tabLst>
                      </a:pPr>
                      <a:r>
                        <a:rPr lang="nl-NL" sz="1200">
                          <a:effectLst/>
                          <a:latin typeface="Verdana"/>
                          <a:ea typeface="DejaVu Sans"/>
                          <a:cs typeface="Times New Roman"/>
                        </a:rPr>
                        <a:t>Informatiebijeenkomst</a:t>
                      </a:r>
                    </a:p>
                  </a:txBody>
                  <a:tcPr marL="36195" marR="361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4145" algn="l"/>
                          <a:tab pos="288290" algn="l"/>
                          <a:tab pos="431800" algn="l"/>
                        </a:tabLst>
                      </a:pPr>
                      <a:r>
                        <a:rPr lang="nl-NL" sz="1200" dirty="0" smtClean="0">
                          <a:effectLst/>
                          <a:latin typeface="+mn-lt"/>
                          <a:ea typeface="DejaVu Sans"/>
                          <a:cs typeface="Times New Roman"/>
                        </a:rPr>
                        <a:t>23 april 2021</a:t>
                      </a:r>
                      <a:endParaRPr lang="nl-NL" sz="1200" dirty="0">
                        <a:effectLst/>
                        <a:latin typeface="+mn-lt"/>
                        <a:ea typeface="DejaVu Sans"/>
                        <a:cs typeface="Times New Roman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90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4145" algn="l"/>
                          <a:tab pos="288290" algn="l"/>
                          <a:tab pos="431800" algn="l"/>
                        </a:tabLst>
                      </a:pPr>
                      <a:r>
                        <a:rPr lang="nl-NL" sz="1200" dirty="0" smtClean="0">
                          <a:effectLst/>
                          <a:latin typeface="Verdana"/>
                          <a:ea typeface="DejaVu Sans"/>
                          <a:cs typeface="Times New Roman"/>
                        </a:rPr>
                        <a:t>Deadline indienen van vragen</a:t>
                      </a:r>
                      <a:endParaRPr lang="nl-NL" sz="1200" dirty="0">
                        <a:effectLst/>
                        <a:latin typeface="Verdana"/>
                        <a:ea typeface="DejaVu Sans"/>
                        <a:cs typeface="Times New Roman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4145" algn="l"/>
                          <a:tab pos="288290" algn="l"/>
                          <a:tab pos="431800" algn="l"/>
                        </a:tabLst>
                      </a:pPr>
                      <a:r>
                        <a:rPr lang="nl-NL" sz="1200" dirty="0" smtClean="0">
                          <a:effectLst/>
                          <a:latin typeface="+mn-lt"/>
                          <a:ea typeface="DejaVu Sans"/>
                          <a:cs typeface="Times New Roman"/>
                        </a:rPr>
                        <a:t>10 mei 2021, 12:00 uur</a:t>
                      </a:r>
                      <a:endParaRPr lang="nl-NL" sz="1200" dirty="0">
                        <a:effectLst/>
                        <a:latin typeface="+mn-lt"/>
                        <a:ea typeface="DejaVu Sans"/>
                        <a:cs typeface="Times New Roman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90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4145" algn="l"/>
                          <a:tab pos="288290" algn="l"/>
                          <a:tab pos="431800" algn="l"/>
                        </a:tabLst>
                      </a:pPr>
                      <a:r>
                        <a:rPr lang="nl-NL" sz="1200" dirty="0">
                          <a:effectLst/>
                          <a:latin typeface="Verdana"/>
                          <a:ea typeface="DejaVu Sans"/>
                          <a:cs typeface="Times New Roman"/>
                        </a:rPr>
                        <a:t>Publicatie Nota van Inlichtingen</a:t>
                      </a:r>
                    </a:p>
                  </a:txBody>
                  <a:tcPr marL="36195" marR="361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4145" algn="l"/>
                          <a:tab pos="288290" algn="l"/>
                          <a:tab pos="431800" algn="l"/>
                        </a:tabLst>
                      </a:pPr>
                      <a:r>
                        <a:rPr lang="nl-NL" sz="1200" dirty="0" smtClean="0">
                          <a:effectLst/>
                          <a:latin typeface="+mn-lt"/>
                          <a:ea typeface="DejaVu Sans"/>
                          <a:cs typeface="Times New Roman"/>
                        </a:rPr>
                        <a:t>12 mei 2021</a:t>
                      </a:r>
                      <a:endParaRPr lang="nl-NL" sz="1200" dirty="0">
                        <a:effectLst/>
                        <a:latin typeface="+mn-lt"/>
                        <a:ea typeface="DejaVu Sans"/>
                        <a:cs typeface="Times New Roman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90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4145" algn="l"/>
                          <a:tab pos="288290" algn="l"/>
                          <a:tab pos="431800" algn="l"/>
                        </a:tabLst>
                      </a:pPr>
                      <a:r>
                        <a:rPr lang="nl-NL" sz="1200" b="1" dirty="0">
                          <a:effectLst/>
                          <a:latin typeface="Verdana"/>
                          <a:ea typeface="DejaVu Sans"/>
                          <a:cs typeface="Times New Roman"/>
                        </a:rPr>
                        <a:t>Uiterste datum en tijd voor het indienen </a:t>
                      </a:r>
                      <a:r>
                        <a:rPr lang="nl-NL" sz="1200" b="1" dirty="0" smtClean="0">
                          <a:effectLst/>
                          <a:latin typeface="Verdana"/>
                          <a:ea typeface="DejaVu Sans"/>
                          <a:cs typeface="Times New Roman"/>
                        </a:rPr>
                        <a:t>inschrijving </a:t>
                      </a:r>
                      <a:endParaRPr lang="nl-NL" sz="1200" b="1" dirty="0">
                        <a:effectLst/>
                        <a:latin typeface="Verdana"/>
                        <a:ea typeface="DejaVu Sans"/>
                        <a:cs typeface="Times New Roman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44145" algn="l"/>
                          <a:tab pos="288290" algn="l"/>
                          <a:tab pos="431800" algn="l"/>
                        </a:tabLst>
                        <a:defRPr/>
                      </a:pPr>
                      <a:r>
                        <a:rPr lang="nl-NL" sz="1200" b="1" dirty="0" smtClean="0">
                          <a:effectLst/>
                          <a:latin typeface="+mn-lt"/>
                          <a:ea typeface="DejaVu Sans"/>
                          <a:cs typeface="Times New Roman"/>
                        </a:rPr>
                        <a:t>25 mei 2021</a:t>
                      </a:r>
                      <a:r>
                        <a:rPr lang="nl-NL" sz="1200" b="1" dirty="0" smtClean="0">
                          <a:effectLst/>
                          <a:latin typeface="Verdana"/>
                          <a:ea typeface="DejaVu Sans"/>
                          <a:cs typeface="Times New Roman"/>
                        </a:rPr>
                        <a:t>, 12:00 </a:t>
                      </a:r>
                      <a:r>
                        <a:rPr lang="nl-NL" sz="1200" b="1" dirty="0">
                          <a:effectLst/>
                          <a:latin typeface="Verdana"/>
                          <a:ea typeface="DejaVu Sans"/>
                          <a:cs typeface="Times New Roman"/>
                        </a:rPr>
                        <a:t>uur</a:t>
                      </a:r>
                    </a:p>
                  </a:txBody>
                  <a:tcPr marL="36195" marR="361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38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4145" algn="l"/>
                          <a:tab pos="288290" algn="l"/>
                          <a:tab pos="431800" algn="l"/>
                        </a:tabLst>
                      </a:pPr>
                      <a:r>
                        <a:rPr lang="nl-NL" sz="1200" b="0" dirty="0" smtClean="0">
                          <a:effectLst/>
                          <a:latin typeface="Verdana"/>
                          <a:ea typeface="DejaVu Sans"/>
                          <a:cs typeface="Times New Roman"/>
                        </a:rPr>
                        <a:t>Beoordeling van inschrijvingen</a:t>
                      </a:r>
                      <a:endParaRPr lang="nl-NL" sz="1200" b="0" dirty="0">
                        <a:effectLst/>
                        <a:latin typeface="Verdana"/>
                        <a:ea typeface="DejaVu Sans"/>
                        <a:cs typeface="Times New Roman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44145" algn="l"/>
                          <a:tab pos="288290" algn="l"/>
                          <a:tab pos="431800" algn="l"/>
                        </a:tabLst>
                        <a:defRPr/>
                      </a:pPr>
                      <a:r>
                        <a:rPr lang="nl-NL" sz="1200" b="0" dirty="0" smtClean="0">
                          <a:effectLst/>
                          <a:latin typeface="+mn-lt"/>
                          <a:ea typeface="DejaVu Sans"/>
                          <a:cs typeface="Times New Roman"/>
                        </a:rPr>
                        <a:t>25 mei 2021</a:t>
                      </a:r>
                      <a:r>
                        <a:rPr lang="nl-NL" sz="1200" b="0" dirty="0" smtClean="0">
                          <a:effectLst/>
                          <a:latin typeface="Verdana"/>
                          <a:ea typeface="DejaVu Sans"/>
                          <a:cs typeface="Times New Roman"/>
                        </a:rPr>
                        <a:t> t/m 18 juni 2021</a:t>
                      </a:r>
                      <a:endParaRPr lang="nl-NL" sz="1200" b="0" dirty="0">
                        <a:effectLst/>
                        <a:latin typeface="Verdana"/>
                        <a:ea typeface="DejaVu Sans"/>
                        <a:cs typeface="Times New Roman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90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4145" algn="l"/>
                          <a:tab pos="288290" algn="l"/>
                          <a:tab pos="431800" algn="l"/>
                        </a:tabLst>
                      </a:pPr>
                      <a:r>
                        <a:rPr lang="nl-NL" sz="1200" dirty="0" smtClean="0">
                          <a:effectLst/>
                          <a:latin typeface="Verdana"/>
                          <a:ea typeface="DejaVu Sans"/>
                          <a:cs typeface="Times New Roman"/>
                        </a:rPr>
                        <a:t>Verzending mededeling van de gunningsbeslissing</a:t>
                      </a:r>
                      <a:endParaRPr lang="nl-NL" sz="1200" dirty="0">
                        <a:effectLst/>
                        <a:latin typeface="Verdana"/>
                        <a:ea typeface="DejaVu Sans"/>
                        <a:cs typeface="Times New Roman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4145" algn="l"/>
                          <a:tab pos="288290" algn="l"/>
                          <a:tab pos="431800" algn="l"/>
                        </a:tabLst>
                      </a:pPr>
                      <a:r>
                        <a:rPr lang="nl-NL" sz="1200" dirty="0" smtClean="0">
                          <a:effectLst/>
                          <a:latin typeface="+mn-lt"/>
                          <a:ea typeface="DejaVu Sans"/>
                          <a:cs typeface="Times New Roman"/>
                        </a:rPr>
                        <a:t>2</a:t>
                      </a:r>
                      <a:r>
                        <a:rPr lang="nl-NL" sz="1200" baseline="0" dirty="0" smtClean="0">
                          <a:effectLst/>
                          <a:latin typeface="+mn-lt"/>
                          <a:ea typeface="DejaVu Sans"/>
                          <a:cs typeface="Times New Roman"/>
                        </a:rPr>
                        <a:t> juli</a:t>
                      </a:r>
                      <a:r>
                        <a:rPr lang="nl-NL" sz="1200" dirty="0" smtClean="0">
                          <a:effectLst/>
                          <a:latin typeface="+mn-lt"/>
                          <a:ea typeface="DejaVu Sans"/>
                          <a:cs typeface="Times New Roman"/>
                        </a:rPr>
                        <a:t> 2021</a:t>
                      </a:r>
                      <a:endParaRPr lang="nl-NL" sz="1200" dirty="0">
                        <a:effectLst/>
                        <a:latin typeface="+mn-lt"/>
                        <a:ea typeface="DejaVu Sans"/>
                        <a:cs typeface="Times New Roman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90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4145" algn="l"/>
                          <a:tab pos="288290" algn="l"/>
                          <a:tab pos="431800" algn="l"/>
                        </a:tabLst>
                      </a:pPr>
                      <a:r>
                        <a:rPr lang="nl-NL" sz="1200" dirty="0">
                          <a:effectLst/>
                          <a:latin typeface="Verdana"/>
                          <a:ea typeface="DejaVu Sans"/>
                          <a:cs typeface="Times New Roman"/>
                        </a:rPr>
                        <a:t>Laatste dag opschortende termijn</a:t>
                      </a:r>
                    </a:p>
                  </a:txBody>
                  <a:tcPr marL="36195" marR="361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4145" algn="l"/>
                          <a:tab pos="288290" algn="l"/>
                          <a:tab pos="431800" algn="l"/>
                        </a:tabLst>
                      </a:pPr>
                      <a:r>
                        <a:rPr lang="nl-NL" sz="1200" dirty="0" smtClean="0">
                          <a:effectLst/>
                          <a:latin typeface="+mn-lt"/>
                          <a:ea typeface="DejaVu Sans"/>
                          <a:cs typeface="Times New Roman"/>
                        </a:rPr>
                        <a:t>23 juli 2021</a:t>
                      </a:r>
                      <a:endParaRPr lang="nl-NL" sz="1200" dirty="0">
                        <a:effectLst/>
                        <a:latin typeface="+mn-lt"/>
                        <a:ea typeface="DejaVu Sans"/>
                        <a:cs typeface="Times New Roman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90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4145" algn="l"/>
                          <a:tab pos="288290" algn="l"/>
                          <a:tab pos="431800" algn="l"/>
                        </a:tabLst>
                      </a:pPr>
                      <a:r>
                        <a:rPr lang="nl-NL" sz="1200" dirty="0" smtClean="0">
                          <a:effectLst/>
                          <a:latin typeface="Verdana"/>
                          <a:ea typeface="DejaVu Sans"/>
                          <a:cs typeface="Times New Roman"/>
                        </a:rPr>
                        <a:t>Aanvang</a:t>
                      </a:r>
                      <a:r>
                        <a:rPr lang="nl-NL" sz="1200" baseline="0" dirty="0" smtClean="0">
                          <a:effectLst/>
                          <a:latin typeface="Verdana"/>
                          <a:ea typeface="DejaVu Sans"/>
                          <a:cs typeface="Times New Roman"/>
                        </a:rPr>
                        <a:t> contract</a:t>
                      </a:r>
                      <a:endParaRPr lang="nl-NL" sz="1200" dirty="0">
                        <a:effectLst/>
                        <a:latin typeface="Verdana"/>
                        <a:ea typeface="DejaVu Sans"/>
                        <a:cs typeface="Times New Roman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4145" algn="l"/>
                          <a:tab pos="288290" algn="l"/>
                          <a:tab pos="431800" algn="l"/>
                        </a:tabLst>
                      </a:pPr>
                      <a:r>
                        <a:rPr lang="nl-NL" sz="1200" dirty="0" smtClean="0">
                          <a:effectLst/>
                          <a:latin typeface="+mn-lt"/>
                          <a:ea typeface="DejaVu Sans"/>
                          <a:cs typeface="Times New Roman"/>
                        </a:rPr>
                        <a:t>Eind juli 2021</a:t>
                      </a:r>
                      <a:endParaRPr lang="nl-NL" sz="1200" dirty="0">
                        <a:effectLst/>
                        <a:latin typeface="+mn-lt"/>
                        <a:ea typeface="DejaVu Sans"/>
                        <a:cs typeface="Times New Roman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2628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e RWS 16X9 NL">
  <a:themeElements>
    <a:clrScheme name="RWS">
      <a:dk1>
        <a:srgbClr val="000000"/>
      </a:dk1>
      <a:lt1>
        <a:srgbClr val="FFFFFF"/>
      </a:lt1>
      <a:dk2>
        <a:srgbClr val="007BC7"/>
      </a:dk2>
      <a:lt2>
        <a:srgbClr val="FFFFFF"/>
      </a:lt2>
      <a:accent1>
        <a:srgbClr val="007BC7"/>
      </a:accent1>
      <a:accent2>
        <a:srgbClr val="F9E11E"/>
      </a:accent2>
      <a:accent3>
        <a:srgbClr val="000000"/>
      </a:accent3>
      <a:accent4>
        <a:srgbClr val="007BC7"/>
      </a:accent4>
      <a:accent5>
        <a:srgbClr val="F9E11E"/>
      </a:accent5>
      <a:accent6>
        <a:srgbClr val="000000"/>
      </a:accent6>
      <a:hlink>
        <a:srgbClr val="007BC7"/>
      </a:hlink>
      <a:folHlink>
        <a:srgbClr val="007BC7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WS presentatie 16x9 NL.potx" id="{8488AE73-9A9E-406B-A442-A55021AEC5A3}" vid="{D98C7100-7CFA-4104-B0D7-513294810D4F}"/>
    </a:ext>
  </a:extLst>
</a:theme>
</file>

<file path=ppt/theme/theme2.xml><?xml version="1.0" encoding="utf-8"?>
<a:theme xmlns:a="http://schemas.openxmlformats.org/drawingml/2006/main" name="Rijkswaterstaat">
  <a:themeElements>
    <a:clrScheme name="landmachtNL1 1">
      <a:dk1>
        <a:srgbClr val="000000"/>
      </a:dk1>
      <a:lt1>
        <a:srgbClr val="FFFFFF"/>
      </a:lt1>
      <a:dk2>
        <a:srgbClr val="E17000"/>
      </a:dk2>
      <a:lt2>
        <a:srgbClr val="9ACCD4"/>
      </a:lt2>
      <a:accent1>
        <a:srgbClr val="2494C5"/>
      </a:accent1>
      <a:accent2>
        <a:srgbClr val="9ACCD4"/>
      </a:accent2>
      <a:accent3>
        <a:srgbClr val="FFFFFF"/>
      </a:accent3>
      <a:accent4>
        <a:srgbClr val="000000"/>
      </a:accent4>
      <a:accent5>
        <a:srgbClr val="ACC8DF"/>
      </a:accent5>
      <a:accent6>
        <a:srgbClr val="8BB9C0"/>
      </a:accent6>
      <a:hlink>
        <a:srgbClr val="004228"/>
      </a:hlink>
      <a:folHlink>
        <a:srgbClr val="E17000"/>
      </a:folHlink>
    </a:clrScheme>
    <a:fontScheme name="landmachtNL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andmachtNL1 1">
        <a:dk1>
          <a:srgbClr val="000000"/>
        </a:dk1>
        <a:lt1>
          <a:srgbClr val="FFFFFF"/>
        </a:lt1>
        <a:dk2>
          <a:srgbClr val="E17000"/>
        </a:dk2>
        <a:lt2>
          <a:srgbClr val="9ACCD4"/>
        </a:lt2>
        <a:accent1>
          <a:srgbClr val="2494C5"/>
        </a:accent1>
        <a:accent2>
          <a:srgbClr val="9ACCD4"/>
        </a:accent2>
        <a:accent3>
          <a:srgbClr val="FFFFFF"/>
        </a:accent3>
        <a:accent4>
          <a:srgbClr val="000000"/>
        </a:accent4>
        <a:accent5>
          <a:srgbClr val="ACC8DF"/>
        </a:accent5>
        <a:accent6>
          <a:srgbClr val="8BB9C0"/>
        </a:accent6>
        <a:hlink>
          <a:srgbClr val="004228"/>
        </a:hlink>
        <a:folHlink>
          <a:srgbClr val="E17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1F587CEDA6494785B1DE3CCAE5B4FD" ma:contentTypeVersion="0" ma:contentTypeDescription="Een nieuw document maken." ma:contentTypeScope="" ma:versionID="93508af8bf3e90fc4d9795e3595ce2c9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978a156f712f99d6452530788f7ffe9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C859F58-9095-4F94-ABE8-488EC640C4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EDD894A-B88B-4B86-AC48-CC6A0498CDC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A7DD6D2-0A47-421A-872E-24F98894B8EB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Presentatie RWS 16X9 NL</Template>
  <TotalTime>542</TotalTime>
  <Words>932</Words>
  <Application>Microsoft Office PowerPoint</Application>
  <PresentationFormat>Diavoorstelling (4:3)</PresentationFormat>
  <Paragraphs>166</Paragraphs>
  <Slides>20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2</vt:i4>
      </vt:variant>
      <vt:variant>
        <vt:lpstr>Diatitels</vt:lpstr>
      </vt:variant>
      <vt:variant>
        <vt:i4>20</vt:i4>
      </vt:variant>
    </vt:vector>
  </HeadingPairs>
  <TitlesOfParts>
    <vt:vector size="29" baseType="lpstr">
      <vt:lpstr>Arial</vt:lpstr>
      <vt:lpstr>Calibri</vt:lpstr>
      <vt:lpstr>DejaVu Sans</vt:lpstr>
      <vt:lpstr>Geneva</vt:lpstr>
      <vt:lpstr>Times New Roman</vt:lpstr>
      <vt:lpstr>Verdana</vt:lpstr>
      <vt:lpstr>Wingdings</vt:lpstr>
      <vt:lpstr>Presentatie RWS 16X9 NL</vt:lpstr>
      <vt:lpstr>Rijkswaterstaat</vt:lpstr>
      <vt:lpstr>Informatiebijeenkomst</vt:lpstr>
      <vt:lpstr>Agenda Informatiebijeenkomst</vt:lpstr>
      <vt:lpstr>Opening &amp; Voorstelronde CIV</vt:lpstr>
      <vt:lpstr>Doel van de opdracht</vt:lpstr>
      <vt:lpstr>Doel en Spelregels</vt:lpstr>
      <vt:lpstr>Aanbestedingsprocedure (1)</vt:lpstr>
      <vt:lpstr>Aanbestedingsprocedure (2)</vt:lpstr>
      <vt:lpstr>Aanbestedingsprocedure (3)</vt:lpstr>
      <vt:lpstr>Planning</vt:lpstr>
      <vt:lpstr>Opbouw van de specificaties (1/2)</vt:lpstr>
      <vt:lpstr>Opbouw van de specificaties (2/2)</vt:lpstr>
      <vt:lpstr>Scope van het contract (1/3)</vt:lpstr>
      <vt:lpstr>Scope van het contract (2/3)</vt:lpstr>
      <vt:lpstr>Scope van het contract (3/3)</vt:lpstr>
      <vt:lpstr>Scope van de opdracht | Vaste werkzaamheden</vt:lpstr>
      <vt:lpstr>Scope van de opdracht | Optionele werkzaamheden</vt:lpstr>
      <vt:lpstr>Proceseisen kwaliteitsmanagement</vt:lpstr>
      <vt:lpstr>Waarom kwaliteitsmanagement?</vt:lpstr>
      <vt:lpstr>Systeemgerichte Contractbeheersing door RWS</vt:lpstr>
      <vt:lpstr>Afsluiting &amp; vragen</vt:lpstr>
    </vt:vector>
  </TitlesOfParts>
  <Company>Rijkswaterstaat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Verstraeten, Arno (CIV)</dc:creator>
  <dc:description>Template by Orange Pepper_x000d_
2018</dc:description>
  <cp:lastModifiedBy>Werf, Alfred van der (CIV)</cp:lastModifiedBy>
  <cp:revision>66</cp:revision>
  <dcterms:created xsi:type="dcterms:W3CDTF">2018-04-16T08:21:44Z</dcterms:created>
  <dcterms:modified xsi:type="dcterms:W3CDTF">2021-04-22T14:43:55Z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0x010100FC1F587CEDA6494785B1DE3CCAE5B4FD</vt:lpwstr>
  </property>
</Properties>
</file>